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charts/chart1.xml" ContentType="application/vnd.openxmlformats-officedocument.drawingml.chart+xml"/>
  <Override PartName="/word/charts/style1.xml" ContentType="application/vnd.ms-office.chartstyle+xml"/>
  <Override PartName="/word/charts/colors1.xml" ContentType="application/vnd.ms-office.chartcolorstyle+xml"/>
  <Override PartName="/word/charts/chart2.xml" ContentType="application/vnd.openxmlformats-officedocument.drawingml.chart+xml"/>
  <Override PartName="/word/charts/style2.xml" ContentType="application/vnd.ms-office.chartstyle+xml"/>
  <Override PartName="/word/charts/colors2.xml" ContentType="application/vnd.ms-office.chartcolorstyle+xml"/>
  <Override PartName="/word/theme/themeOverride1.xml" ContentType="application/vnd.openxmlformats-officedocument.themeOverride+xml"/>
  <Override PartName="/word/charts/chart3.xml" ContentType="application/vnd.openxmlformats-officedocument.drawingml.chart+xml"/>
  <Override PartName="/word/charts/style3.xml" ContentType="application/vnd.ms-office.chartstyle+xml"/>
  <Override PartName="/word/charts/colors3.xml" ContentType="application/vnd.ms-office.chartcolorstyle+xml"/>
  <Override PartName="/word/theme/themeOverride2.xml" ContentType="application/vnd.openxmlformats-officedocument.themeOverride+xml"/>
  <Override PartName="/word/charts/chart4.xml" ContentType="application/vnd.openxmlformats-officedocument.drawingml.chart+xml"/>
  <Override PartName="/word/theme/themeOverride3.xml" ContentType="application/vnd.openxmlformats-officedocument.themeOverride+xml"/>
  <Override PartName="/word/header1.xml" ContentType="application/vnd.openxmlformats-officedocument.wordprocessingml.header+xml"/>
  <Override PartName="/word/footer1.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body>
    <w:p w14:paraId="1FF2FBF5" w14:textId="25A529C8" w:rsidR="00567068" w:rsidRPr="00944A48" w:rsidRDefault="006C1B4E" w:rsidP="00567068">
      <w:pPr>
        <w:jc w:val="center"/>
        <w:rPr>
          <w:rFonts w:ascii="Myriad Pro" w:hAnsi="Myriad Pro"/>
          <w:lang w:val="en-US"/>
        </w:rPr>
      </w:pPr>
      <w:r w:rsidRPr="00A8460B">
        <w:rPr>
          <w:noProof/>
          <w:sz w:val="24"/>
          <w:lang w:val="en-US" w:eastAsia="en-GB"/>
        </w:rPr>
        <w:drawing>
          <wp:inline distT="0" distB="0" distL="0" distR="0" wp14:anchorId="4C40B612" wp14:editId="307BD306">
            <wp:extent cx="828675" cy="1257300"/>
            <wp:effectExtent l="0" t="0" r="9525" b="0"/>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5"/>
                    <pic:cNvPicPr>
                      <a:picLocks noChangeAspect="1" noChangeArrowheads="1"/>
                    </pic:cNvPicPr>
                  </pic:nvPicPr>
                  <pic:blipFill rotWithShape="1">
                    <a:blip r:embed="rId12">
                      <a:extLst>
                        <a:ext uri="{28A0092B-C50C-407E-A947-70E740481C1C}">
                          <a14:useLocalDpi xmlns:a14="http://schemas.microsoft.com/office/drawing/2010/main" val="0"/>
                        </a:ext>
                      </a:extLst>
                    </a:blip>
                    <a:srcRect l="-1" r="1136" b="21428"/>
                    <a:stretch/>
                  </pic:blipFill>
                  <pic:spPr bwMode="auto">
                    <a:xfrm>
                      <a:off x="0" y="0"/>
                      <a:ext cx="828675" cy="1257300"/>
                    </a:xfrm>
                    <a:prstGeom prst="rect">
                      <a:avLst/>
                    </a:prstGeom>
                    <a:noFill/>
                    <a:ln>
                      <a:noFill/>
                    </a:ln>
                    <a:extLst>
                      <a:ext uri="{53640926-AAD7-44D8-BBD7-CCE9431645EC}">
                        <a14:shadowObscured xmlns:a14="http://schemas.microsoft.com/office/drawing/2010/main"/>
                      </a:ext>
                    </a:extLst>
                  </pic:spPr>
                </pic:pic>
              </a:graphicData>
            </a:graphic>
          </wp:inline>
        </w:drawing>
      </w:r>
    </w:p>
    <w:p w14:paraId="47B8B5F4" w14:textId="06D82731" w:rsidR="00745B41" w:rsidRPr="00944A48" w:rsidRDefault="007C39AE" w:rsidP="00D26E82">
      <w:pPr>
        <w:spacing w:before="3200"/>
        <w:jc w:val="center"/>
        <w:rPr>
          <w:rFonts w:ascii="Myriad Pro" w:hAnsi="Myriad Pro"/>
          <w:b/>
          <w:sz w:val="24"/>
          <w:lang w:val="en-US"/>
        </w:rPr>
      </w:pPr>
      <w:r w:rsidRPr="00944A48">
        <w:rPr>
          <w:rFonts w:ascii="Myriad Pro" w:hAnsi="Myriad Pro"/>
          <w:b/>
          <w:sz w:val="32"/>
          <w:lang w:val="en-US"/>
        </w:rPr>
        <w:t>European Union Support to Sustainable Management of Water Services in Bosnia and Herzegovina (EU4</w:t>
      </w:r>
      <w:r w:rsidR="00936AAD" w:rsidRPr="00944A48">
        <w:rPr>
          <w:rFonts w:ascii="Myriad Pro" w:hAnsi="Myriad Pro"/>
          <w:b/>
          <w:sz w:val="32"/>
          <w:lang w:val="en-US"/>
        </w:rPr>
        <w:t>MEG</w:t>
      </w:r>
      <w:r w:rsidRPr="00944A48">
        <w:rPr>
          <w:rFonts w:ascii="Myriad Pro" w:hAnsi="Myriad Pro"/>
          <w:b/>
          <w:sz w:val="32"/>
          <w:lang w:val="en-US"/>
        </w:rPr>
        <w:t>)</w:t>
      </w:r>
    </w:p>
    <w:p w14:paraId="14292437" w14:textId="30FED24B" w:rsidR="00567068" w:rsidRPr="00944A48" w:rsidRDefault="00567068" w:rsidP="00D26E82">
      <w:pPr>
        <w:spacing w:before="960"/>
        <w:jc w:val="center"/>
        <w:rPr>
          <w:rFonts w:ascii="Myriad Pro" w:hAnsi="Myriad Pro"/>
          <w:b/>
          <w:sz w:val="48"/>
          <w:lang w:val="en-US"/>
        </w:rPr>
      </w:pPr>
      <w:r w:rsidRPr="00944A48">
        <w:rPr>
          <w:rFonts w:ascii="Myriad Pro" w:hAnsi="Myriad Pro"/>
          <w:b/>
          <w:sz w:val="48"/>
          <w:lang w:val="en-US"/>
        </w:rPr>
        <w:t>Annual</w:t>
      </w:r>
      <w:r w:rsidR="004958AD" w:rsidRPr="00944A48">
        <w:rPr>
          <w:rFonts w:ascii="Myriad Pro" w:hAnsi="Myriad Pro"/>
          <w:b/>
          <w:sz w:val="48"/>
          <w:lang w:val="en-US"/>
        </w:rPr>
        <w:t xml:space="preserve"> </w:t>
      </w:r>
      <w:r w:rsidR="00CB3E95" w:rsidRPr="00944A48">
        <w:rPr>
          <w:rFonts w:ascii="Myriad Pro" w:hAnsi="Myriad Pro"/>
          <w:b/>
          <w:sz w:val="48"/>
          <w:lang w:val="en-US"/>
        </w:rPr>
        <w:t>Progress</w:t>
      </w:r>
      <w:r w:rsidRPr="00944A48">
        <w:rPr>
          <w:rFonts w:ascii="Myriad Pro" w:hAnsi="Myriad Pro"/>
          <w:b/>
          <w:sz w:val="48"/>
          <w:lang w:val="en-US"/>
        </w:rPr>
        <w:t xml:space="preserve"> Report</w:t>
      </w:r>
    </w:p>
    <w:p w14:paraId="095F0BE7" w14:textId="6732B336" w:rsidR="002D3AA2" w:rsidRPr="00944A48" w:rsidRDefault="004958AD" w:rsidP="002D3AA2">
      <w:pPr>
        <w:jc w:val="center"/>
        <w:rPr>
          <w:rFonts w:ascii="Myriad Pro" w:hAnsi="Myriad Pro"/>
          <w:i/>
          <w:iCs/>
          <w:lang w:val="en-US"/>
        </w:rPr>
      </w:pPr>
      <w:r w:rsidRPr="00944A48">
        <w:rPr>
          <w:rFonts w:ascii="Myriad Pro" w:hAnsi="Myriad Pro"/>
          <w:i/>
          <w:iCs/>
          <w:lang w:val="en-US"/>
        </w:rPr>
        <w:t>May 202</w:t>
      </w:r>
      <w:r w:rsidR="005611E1" w:rsidRPr="00944A48">
        <w:rPr>
          <w:rFonts w:ascii="Myriad Pro" w:hAnsi="Myriad Pro"/>
          <w:i/>
          <w:iCs/>
          <w:lang w:val="en-US"/>
        </w:rPr>
        <w:t xml:space="preserve">4 </w:t>
      </w:r>
      <w:r w:rsidR="00F3431A" w:rsidRPr="00944A48">
        <w:rPr>
          <w:rFonts w:ascii="Myriad Pro" w:hAnsi="Myriad Pro"/>
          <w:i/>
          <w:iCs/>
          <w:lang w:val="en-US"/>
        </w:rPr>
        <w:t>–</w:t>
      </w:r>
      <w:r w:rsidRPr="00944A48">
        <w:rPr>
          <w:rFonts w:ascii="Myriad Pro" w:hAnsi="Myriad Pro"/>
          <w:i/>
          <w:iCs/>
          <w:lang w:val="en-US"/>
        </w:rPr>
        <w:t xml:space="preserve"> May 202</w:t>
      </w:r>
      <w:r w:rsidR="005611E1" w:rsidRPr="00944A48">
        <w:rPr>
          <w:rFonts w:ascii="Myriad Pro" w:hAnsi="Myriad Pro"/>
          <w:i/>
          <w:iCs/>
          <w:lang w:val="en-US"/>
        </w:rPr>
        <w:t>5</w:t>
      </w:r>
    </w:p>
    <w:p w14:paraId="1E58600E" w14:textId="77777777" w:rsidR="00B10442" w:rsidRPr="00944A48" w:rsidRDefault="00B10442" w:rsidP="00D26E82">
      <w:pPr>
        <w:rPr>
          <w:rFonts w:ascii="Myriad Pro" w:hAnsi="Myriad Pro"/>
          <w:b/>
          <w:lang w:val="en-US"/>
        </w:rPr>
      </w:pPr>
    </w:p>
    <w:p w14:paraId="3F69C956" w14:textId="77777777" w:rsidR="00B10442" w:rsidRPr="00944A48" w:rsidRDefault="00B10442" w:rsidP="00D26E82">
      <w:pPr>
        <w:rPr>
          <w:rFonts w:ascii="Myriad Pro" w:hAnsi="Myriad Pro"/>
          <w:b/>
          <w:lang w:val="en-US"/>
        </w:rPr>
      </w:pPr>
    </w:p>
    <w:p w14:paraId="585DB052" w14:textId="22A7C301" w:rsidR="00567068" w:rsidRPr="00944A48" w:rsidRDefault="009F3E20" w:rsidP="00B43341">
      <w:pPr>
        <w:spacing w:before="120" w:after="120" w:line="240" w:lineRule="auto"/>
        <w:rPr>
          <w:rFonts w:ascii="Myriad Pro" w:hAnsi="Myriad Pro"/>
          <w:b/>
          <w:lang w:val="en-US"/>
        </w:rPr>
      </w:pPr>
      <w:r w:rsidRPr="00944A48">
        <w:rPr>
          <w:rFonts w:ascii="Myriad Pro" w:hAnsi="Myriad Pro"/>
          <w:b/>
          <w:lang w:val="en-US"/>
        </w:rPr>
        <w:br w:type="page"/>
      </w:r>
      <w:r w:rsidR="00936AAD" w:rsidRPr="00944A48">
        <w:rPr>
          <w:rFonts w:ascii="Myriad Pro" w:hAnsi="Myriad Pro"/>
          <w:b/>
          <w:lang w:val="en-US"/>
        </w:rPr>
        <w:lastRenderedPageBreak/>
        <w:t>Action</w:t>
      </w:r>
      <w:r w:rsidR="00D26E82" w:rsidRPr="00944A48">
        <w:rPr>
          <w:rFonts w:ascii="Myriad Pro" w:hAnsi="Myriad Pro"/>
          <w:b/>
          <w:lang w:val="en-US"/>
        </w:rPr>
        <w:t xml:space="preserve"> Title:</w:t>
      </w:r>
    </w:p>
    <w:tbl>
      <w:tblPr>
        <w:tblStyle w:val="ProjectDetailsTable"/>
        <w:tblW w:w="0" w:type="auto"/>
        <w:tblLook w:val="04A0" w:firstRow="1" w:lastRow="0" w:firstColumn="1" w:lastColumn="0" w:noHBand="0" w:noVBand="1"/>
      </w:tblPr>
      <w:tblGrid>
        <w:gridCol w:w="9072"/>
      </w:tblGrid>
      <w:tr w:rsidR="00F44AC9" w:rsidRPr="00A8460B" w14:paraId="0F366847" w14:textId="77777777" w:rsidTr="00F44AC9">
        <w:trPr>
          <w:cnfStyle w:val="000000100000" w:firstRow="0" w:lastRow="0" w:firstColumn="0" w:lastColumn="0" w:oddVBand="0" w:evenVBand="0" w:oddHBand="1" w:evenHBand="0" w:firstRowFirstColumn="0" w:firstRowLastColumn="0" w:lastRowFirstColumn="0" w:lastRowLastColumn="0"/>
        </w:trPr>
        <w:tc>
          <w:tcPr>
            <w:tcW w:w="9288" w:type="dxa"/>
          </w:tcPr>
          <w:p w14:paraId="1D422FF4" w14:textId="2554D4E3" w:rsidR="00F44AC9" w:rsidRPr="00944A48" w:rsidRDefault="007C39AE" w:rsidP="009A1E28">
            <w:pPr>
              <w:spacing w:before="120" w:after="120"/>
              <w:jc w:val="center"/>
              <w:rPr>
                <w:rFonts w:ascii="Myriad Pro" w:hAnsi="Myriad Pro"/>
                <w:b/>
                <w:bCs/>
                <w:lang w:val="en-US"/>
              </w:rPr>
            </w:pPr>
            <w:r w:rsidRPr="00944A48">
              <w:rPr>
                <w:rFonts w:ascii="Myriad Pro" w:hAnsi="Myriad Pro"/>
                <w:b/>
                <w:bCs/>
                <w:lang w:val="en-US"/>
              </w:rPr>
              <w:t>European Union Support to Sustainable Management of Water Services in Bosnia and Herzegovina (</w:t>
            </w:r>
            <w:r w:rsidR="00936AAD" w:rsidRPr="00944A48">
              <w:rPr>
                <w:rFonts w:ascii="Myriad Pro" w:hAnsi="Myriad Pro"/>
                <w:b/>
                <w:bCs/>
                <w:lang w:val="en-US"/>
              </w:rPr>
              <w:t>EU4MEG</w:t>
            </w:r>
            <w:r w:rsidRPr="00944A48">
              <w:rPr>
                <w:rFonts w:ascii="Myriad Pro" w:hAnsi="Myriad Pro"/>
                <w:b/>
                <w:bCs/>
                <w:lang w:val="en-US"/>
              </w:rPr>
              <w:t>)</w:t>
            </w:r>
          </w:p>
        </w:tc>
      </w:tr>
    </w:tbl>
    <w:p w14:paraId="354B2DF5" w14:textId="15E2D3A7" w:rsidR="00D26E82" w:rsidRPr="00944A48" w:rsidRDefault="00936AAD" w:rsidP="00B43341">
      <w:pPr>
        <w:spacing w:before="120" w:after="120" w:line="240" w:lineRule="auto"/>
        <w:rPr>
          <w:rFonts w:ascii="Myriad Pro" w:hAnsi="Myriad Pro"/>
          <w:b/>
          <w:lang w:val="en-US"/>
        </w:rPr>
      </w:pPr>
      <w:r w:rsidRPr="00944A48">
        <w:rPr>
          <w:rFonts w:ascii="Myriad Pro" w:hAnsi="Myriad Pro"/>
          <w:b/>
          <w:lang w:val="en-US"/>
        </w:rPr>
        <w:t>Action</w:t>
      </w:r>
      <w:r w:rsidR="00D26E82" w:rsidRPr="00944A48">
        <w:rPr>
          <w:rFonts w:ascii="Myriad Pro" w:hAnsi="Myriad Pro"/>
          <w:b/>
          <w:lang w:val="en-US"/>
        </w:rPr>
        <w:t xml:space="preserve"> Details</w:t>
      </w:r>
    </w:p>
    <w:tbl>
      <w:tblPr>
        <w:tblStyle w:val="ProjectDetailsTable"/>
        <w:tblW w:w="0" w:type="auto"/>
        <w:tblLook w:val="04A0" w:firstRow="1" w:lastRow="0" w:firstColumn="1" w:lastColumn="0" w:noHBand="0" w:noVBand="1"/>
      </w:tblPr>
      <w:tblGrid>
        <w:gridCol w:w="3975"/>
        <w:gridCol w:w="5097"/>
      </w:tblGrid>
      <w:tr w:rsidR="00046C61" w:rsidRPr="00A8460B" w14:paraId="195F27B1" w14:textId="77777777" w:rsidTr="00855EED">
        <w:trPr>
          <w:cnfStyle w:val="000000100000" w:firstRow="0" w:lastRow="0" w:firstColumn="0" w:lastColumn="0" w:oddVBand="0" w:evenVBand="0" w:oddHBand="1" w:evenHBand="0" w:firstRowFirstColumn="0" w:firstRowLastColumn="0" w:lastRowFirstColumn="0" w:lastRowLastColumn="0"/>
        </w:trPr>
        <w:tc>
          <w:tcPr>
            <w:tcW w:w="3975" w:type="dxa"/>
          </w:tcPr>
          <w:p w14:paraId="202ED265" w14:textId="77777777" w:rsidR="00D26E82" w:rsidRPr="00944A48" w:rsidRDefault="00046C61" w:rsidP="00B43341">
            <w:pPr>
              <w:spacing w:before="120" w:after="120"/>
              <w:rPr>
                <w:rFonts w:ascii="Myriad Pro" w:hAnsi="Myriad Pro"/>
                <w:lang w:val="en-US"/>
              </w:rPr>
            </w:pPr>
            <w:r w:rsidRPr="00944A48">
              <w:rPr>
                <w:rFonts w:ascii="Myriad Pro" w:hAnsi="Myriad Pro"/>
                <w:lang w:val="en-US"/>
              </w:rPr>
              <w:t>Contract No:</w:t>
            </w:r>
          </w:p>
        </w:tc>
        <w:tc>
          <w:tcPr>
            <w:tcW w:w="5097" w:type="dxa"/>
          </w:tcPr>
          <w:p w14:paraId="3F4A1D9F" w14:textId="2E145846" w:rsidR="00D26E82" w:rsidRPr="00944A48" w:rsidRDefault="00046C61" w:rsidP="00B43341">
            <w:pPr>
              <w:spacing w:before="120" w:after="120"/>
              <w:rPr>
                <w:rFonts w:ascii="Myriad Pro" w:hAnsi="Myriad Pro"/>
                <w:i/>
                <w:lang w:val="en-US"/>
              </w:rPr>
            </w:pPr>
            <w:r w:rsidRPr="00944A48">
              <w:rPr>
                <w:rFonts w:ascii="Myriad Pro" w:hAnsi="Myriad Pro"/>
                <w:i/>
                <w:lang w:val="en-US"/>
              </w:rPr>
              <w:t>20</w:t>
            </w:r>
            <w:r w:rsidR="00AB5327" w:rsidRPr="00944A48">
              <w:rPr>
                <w:rFonts w:ascii="Myriad Pro" w:hAnsi="Myriad Pro"/>
                <w:i/>
                <w:lang w:val="en-US"/>
              </w:rPr>
              <w:t>22</w:t>
            </w:r>
            <w:r w:rsidRPr="00944A48">
              <w:rPr>
                <w:rFonts w:ascii="Myriad Pro" w:hAnsi="Myriad Pro"/>
                <w:i/>
                <w:lang w:val="en-US"/>
              </w:rPr>
              <w:t>/</w:t>
            </w:r>
            <w:r w:rsidR="00AE6637" w:rsidRPr="00944A48">
              <w:rPr>
                <w:rFonts w:ascii="Myriad Pro" w:hAnsi="Myriad Pro"/>
                <w:i/>
                <w:lang w:val="en-US"/>
              </w:rPr>
              <w:t>431-671</w:t>
            </w:r>
          </w:p>
        </w:tc>
      </w:tr>
      <w:tr w:rsidR="00D26E82" w:rsidRPr="00A8460B" w14:paraId="604D4468" w14:textId="77777777" w:rsidTr="00855EED">
        <w:tc>
          <w:tcPr>
            <w:tcW w:w="3975" w:type="dxa"/>
          </w:tcPr>
          <w:p w14:paraId="72827D5A" w14:textId="77777777" w:rsidR="00D26E82" w:rsidRPr="00944A48" w:rsidRDefault="00046C61" w:rsidP="00B43341">
            <w:pPr>
              <w:spacing w:before="120" w:after="120"/>
              <w:rPr>
                <w:rFonts w:ascii="Myriad Pro" w:hAnsi="Myriad Pro"/>
                <w:lang w:val="en-US"/>
              </w:rPr>
            </w:pPr>
            <w:r w:rsidRPr="00944A48">
              <w:rPr>
                <w:rFonts w:ascii="Myriad Pro" w:hAnsi="Myriad Pro"/>
                <w:lang w:val="en-US"/>
              </w:rPr>
              <w:t>Date of Contract Signature:</w:t>
            </w:r>
          </w:p>
        </w:tc>
        <w:tc>
          <w:tcPr>
            <w:tcW w:w="5097" w:type="dxa"/>
          </w:tcPr>
          <w:p w14:paraId="130FCD8D" w14:textId="08C61325" w:rsidR="00D26E82" w:rsidRPr="00944A48" w:rsidRDefault="00015E30" w:rsidP="00B43341">
            <w:pPr>
              <w:spacing w:before="120" w:after="120"/>
              <w:rPr>
                <w:rFonts w:ascii="Myriad Pro" w:hAnsi="Myriad Pro"/>
                <w:i/>
                <w:lang w:val="en-US"/>
              </w:rPr>
            </w:pPr>
            <w:r w:rsidRPr="00944A48">
              <w:rPr>
                <w:rFonts w:ascii="Myriad Pro" w:hAnsi="Myriad Pro"/>
                <w:i/>
                <w:lang w:val="en-US"/>
              </w:rPr>
              <w:t>05 M</w:t>
            </w:r>
            <w:r w:rsidR="009A1E28" w:rsidRPr="00944A48">
              <w:rPr>
                <w:rFonts w:ascii="Myriad Pro" w:hAnsi="Myriad Pro"/>
                <w:i/>
                <w:lang w:val="en-US"/>
              </w:rPr>
              <w:t>ay</w:t>
            </w:r>
            <w:r w:rsidRPr="00944A48">
              <w:rPr>
                <w:rFonts w:ascii="Myriad Pro" w:hAnsi="Myriad Pro"/>
                <w:i/>
                <w:lang w:val="en-US"/>
              </w:rPr>
              <w:t xml:space="preserve"> 2022</w:t>
            </w:r>
          </w:p>
        </w:tc>
      </w:tr>
      <w:tr w:rsidR="00046C61" w:rsidRPr="00A8460B" w14:paraId="71F5BEF3" w14:textId="77777777" w:rsidTr="00855EED">
        <w:trPr>
          <w:cnfStyle w:val="000000100000" w:firstRow="0" w:lastRow="0" w:firstColumn="0" w:lastColumn="0" w:oddVBand="0" w:evenVBand="0" w:oddHBand="1" w:evenHBand="0" w:firstRowFirstColumn="0" w:firstRowLastColumn="0" w:lastRowFirstColumn="0" w:lastRowLastColumn="0"/>
        </w:trPr>
        <w:tc>
          <w:tcPr>
            <w:tcW w:w="3975" w:type="dxa"/>
          </w:tcPr>
          <w:p w14:paraId="0F462DBD" w14:textId="77777777" w:rsidR="00D26E82" w:rsidRPr="00944A48" w:rsidRDefault="00046C61" w:rsidP="00B43341">
            <w:pPr>
              <w:spacing w:before="120" w:after="120"/>
              <w:rPr>
                <w:rFonts w:ascii="Myriad Pro" w:hAnsi="Myriad Pro"/>
                <w:lang w:val="en-US"/>
              </w:rPr>
            </w:pPr>
            <w:r w:rsidRPr="00944A48">
              <w:rPr>
                <w:rFonts w:ascii="Myriad Pro" w:hAnsi="Myriad Pro"/>
                <w:lang w:val="en-US"/>
              </w:rPr>
              <w:t>Implementation period:</w:t>
            </w:r>
          </w:p>
        </w:tc>
        <w:tc>
          <w:tcPr>
            <w:tcW w:w="5097" w:type="dxa"/>
          </w:tcPr>
          <w:p w14:paraId="12556AFA" w14:textId="3D8B7E94" w:rsidR="00D26E82" w:rsidRPr="00944A48" w:rsidRDefault="00015E30" w:rsidP="00B43341">
            <w:pPr>
              <w:spacing w:before="120" w:after="120"/>
              <w:rPr>
                <w:rFonts w:ascii="Myriad Pro" w:hAnsi="Myriad Pro"/>
                <w:i/>
                <w:lang w:val="en-US"/>
              </w:rPr>
            </w:pPr>
            <w:r w:rsidRPr="00944A48">
              <w:rPr>
                <w:rFonts w:ascii="Myriad Pro" w:hAnsi="Myriad Pro"/>
                <w:i/>
                <w:lang w:val="en-US"/>
              </w:rPr>
              <w:t>May 2022</w:t>
            </w:r>
            <w:r w:rsidR="00046C61" w:rsidRPr="00944A48">
              <w:rPr>
                <w:rFonts w:ascii="Myriad Pro" w:hAnsi="Myriad Pro"/>
                <w:i/>
                <w:lang w:val="en-US"/>
              </w:rPr>
              <w:t xml:space="preserve"> – </w:t>
            </w:r>
            <w:r w:rsidR="004F03E7" w:rsidRPr="00944A48">
              <w:rPr>
                <w:rFonts w:ascii="Myriad Pro" w:hAnsi="Myriad Pro"/>
                <w:i/>
                <w:lang w:val="en-US"/>
              </w:rPr>
              <w:t>December</w:t>
            </w:r>
            <w:r w:rsidRPr="00944A48">
              <w:rPr>
                <w:rFonts w:ascii="Myriad Pro" w:hAnsi="Myriad Pro"/>
                <w:i/>
                <w:lang w:val="en-US"/>
              </w:rPr>
              <w:t xml:space="preserve"> 2025</w:t>
            </w:r>
          </w:p>
        </w:tc>
      </w:tr>
      <w:tr w:rsidR="00D26E82" w:rsidRPr="00A8460B" w14:paraId="4675DB85" w14:textId="77777777" w:rsidTr="00855EED">
        <w:tc>
          <w:tcPr>
            <w:tcW w:w="3975" w:type="dxa"/>
          </w:tcPr>
          <w:p w14:paraId="7BAB7113" w14:textId="77777777" w:rsidR="00D26E82" w:rsidRPr="00944A48" w:rsidRDefault="00046C61" w:rsidP="00B43341">
            <w:pPr>
              <w:spacing w:before="120" w:after="120"/>
              <w:rPr>
                <w:rFonts w:ascii="Myriad Pro" w:hAnsi="Myriad Pro"/>
                <w:lang w:val="en-US"/>
              </w:rPr>
            </w:pPr>
            <w:r w:rsidRPr="00944A48">
              <w:rPr>
                <w:rFonts w:ascii="Myriad Pro" w:hAnsi="Myriad Pro"/>
                <w:lang w:val="en-US"/>
              </w:rPr>
              <w:t>Total Cost of Action (Euro)</w:t>
            </w:r>
          </w:p>
        </w:tc>
        <w:tc>
          <w:tcPr>
            <w:tcW w:w="5097" w:type="dxa"/>
          </w:tcPr>
          <w:p w14:paraId="7B1DEF64" w14:textId="410ECEA4" w:rsidR="00D26E82" w:rsidRPr="00944A48" w:rsidRDefault="008B61D7" w:rsidP="00B43341">
            <w:pPr>
              <w:spacing w:before="120" w:after="120"/>
              <w:rPr>
                <w:rFonts w:ascii="Myriad Pro" w:hAnsi="Myriad Pro"/>
                <w:i/>
                <w:lang w:val="en-US"/>
              </w:rPr>
            </w:pPr>
            <w:r w:rsidRPr="00944A48">
              <w:rPr>
                <w:rFonts w:ascii="Myriad Pro" w:hAnsi="Myriad Pro"/>
                <w:i/>
                <w:lang w:val="en-US"/>
              </w:rPr>
              <w:t>1,900,000</w:t>
            </w:r>
          </w:p>
        </w:tc>
      </w:tr>
      <w:tr w:rsidR="00D26E82" w:rsidRPr="00A8460B" w14:paraId="2CF92826" w14:textId="77777777" w:rsidTr="00855EED">
        <w:trPr>
          <w:cnfStyle w:val="000000100000" w:firstRow="0" w:lastRow="0" w:firstColumn="0" w:lastColumn="0" w:oddVBand="0" w:evenVBand="0" w:oddHBand="1" w:evenHBand="0" w:firstRowFirstColumn="0" w:firstRowLastColumn="0" w:lastRowFirstColumn="0" w:lastRowLastColumn="0"/>
        </w:trPr>
        <w:tc>
          <w:tcPr>
            <w:tcW w:w="3975" w:type="dxa"/>
          </w:tcPr>
          <w:p w14:paraId="29D55FF9" w14:textId="6B38F9BC" w:rsidR="00D26E82" w:rsidRPr="00944A48" w:rsidRDefault="00936AAD" w:rsidP="00B43341">
            <w:pPr>
              <w:spacing w:before="120" w:after="120"/>
              <w:rPr>
                <w:rFonts w:ascii="Myriad Pro" w:hAnsi="Myriad Pro"/>
                <w:lang w:val="en-US"/>
              </w:rPr>
            </w:pPr>
            <w:r w:rsidRPr="00944A48">
              <w:rPr>
                <w:rFonts w:ascii="Myriad Pro" w:hAnsi="Myriad Pro"/>
                <w:lang w:val="en-US"/>
              </w:rPr>
              <w:t>Action</w:t>
            </w:r>
            <w:r w:rsidR="00046C61" w:rsidRPr="00944A48">
              <w:rPr>
                <w:rFonts w:ascii="Myriad Pro" w:hAnsi="Myriad Pro"/>
                <w:lang w:val="en-US"/>
              </w:rPr>
              <w:t xml:space="preserve"> Reference No.:</w:t>
            </w:r>
          </w:p>
        </w:tc>
        <w:tc>
          <w:tcPr>
            <w:tcW w:w="5097" w:type="dxa"/>
          </w:tcPr>
          <w:p w14:paraId="79CF9E4F" w14:textId="0D7B231E" w:rsidR="00D26E82" w:rsidRPr="00944A48" w:rsidRDefault="00CB3E95" w:rsidP="00B43341">
            <w:pPr>
              <w:spacing w:before="120" w:after="120"/>
              <w:rPr>
                <w:rFonts w:ascii="Myriad Pro" w:hAnsi="Myriad Pro"/>
                <w:i/>
                <w:lang w:val="en-US"/>
              </w:rPr>
            </w:pPr>
            <w:r w:rsidRPr="00944A48">
              <w:rPr>
                <w:rFonts w:ascii="Myriad Pro" w:hAnsi="Myriad Pro"/>
                <w:i/>
                <w:lang w:val="en-US"/>
              </w:rPr>
              <w:t>BIH10/00</w:t>
            </w:r>
            <w:r w:rsidR="005B3DE6" w:rsidRPr="00944A48">
              <w:rPr>
                <w:rFonts w:ascii="Myriad Pro" w:hAnsi="Myriad Pro"/>
                <w:i/>
                <w:lang w:val="en-US"/>
              </w:rPr>
              <w:t>130019</w:t>
            </w:r>
          </w:p>
        </w:tc>
      </w:tr>
      <w:tr w:rsidR="00046C61" w:rsidRPr="00A8460B" w14:paraId="3FFEEFE1" w14:textId="77777777" w:rsidTr="00855EED">
        <w:tc>
          <w:tcPr>
            <w:tcW w:w="3975" w:type="dxa"/>
          </w:tcPr>
          <w:p w14:paraId="6D85FF8F" w14:textId="77777777" w:rsidR="00D26E82" w:rsidRPr="00944A48" w:rsidRDefault="00046C61" w:rsidP="00B43341">
            <w:pPr>
              <w:spacing w:before="120" w:after="120"/>
              <w:rPr>
                <w:rFonts w:ascii="Myriad Pro" w:hAnsi="Myriad Pro"/>
                <w:lang w:val="en-US"/>
              </w:rPr>
            </w:pPr>
            <w:r w:rsidRPr="00944A48">
              <w:rPr>
                <w:rFonts w:ascii="Myriad Pro" w:hAnsi="Myriad Pro"/>
                <w:lang w:val="en-US"/>
              </w:rPr>
              <w:t>International UN Organization:</w:t>
            </w:r>
          </w:p>
        </w:tc>
        <w:tc>
          <w:tcPr>
            <w:tcW w:w="5097" w:type="dxa"/>
          </w:tcPr>
          <w:p w14:paraId="48AA1546" w14:textId="701A4D01" w:rsidR="00D26E82" w:rsidRPr="00944A48" w:rsidRDefault="00046C61" w:rsidP="00B43341">
            <w:pPr>
              <w:spacing w:before="120" w:after="120"/>
              <w:rPr>
                <w:rFonts w:ascii="Myriad Pro" w:hAnsi="Myriad Pro"/>
                <w:i/>
                <w:lang w:val="en-US"/>
              </w:rPr>
            </w:pPr>
            <w:r w:rsidRPr="00944A48">
              <w:rPr>
                <w:rFonts w:ascii="Myriad Pro" w:hAnsi="Myriad Pro"/>
                <w:i/>
                <w:lang w:val="en-US"/>
              </w:rPr>
              <w:t>UNDP</w:t>
            </w:r>
          </w:p>
        </w:tc>
      </w:tr>
      <w:tr w:rsidR="00D26E82" w:rsidRPr="00A8460B" w14:paraId="3399E63D" w14:textId="77777777" w:rsidTr="00855EED">
        <w:trPr>
          <w:cnfStyle w:val="000000100000" w:firstRow="0" w:lastRow="0" w:firstColumn="0" w:lastColumn="0" w:oddVBand="0" w:evenVBand="0" w:oddHBand="1" w:evenHBand="0" w:firstRowFirstColumn="0" w:firstRowLastColumn="0" w:lastRowFirstColumn="0" w:lastRowLastColumn="0"/>
        </w:trPr>
        <w:tc>
          <w:tcPr>
            <w:tcW w:w="3975" w:type="dxa"/>
          </w:tcPr>
          <w:p w14:paraId="32454F39" w14:textId="77777777" w:rsidR="00D26E82" w:rsidRPr="00944A48" w:rsidRDefault="00046C61" w:rsidP="00B43341">
            <w:pPr>
              <w:spacing w:before="120" w:after="120"/>
              <w:rPr>
                <w:rFonts w:ascii="Myriad Pro" w:hAnsi="Myriad Pro"/>
                <w:lang w:val="en-US"/>
              </w:rPr>
            </w:pPr>
            <w:r w:rsidRPr="00944A48">
              <w:rPr>
                <w:rFonts w:ascii="Myriad Pro" w:hAnsi="Myriad Pro"/>
                <w:lang w:val="en-US"/>
              </w:rPr>
              <w:t>Representative:</w:t>
            </w:r>
          </w:p>
        </w:tc>
        <w:tc>
          <w:tcPr>
            <w:tcW w:w="5097" w:type="dxa"/>
          </w:tcPr>
          <w:p w14:paraId="27FD184C" w14:textId="1B2061BD" w:rsidR="00D26E82" w:rsidRPr="00944A48" w:rsidRDefault="005B4FF8" w:rsidP="00B43341">
            <w:pPr>
              <w:spacing w:before="120" w:after="120"/>
              <w:rPr>
                <w:rFonts w:ascii="Myriad Pro" w:hAnsi="Myriad Pro"/>
                <w:i/>
                <w:lang w:val="en-US"/>
              </w:rPr>
            </w:pPr>
            <w:r w:rsidRPr="00944A48">
              <w:rPr>
                <w:rFonts w:ascii="Myriad Pro" w:hAnsi="Myriad Pro"/>
                <w:i/>
                <w:lang w:val="en-US"/>
              </w:rPr>
              <w:t>Victor Munteanu</w:t>
            </w:r>
            <w:r w:rsidR="000E0289" w:rsidRPr="00944A48">
              <w:rPr>
                <w:rFonts w:ascii="Myriad Pro" w:hAnsi="Myriad Pro"/>
                <w:i/>
                <w:lang w:val="en-US"/>
              </w:rPr>
              <w:t xml:space="preserve">, </w:t>
            </w:r>
            <w:r w:rsidR="0034254D" w:rsidRPr="00944A48">
              <w:rPr>
                <w:rFonts w:ascii="Myriad Pro" w:hAnsi="Myriad Pro"/>
                <w:i/>
                <w:lang w:val="en-US"/>
              </w:rPr>
              <w:t>Deputy Resident Representative</w:t>
            </w:r>
          </w:p>
        </w:tc>
      </w:tr>
      <w:tr w:rsidR="00046C61" w:rsidRPr="00A8460B" w14:paraId="343645B0" w14:textId="77777777" w:rsidTr="00855EED">
        <w:tc>
          <w:tcPr>
            <w:tcW w:w="3975" w:type="dxa"/>
          </w:tcPr>
          <w:p w14:paraId="322288B4" w14:textId="77777777" w:rsidR="00046C61" w:rsidRPr="00944A48" w:rsidRDefault="00046C61" w:rsidP="00B43341">
            <w:pPr>
              <w:spacing w:before="120" w:after="120"/>
              <w:rPr>
                <w:rFonts w:ascii="Myriad Pro" w:hAnsi="Myriad Pro"/>
                <w:lang w:val="en-US"/>
              </w:rPr>
            </w:pPr>
            <w:r w:rsidRPr="00944A48">
              <w:rPr>
                <w:rFonts w:ascii="Myriad Pro" w:hAnsi="Myriad Pro"/>
                <w:lang w:val="en-US"/>
              </w:rPr>
              <w:t>Contact Details:</w:t>
            </w:r>
          </w:p>
        </w:tc>
        <w:tc>
          <w:tcPr>
            <w:tcW w:w="5097" w:type="dxa"/>
          </w:tcPr>
          <w:p w14:paraId="71E3335C" w14:textId="66866D04" w:rsidR="00046C61" w:rsidRPr="00944A48" w:rsidRDefault="00000000" w:rsidP="00B43341">
            <w:pPr>
              <w:spacing w:before="120" w:after="120"/>
              <w:rPr>
                <w:rFonts w:ascii="Myriad Pro" w:hAnsi="Myriad Pro"/>
                <w:i/>
                <w:lang w:val="en-US"/>
              </w:rPr>
            </w:pPr>
            <w:hyperlink r:id="rId13" w:history="1">
              <w:r w:rsidR="005B4FF8" w:rsidRPr="00944A48">
                <w:rPr>
                  <w:rStyle w:val="Hyperlink"/>
                  <w:lang w:val="en-US"/>
                </w:rPr>
                <w:t xml:space="preserve">victor.munteanu@undp.org </w:t>
              </w:r>
            </w:hyperlink>
          </w:p>
        </w:tc>
      </w:tr>
      <w:tr w:rsidR="00046C61" w:rsidRPr="00A8460B" w14:paraId="4ADA7B03" w14:textId="77777777" w:rsidTr="00855EED">
        <w:trPr>
          <w:cnfStyle w:val="000000100000" w:firstRow="0" w:lastRow="0" w:firstColumn="0" w:lastColumn="0" w:oddVBand="0" w:evenVBand="0" w:oddHBand="1" w:evenHBand="0" w:firstRowFirstColumn="0" w:firstRowLastColumn="0" w:lastRowFirstColumn="0" w:lastRowLastColumn="0"/>
        </w:trPr>
        <w:tc>
          <w:tcPr>
            <w:tcW w:w="3975" w:type="dxa"/>
          </w:tcPr>
          <w:p w14:paraId="211C2EC1" w14:textId="77777777" w:rsidR="00046C61" w:rsidRPr="00944A48" w:rsidRDefault="00046C61" w:rsidP="00B43341">
            <w:pPr>
              <w:spacing w:before="120" w:after="120"/>
              <w:rPr>
                <w:rFonts w:ascii="Myriad Pro" w:hAnsi="Myriad Pro"/>
                <w:lang w:val="en-US"/>
              </w:rPr>
            </w:pPr>
            <w:r w:rsidRPr="00944A48">
              <w:rPr>
                <w:rFonts w:ascii="Myriad Pro" w:hAnsi="Myriad Pro"/>
                <w:lang w:val="en-US"/>
              </w:rPr>
              <w:t>Contact Person (Programme Officer):</w:t>
            </w:r>
          </w:p>
        </w:tc>
        <w:tc>
          <w:tcPr>
            <w:tcW w:w="5097" w:type="dxa"/>
          </w:tcPr>
          <w:p w14:paraId="513A7655" w14:textId="5709415E" w:rsidR="00046C61" w:rsidRPr="00944A48" w:rsidRDefault="00374BC7" w:rsidP="00B43341">
            <w:pPr>
              <w:spacing w:before="120" w:after="120"/>
              <w:rPr>
                <w:rFonts w:ascii="Myriad Pro" w:hAnsi="Myriad Pro"/>
                <w:i/>
                <w:lang w:val="en-US"/>
              </w:rPr>
            </w:pPr>
            <w:r w:rsidRPr="00944A48">
              <w:rPr>
                <w:rFonts w:ascii="Myriad Pro" w:hAnsi="Myriad Pro"/>
                <w:i/>
                <w:lang w:val="en-US"/>
              </w:rPr>
              <w:t xml:space="preserve">Aida </w:t>
            </w:r>
            <w:proofErr w:type="spellStart"/>
            <w:r w:rsidRPr="00944A48">
              <w:rPr>
                <w:rFonts w:ascii="Myriad Pro" w:hAnsi="Myriad Pro"/>
                <w:i/>
                <w:lang w:val="en-US"/>
              </w:rPr>
              <w:t>Laković</w:t>
            </w:r>
            <w:proofErr w:type="spellEnd"/>
            <w:r w:rsidRPr="00944A48">
              <w:rPr>
                <w:rFonts w:ascii="Myriad Pro" w:hAnsi="Myriad Pro"/>
                <w:i/>
                <w:lang w:val="en-US"/>
              </w:rPr>
              <w:t xml:space="preserve"> </w:t>
            </w:r>
            <w:proofErr w:type="spellStart"/>
            <w:r w:rsidRPr="00944A48">
              <w:rPr>
                <w:rFonts w:ascii="Myriad Pro" w:hAnsi="Myriad Pro"/>
                <w:i/>
                <w:lang w:val="en-US"/>
              </w:rPr>
              <w:t>Hošo</w:t>
            </w:r>
            <w:proofErr w:type="spellEnd"/>
            <w:r w:rsidRPr="00944A48">
              <w:rPr>
                <w:rFonts w:ascii="Myriad Pro" w:hAnsi="Myriad Pro"/>
                <w:i/>
                <w:lang w:val="en-US"/>
              </w:rPr>
              <w:t>,</w:t>
            </w:r>
            <w:r w:rsidR="00041829" w:rsidRPr="00944A48">
              <w:rPr>
                <w:rFonts w:ascii="Myriad Pro" w:hAnsi="Myriad Pro"/>
                <w:i/>
                <w:lang w:val="en-US"/>
              </w:rPr>
              <w:t xml:space="preserve"> Good Governance Sector Lead</w:t>
            </w:r>
          </w:p>
        </w:tc>
      </w:tr>
      <w:tr w:rsidR="00046C61" w:rsidRPr="00A8460B" w14:paraId="6053943A" w14:textId="77777777" w:rsidTr="00855EED">
        <w:tc>
          <w:tcPr>
            <w:tcW w:w="3975" w:type="dxa"/>
          </w:tcPr>
          <w:p w14:paraId="3AADFDA7" w14:textId="181FCC03" w:rsidR="00046C61" w:rsidRPr="00944A48" w:rsidRDefault="00936AAD" w:rsidP="00B43341">
            <w:pPr>
              <w:spacing w:before="120" w:after="120"/>
              <w:rPr>
                <w:rFonts w:ascii="Myriad Pro" w:hAnsi="Myriad Pro"/>
                <w:lang w:val="en-US"/>
              </w:rPr>
            </w:pPr>
            <w:r w:rsidRPr="00944A48">
              <w:rPr>
                <w:rFonts w:ascii="Myriad Pro" w:hAnsi="Myriad Pro"/>
                <w:lang w:val="en-US"/>
              </w:rPr>
              <w:t>Action</w:t>
            </w:r>
            <w:r w:rsidR="00046C61" w:rsidRPr="00944A48">
              <w:rPr>
                <w:rFonts w:ascii="Myriad Pro" w:hAnsi="Myriad Pro"/>
                <w:lang w:val="en-US"/>
              </w:rPr>
              <w:t xml:space="preserve"> Manager:</w:t>
            </w:r>
          </w:p>
        </w:tc>
        <w:tc>
          <w:tcPr>
            <w:tcW w:w="5097" w:type="dxa"/>
          </w:tcPr>
          <w:p w14:paraId="3FE8C829" w14:textId="770A7E7C" w:rsidR="00046C61" w:rsidRPr="00944A48" w:rsidRDefault="00374BC7" w:rsidP="00B43341">
            <w:pPr>
              <w:spacing w:before="120" w:after="120"/>
              <w:rPr>
                <w:rFonts w:ascii="Myriad Pro" w:hAnsi="Myriad Pro"/>
                <w:i/>
                <w:lang w:val="en-US"/>
              </w:rPr>
            </w:pPr>
            <w:r w:rsidRPr="00944A48">
              <w:rPr>
                <w:rFonts w:ascii="Myriad Pro" w:hAnsi="Myriad Pro"/>
                <w:i/>
                <w:lang w:val="en-US"/>
              </w:rPr>
              <w:t>Goran Štefatić</w:t>
            </w:r>
          </w:p>
        </w:tc>
      </w:tr>
    </w:tbl>
    <w:p w14:paraId="016A4BEB" w14:textId="77777777" w:rsidR="009F3E20" w:rsidRPr="00944A48" w:rsidRDefault="009F3E20">
      <w:pPr>
        <w:rPr>
          <w:rFonts w:ascii="Myriad Pro" w:hAnsi="Myriad Pro"/>
          <w:lang w:val="en-US"/>
        </w:rPr>
      </w:pPr>
      <w:r w:rsidRPr="00944A48">
        <w:rPr>
          <w:rFonts w:ascii="Myriad Pro" w:hAnsi="Myriad Pro"/>
          <w:lang w:val="en-US"/>
        </w:rPr>
        <w:br w:type="page"/>
      </w:r>
    </w:p>
    <w:p w14:paraId="65EF177D" w14:textId="77777777" w:rsidR="00F44AC9" w:rsidRPr="00944A48" w:rsidRDefault="00F44AC9">
      <w:pPr>
        <w:rPr>
          <w:rFonts w:ascii="Myriad Pro" w:hAnsi="Myriad Pro"/>
          <w:lang w:val="en-US"/>
        </w:rPr>
      </w:pPr>
    </w:p>
    <w:p w14:paraId="2064FB31" w14:textId="77777777" w:rsidR="009F3E20" w:rsidRPr="00944A48" w:rsidRDefault="009F3E20" w:rsidP="00102617">
      <w:pPr>
        <w:pStyle w:val="TOC1"/>
        <w:rPr>
          <w:sz w:val="24"/>
          <w:szCs w:val="24"/>
          <w:u w:val="single"/>
        </w:rPr>
      </w:pPr>
      <w:r w:rsidRPr="00944A48">
        <w:rPr>
          <w:sz w:val="24"/>
          <w:szCs w:val="24"/>
          <w:u w:val="single"/>
        </w:rPr>
        <w:t>TABLE OF CONTENTS</w:t>
      </w:r>
    </w:p>
    <w:p w14:paraId="0828719D" w14:textId="1B5435DB" w:rsidR="004F7F8C" w:rsidRPr="00944A48" w:rsidRDefault="005F4A61">
      <w:pPr>
        <w:pStyle w:val="TOC1"/>
        <w:rPr>
          <w:rFonts w:asciiTheme="minorHAnsi" w:eastAsiaTheme="minorEastAsia" w:hAnsiTheme="minorHAnsi" w:cstheme="minorBidi"/>
          <w:b w:val="0"/>
          <w:bCs w:val="0"/>
          <w:caps w:val="0"/>
        </w:rPr>
      </w:pPr>
      <w:r w:rsidRPr="00944A48">
        <w:fldChar w:fldCharType="begin"/>
      </w:r>
      <w:r w:rsidR="009F3E20" w:rsidRPr="00944A48">
        <w:instrText xml:space="preserve"> TOC \o "1-3" \h \z \u </w:instrText>
      </w:r>
      <w:r w:rsidRPr="00944A48">
        <w:fldChar w:fldCharType="separate"/>
      </w:r>
      <w:hyperlink w:anchor="_Toc202796596" w:history="1">
        <w:r w:rsidR="004F7F8C" w:rsidRPr="00944A48">
          <w:rPr>
            <w:rStyle w:val="Hyperlink"/>
            <w:b w:val="0"/>
            <w:bCs w:val="0"/>
          </w:rPr>
          <w:t>MAP OF INTERVENTION AREA</w:t>
        </w:r>
        <w:r w:rsidR="004F7F8C" w:rsidRPr="00944A48">
          <w:rPr>
            <w:b w:val="0"/>
            <w:bCs w:val="0"/>
            <w:webHidden/>
          </w:rPr>
          <w:tab/>
        </w:r>
        <w:r w:rsidR="004F7F8C" w:rsidRPr="00944A48">
          <w:rPr>
            <w:b w:val="0"/>
            <w:bCs w:val="0"/>
            <w:webHidden/>
          </w:rPr>
          <w:fldChar w:fldCharType="begin"/>
        </w:r>
        <w:r w:rsidR="004F7F8C" w:rsidRPr="00944A48">
          <w:rPr>
            <w:b w:val="0"/>
            <w:bCs w:val="0"/>
            <w:webHidden/>
          </w:rPr>
          <w:instrText xml:space="preserve"> PAGEREF _Toc202796596 \h </w:instrText>
        </w:r>
        <w:r w:rsidR="004F7F8C" w:rsidRPr="00944A48">
          <w:rPr>
            <w:b w:val="0"/>
            <w:bCs w:val="0"/>
            <w:webHidden/>
          </w:rPr>
        </w:r>
        <w:r w:rsidR="004F7F8C" w:rsidRPr="00944A48">
          <w:rPr>
            <w:b w:val="0"/>
            <w:bCs w:val="0"/>
            <w:webHidden/>
          </w:rPr>
          <w:fldChar w:fldCharType="separate"/>
        </w:r>
        <w:r w:rsidR="004F7F8C" w:rsidRPr="00944A48">
          <w:rPr>
            <w:b w:val="0"/>
            <w:bCs w:val="0"/>
            <w:webHidden/>
          </w:rPr>
          <w:t>4</w:t>
        </w:r>
        <w:r w:rsidR="004F7F8C" w:rsidRPr="00944A48">
          <w:rPr>
            <w:b w:val="0"/>
            <w:bCs w:val="0"/>
            <w:webHidden/>
          </w:rPr>
          <w:fldChar w:fldCharType="end"/>
        </w:r>
      </w:hyperlink>
    </w:p>
    <w:p w14:paraId="129B4C02" w14:textId="35F57725" w:rsidR="004F7F8C" w:rsidRPr="00944A48" w:rsidRDefault="00000000">
      <w:pPr>
        <w:pStyle w:val="TOC1"/>
        <w:rPr>
          <w:rFonts w:asciiTheme="minorHAnsi" w:eastAsiaTheme="minorEastAsia" w:hAnsiTheme="minorHAnsi" w:cstheme="minorBidi"/>
          <w:b w:val="0"/>
          <w:bCs w:val="0"/>
          <w:caps w:val="0"/>
        </w:rPr>
      </w:pPr>
      <w:hyperlink w:anchor="_Toc202796597" w:history="1">
        <w:r w:rsidR="004F7F8C" w:rsidRPr="00944A48">
          <w:rPr>
            <w:rStyle w:val="Hyperlink"/>
            <w:b w:val="0"/>
            <w:bCs w:val="0"/>
          </w:rPr>
          <w:t>GLOSSARY OF ACRONYMS</w:t>
        </w:r>
        <w:r w:rsidR="004F7F8C" w:rsidRPr="00944A48">
          <w:rPr>
            <w:b w:val="0"/>
            <w:bCs w:val="0"/>
            <w:webHidden/>
          </w:rPr>
          <w:tab/>
        </w:r>
        <w:r w:rsidR="004F7F8C" w:rsidRPr="00944A48">
          <w:rPr>
            <w:b w:val="0"/>
            <w:bCs w:val="0"/>
            <w:webHidden/>
          </w:rPr>
          <w:fldChar w:fldCharType="begin"/>
        </w:r>
        <w:r w:rsidR="004F7F8C" w:rsidRPr="00944A48">
          <w:rPr>
            <w:b w:val="0"/>
            <w:bCs w:val="0"/>
            <w:webHidden/>
          </w:rPr>
          <w:instrText xml:space="preserve"> PAGEREF _Toc202796597 \h </w:instrText>
        </w:r>
        <w:r w:rsidR="004F7F8C" w:rsidRPr="00944A48">
          <w:rPr>
            <w:b w:val="0"/>
            <w:bCs w:val="0"/>
            <w:webHidden/>
          </w:rPr>
        </w:r>
        <w:r w:rsidR="004F7F8C" w:rsidRPr="00944A48">
          <w:rPr>
            <w:b w:val="0"/>
            <w:bCs w:val="0"/>
            <w:webHidden/>
          </w:rPr>
          <w:fldChar w:fldCharType="separate"/>
        </w:r>
        <w:r w:rsidR="004F7F8C" w:rsidRPr="00944A48">
          <w:rPr>
            <w:b w:val="0"/>
            <w:bCs w:val="0"/>
            <w:webHidden/>
          </w:rPr>
          <w:t>5</w:t>
        </w:r>
        <w:r w:rsidR="004F7F8C" w:rsidRPr="00944A48">
          <w:rPr>
            <w:b w:val="0"/>
            <w:bCs w:val="0"/>
            <w:webHidden/>
          </w:rPr>
          <w:fldChar w:fldCharType="end"/>
        </w:r>
      </w:hyperlink>
    </w:p>
    <w:p w14:paraId="6ABFB680" w14:textId="0922F45F" w:rsidR="004F7F8C" w:rsidRPr="00944A48" w:rsidRDefault="00000000">
      <w:pPr>
        <w:pStyle w:val="TOC1"/>
        <w:rPr>
          <w:rFonts w:asciiTheme="minorHAnsi" w:eastAsiaTheme="minorEastAsia" w:hAnsiTheme="minorHAnsi" w:cstheme="minorBidi"/>
          <w:b w:val="0"/>
          <w:bCs w:val="0"/>
          <w:caps w:val="0"/>
        </w:rPr>
      </w:pPr>
      <w:hyperlink w:anchor="_Toc202796598" w:history="1">
        <w:r w:rsidR="004F7F8C" w:rsidRPr="00944A48">
          <w:rPr>
            <w:rStyle w:val="Hyperlink"/>
            <w:b w:val="0"/>
            <w:bCs w:val="0"/>
          </w:rPr>
          <w:t>EXECUTIVE SUMMARY</w:t>
        </w:r>
        <w:r w:rsidR="004F7F8C" w:rsidRPr="00944A48">
          <w:rPr>
            <w:b w:val="0"/>
            <w:bCs w:val="0"/>
            <w:webHidden/>
          </w:rPr>
          <w:tab/>
        </w:r>
        <w:r w:rsidR="004F7F8C" w:rsidRPr="00944A48">
          <w:rPr>
            <w:b w:val="0"/>
            <w:bCs w:val="0"/>
            <w:webHidden/>
          </w:rPr>
          <w:fldChar w:fldCharType="begin"/>
        </w:r>
        <w:r w:rsidR="004F7F8C" w:rsidRPr="00944A48">
          <w:rPr>
            <w:b w:val="0"/>
            <w:bCs w:val="0"/>
            <w:webHidden/>
          </w:rPr>
          <w:instrText xml:space="preserve"> PAGEREF _Toc202796598 \h </w:instrText>
        </w:r>
        <w:r w:rsidR="004F7F8C" w:rsidRPr="00944A48">
          <w:rPr>
            <w:b w:val="0"/>
            <w:bCs w:val="0"/>
            <w:webHidden/>
          </w:rPr>
        </w:r>
        <w:r w:rsidR="004F7F8C" w:rsidRPr="00944A48">
          <w:rPr>
            <w:b w:val="0"/>
            <w:bCs w:val="0"/>
            <w:webHidden/>
          </w:rPr>
          <w:fldChar w:fldCharType="separate"/>
        </w:r>
        <w:r w:rsidR="004F7F8C" w:rsidRPr="00944A48">
          <w:rPr>
            <w:b w:val="0"/>
            <w:bCs w:val="0"/>
            <w:webHidden/>
          </w:rPr>
          <w:t>6</w:t>
        </w:r>
        <w:r w:rsidR="004F7F8C" w:rsidRPr="00944A48">
          <w:rPr>
            <w:b w:val="0"/>
            <w:bCs w:val="0"/>
            <w:webHidden/>
          </w:rPr>
          <w:fldChar w:fldCharType="end"/>
        </w:r>
      </w:hyperlink>
    </w:p>
    <w:p w14:paraId="57C93B2B" w14:textId="1AFA6D2F" w:rsidR="004F7F8C" w:rsidRPr="00944A48" w:rsidRDefault="00000000">
      <w:pPr>
        <w:pStyle w:val="TOC1"/>
        <w:rPr>
          <w:rFonts w:asciiTheme="minorHAnsi" w:eastAsiaTheme="minorEastAsia" w:hAnsiTheme="minorHAnsi" w:cstheme="minorBidi"/>
          <w:b w:val="0"/>
          <w:bCs w:val="0"/>
          <w:caps w:val="0"/>
        </w:rPr>
      </w:pPr>
      <w:hyperlink w:anchor="_Toc202796599" w:history="1">
        <w:r w:rsidR="004F7F8C" w:rsidRPr="00944A48">
          <w:rPr>
            <w:rStyle w:val="Hyperlink"/>
            <w:b w:val="0"/>
            <w:bCs w:val="0"/>
          </w:rPr>
          <w:t>SUMMARY AND CONTEXT OF THE ACTION</w:t>
        </w:r>
        <w:r w:rsidR="004F7F8C" w:rsidRPr="00944A48">
          <w:rPr>
            <w:b w:val="0"/>
            <w:bCs w:val="0"/>
            <w:webHidden/>
          </w:rPr>
          <w:tab/>
        </w:r>
        <w:r w:rsidR="004F7F8C" w:rsidRPr="00944A48">
          <w:rPr>
            <w:b w:val="0"/>
            <w:bCs w:val="0"/>
            <w:webHidden/>
          </w:rPr>
          <w:fldChar w:fldCharType="begin"/>
        </w:r>
        <w:r w:rsidR="004F7F8C" w:rsidRPr="00944A48">
          <w:rPr>
            <w:b w:val="0"/>
            <w:bCs w:val="0"/>
            <w:webHidden/>
          </w:rPr>
          <w:instrText xml:space="preserve"> PAGEREF _Toc202796599 \h </w:instrText>
        </w:r>
        <w:r w:rsidR="004F7F8C" w:rsidRPr="00944A48">
          <w:rPr>
            <w:b w:val="0"/>
            <w:bCs w:val="0"/>
            <w:webHidden/>
          </w:rPr>
        </w:r>
        <w:r w:rsidR="004F7F8C" w:rsidRPr="00944A48">
          <w:rPr>
            <w:b w:val="0"/>
            <w:bCs w:val="0"/>
            <w:webHidden/>
          </w:rPr>
          <w:fldChar w:fldCharType="separate"/>
        </w:r>
        <w:r w:rsidR="004F7F8C" w:rsidRPr="00944A48">
          <w:rPr>
            <w:b w:val="0"/>
            <w:bCs w:val="0"/>
            <w:webHidden/>
          </w:rPr>
          <w:t>7</w:t>
        </w:r>
        <w:r w:rsidR="004F7F8C" w:rsidRPr="00944A48">
          <w:rPr>
            <w:b w:val="0"/>
            <w:bCs w:val="0"/>
            <w:webHidden/>
          </w:rPr>
          <w:fldChar w:fldCharType="end"/>
        </w:r>
      </w:hyperlink>
    </w:p>
    <w:p w14:paraId="5DEFC553" w14:textId="21766368" w:rsidR="004F7F8C" w:rsidRPr="00944A48" w:rsidRDefault="00000000">
      <w:pPr>
        <w:pStyle w:val="TOC2"/>
        <w:rPr>
          <w:rFonts w:eastAsiaTheme="minorEastAsia" w:cstheme="minorBidi"/>
          <w:smallCaps w:val="0"/>
          <w:sz w:val="22"/>
          <w:szCs w:val="22"/>
        </w:rPr>
      </w:pPr>
      <w:hyperlink w:anchor="_Toc202796600" w:history="1">
        <w:r w:rsidR="004F7F8C" w:rsidRPr="00944A48">
          <w:rPr>
            <w:rStyle w:val="Hyperlink"/>
            <w:rFonts w:ascii="Myriad Pro" w:hAnsi="Myriad Pro"/>
          </w:rPr>
          <w:t>1.</w:t>
        </w:r>
        <w:r w:rsidR="004F7F8C" w:rsidRPr="00944A48">
          <w:rPr>
            <w:rFonts w:eastAsiaTheme="minorEastAsia" w:cstheme="minorBidi"/>
            <w:smallCaps w:val="0"/>
            <w:sz w:val="22"/>
            <w:szCs w:val="22"/>
          </w:rPr>
          <w:tab/>
        </w:r>
        <w:r w:rsidR="004F7F8C" w:rsidRPr="00944A48">
          <w:rPr>
            <w:rStyle w:val="Hyperlink"/>
            <w:rFonts w:ascii="Myriad Pro" w:hAnsi="Myriad Pro"/>
          </w:rPr>
          <w:t>Action background/Situation Analysis</w:t>
        </w:r>
        <w:r w:rsidR="004F7F8C" w:rsidRPr="00944A48">
          <w:rPr>
            <w:webHidden/>
          </w:rPr>
          <w:tab/>
        </w:r>
        <w:r w:rsidR="004F7F8C" w:rsidRPr="00944A48">
          <w:rPr>
            <w:webHidden/>
          </w:rPr>
          <w:fldChar w:fldCharType="begin"/>
        </w:r>
        <w:r w:rsidR="004F7F8C" w:rsidRPr="00944A48">
          <w:rPr>
            <w:webHidden/>
          </w:rPr>
          <w:instrText xml:space="preserve"> PAGEREF _Toc202796600 \h </w:instrText>
        </w:r>
        <w:r w:rsidR="004F7F8C" w:rsidRPr="00944A48">
          <w:rPr>
            <w:webHidden/>
          </w:rPr>
        </w:r>
        <w:r w:rsidR="004F7F8C" w:rsidRPr="00944A48">
          <w:rPr>
            <w:webHidden/>
          </w:rPr>
          <w:fldChar w:fldCharType="separate"/>
        </w:r>
        <w:r w:rsidR="004F7F8C" w:rsidRPr="00944A48">
          <w:rPr>
            <w:webHidden/>
          </w:rPr>
          <w:t>7</w:t>
        </w:r>
        <w:r w:rsidR="004F7F8C" w:rsidRPr="00944A48">
          <w:rPr>
            <w:webHidden/>
          </w:rPr>
          <w:fldChar w:fldCharType="end"/>
        </w:r>
      </w:hyperlink>
    </w:p>
    <w:p w14:paraId="5271DFC9" w14:textId="413590E2" w:rsidR="004F7F8C" w:rsidRPr="00944A48" w:rsidRDefault="00000000">
      <w:pPr>
        <w:pStyle w:val="TOC3"/>
        <w:rPr>
          <w:rFonts w:eastAsiaTheme="minorEastAsia" w:cstheme="minorBidi"/>
          <w:i w:val="0"/>
          <w:iCs w:val="0"/>
          <w:noProof/>
          <w:sz w:val="22"/>
          <w:szCs w:val="22"/>
          <w:lang w:val="en-US"/>
        </w:rPr>
      </w:pPr>
      <w:hyperlink w:anchor="_Toc202796601" w:history="1">
        <w:r w:rsidR="004F7F8C" w:rsidRPr="00944A48">
          <w:rPr>
            <w:rStyle w:val="Hyperlink"/>
            <w:rFonts w:ascii="Myriad Pro" w:hAnsi="Myriad Pro"/>
            <w:noProof/>
            <w:lang w:val="en-US"/>
          </w:rPr>
          <w:t>1.1. Strategy and Objectives of the Action</w:t>
        </w:r>
        <w:r w:rsidR="004F7F8C" w:rsidRPr="00A8460B">
          <w:rPr>
            <w:noProof/>
            <w:webHidden/>
            <w:lang w:val="en-US"/>
          </w:rPr>
          <w:tab/>
        </w:r>
        <w:r w:rsidR="004F7F8C" w:rsidRPr="00A8460B">
          <w:rPr>
            <w:noProof/>
            <w:webHidden/>
            <w:lang w:val="en-US"/>
          </w:rPr>
          <w:fldChar w:fldCharType="begin"/>
        </w:r>
        <w:r w:rsidR="004F7F8C" w:rsidRPr="00A8460B">
          <w:rPr>
            <w:noProof/>
            <w:webHidden/>
            <w:lang w:val="en-US"/>
          </w:rPr>
          <w:instrText xml:space="preserve"> PAGEREF _Toc202796601 \h </w:instrText>
        </w:r>
        <w:r w:rsidR="004F7F8C" w:rsidRPr="00A8460B">
          <w:rPr>
            <w:noProof/>
            <w:webHidden/>
            <w:lang w:val="en-US"/>
          </w:rPr>
        </w:r>
        <w:r w:rsidR="004F7F8C" w:rsidRPr="00A8460B">
          <w:rPr>
            <w:noProof/>
            <w:webHidden/>
            <w:lang w:val="en-US"/>
          </w:rPr>
          <w:fldChar w:fldCharType="separate"/>
        </w:r>
        <w:r w:rsidR="004F7F8C" w:rsidRPr="00A8460B">
          <w:rPr>
            <w:noProof/>
            <w:webHidden/>
            <w:lang w:val="en-US"/>
          </w:rPr>
          <w:t>8</w:t>
        </w:r>
        <w:r w:rsidR="004F7F8C" w:rsidRPr="00A8460B">
          <w:rPr>
            <w:noProof/>
            <w:webHidden/>
            <w:lang w:val="en-US"/>
          </w:rPr>
          <w:fldChar w:fldCharType="end"/>
        </w:r>
      </w:hyperlink>
    </w:p>
    <w:p w14:paraId="75A30BAA" w14:textId="348174EC" w:rsidR="004F7F8C" w:rsidRPr="00944A48" w:rsidRDefault="00000000">
      <w:pPr>
        <w:pStyle w:val="TOC3"/>
        <w:rPr>
          <w:rFonts w:eastAsiaTheme="minorEastAsia" w:cstheme="minorBidi"/>
          <w:i w:val="0"/>
          <w:iCs w:val="0"/>
          <w:noProof/>
          <w:sz w:val="22"/>
          <w:szCs w:val="22"/>
          <w:lang w:val="en-US"/>
        </w:rPr>
      </w:pPr>
      <w:hyperlink w:anchor="_Toc202796602" w:history="1">
        <w:r w:rsidR="004F7F8C" w:rsidRPr="00944A48">
          <w:rPr>
            <w:rStyle w:val="Hyperlink"/>
            <w:rFonts w:ascii="Myriad Pro" w:hAnsi="Myriad Pro"/>
            <w:noProof/>
            <w:lang w:val="en-US"/>
          </w:rPr>
          <w:t>1.2. Relevance of the Action</w:t>
        </w:r>
        <w:r w:rsidR="004F7F8C" w:rsidRPr="00A8460B">
          <w:rPr>
            <w:noProof/>
            <w:webHidden/>
            <w:lang w:val="en-US"/>
          </w:rPr>
          <w:tab/>
        </w:r>
        <w:r w:rsidR="004F7F8C" w:rsidRPr="00A8460B">
          <w:rPr>
            <w:noProof/>
            <w:webHidden/>
            <w:lang w:val="en-US"/>
          </w:rPr>
          <w:fldChar w:fldCharType="begin"/>
        </w:r>
        <w:r w:rsidR="004F7F8C" w:rsidRPr="00A8460B">
          <w:rPr>
            <w:noProof/>
            <w:webHidden/>
            <w:lang w:val="en-US"/>
          </w:rPr>
          <w:instrText xml:space="preserve"> PAGEREF _Toc202796602 \h </w:instrText>
        </w:r>
        <w:r w:rsidR="004F7F8C" w:rsidRPr="00A8460B">
          <w:rPr>
            <w:noProof/>
            <w:webHidden/>
            <w:lang w:val="en-US"/>
          </w:rPr>
        </w:r>
        <w:r w:rsidR="004F7F8C" w:rsidRPr="00A8460B">
          <w:rPr>
            <w:noProof/>
            <w:webHidden/>
            <w:lang w:val="en-US"/>
          </w:rPr>
          <w:fldChar w:fldCharType="separate"/>
        </w:r>
        <w:r w:rsidR="004F7F8C" w:rsidRPr="00A8460B">
          <w:rPr>
            <w:noProof/>
            <w:webHidden/>
            <w:lang w:val="en-US"/>
          </w:rPr>
          <w:t>9</w:t>
        </w:r>
        <w:r w:rsidR="004F7F8C" w:rsidRPr="00A8460B">
          <w:rPr>
            <w:noProof/>
            <w:webHidden/>
            <w:lang w:val="en-US"/>
          </w:rPr>
          <w:fldChar w:fldCharType="end"/>
        </w:r>
      </w:hyperlink>
    </w:p>
    <w:p w14:paraId="0B037D4F" w14:textId="577AD547" w:rsidR="004F7F8C" w:rsidRPr="00944A48" w:rsidRDefault="00000000">
      <w:pPr>
        <w:pStyle w:val="TOC3"/>
        <w:rPr>
          <w:rFonts w:eastAsiaTheme="minorEastAsia" w:cstheme="minorBidi"/>
          <w:i w:val="0"/>
          <w:iCs w:val="0"/>
          <w:noProof/>
          <w:sz w:val="22"/>
          <w:szCs w:val="22"/>
          <w:lang w:val="en-US"/>
        </w:rPr>
      </w:pPr>
      <w:hyperlink w:anchor="_Toc202796603" w:history="1">
        <w:r w:rsidR="004F7F8C" w:rsidRPr="00944A48">
          <w:rPr>
            <w:rStyle w:val="Hyperlink"/>
            <w:rFonts w:ascii="Myriad Pro" w:hAnsi="Myriad Pro"/>
            <w:noProof/>
            <w:lang w:val="en-US"/>
          </w:rPr>
          <w:t>1.3. Sustainability</w:t>
        </w:r>
        <w:r w:rsidR="004F7F8C" w:rsidRPr="00A8460B">
          <w:rPr>
            <w:noProof/>
            <w:webHidden/>
            <w:lang w:val="en-US"/>
          </w:rPr>
          <w:tab/>
        </w:r>
        <w:r w:rsidR="004F7F8C" w:rsidRPr="00A8460B">
          <w:rPr>
            <w:noProof/>
            <w:webHidden/>
            <w:lang w:val="en-US"/>
          </w:rPr>
          <w:fldChar w:fldCharType="begin"/>
        </w:r>
        <w:r w:rsidR="004F7F8C" w:rsidRPr="00A8460B">
          <w:rPr>
            <w:noProof/>
            <w:webHidden/>
            <w:lang w:val="en-US"/>
          </w:rPr>
          <w:instrText xml:space="preserve"> PAGEREF _Toc202796603 \h </w:instrText>
        </w:r>
        <w:r w:rsidR="004F7F8C" w:rsidRPr="00A8460B">
          <w:rPr>
            <w:noProof/>
            <w:webHidden/>
            <w:lang w:val="en-US"/>
          </w:rPr>
        </w:r>
        <w:r w:rsidR="004F7F8C" w:rsidRPr="00A8460B">
          <w:rPr>
            <w:noProof/>
            <w:webHidden/>
            <w:lang w:val="en-US"/>
          </w:rPr>
          <w:fldChar w:fldCharType="separate"/>
        </w:r>
        <w:r w:rsidR="004F7F8C" w:rsidRPr="00A8460B">
          <w:rPr>
            <w:noProof/>
            <w:webHidden/>
            <w:lang w:val="en-US"/>
          </w:rPr>
          <w:t>10</w:t>
        </w:r>
        <w:r w:rsidR="004F7F8C" w:rsidRPr="00A8460B">
          <w:rPr>
            <w:noProof/>
            <w:webHidden/>
            <w:lang w:val="en-US"/>
          </w:rPr>
          <w:fldChar w:fldCharType="end"/>
        </w:r>
      </w:hyperlink>
    </w:p>
    <w:p w14:paraId="1FEAFF9E" w14:textId="3CDC3EC9" w:rsidR="004F7F8C" w:rsidRPr="00944A48" w:rsidRDefault="00000000">
      <w:pPr>
        <w:pStyle w:val="TOC3"/>
        <w:rPr>
          <w:rFonts w:eastAsiaTheme="minorEastAsia" w:cstheme="minorBidi"/>
          <w:i w:val="0"/>
          <w:iCs w:val="0"/>
          <w:noProof/>
          <w:sz w:val="22"/>
          <w:szCs w:val="22"/>
          <w:lang w:val="en-US"/>
        </w:rPr>
      </w:pPr>
      <w:hyperlink w:anchor="_Toc202796604" w:history="1">
        <w:r w:rsidR="004F7F8C" w:rsidRPr="00944A48">
          <w:rPr>
            <w:rStyle w:val="Hyperlink"/>
            <w:rFonts w:ascii="Myriad Pro" w:hAnsi="Myriad Pro"/>
            <w:noProof/>
            <w:lang w:val="en-US"/>
          </w:rPr>
          <w:t>1.4. Results Framework/Logical Framework (approved by EC)</w:t>
        </w:r>
        <w:r w:rsidR="004F7F8C" w:rsidRPr="00A8460B">
          <w:rPr>
            <w:noProof/>
            <w:webHidden/>
            <w:lang w:val="en-US"/>
          </w:rPr>
          <w:tab/>
        </w:r>
        <w:r w:rsidR="004F7F8C" w:rsidRPr="00A8460B">
          <w:rPr>
            <w:noProof/>
            <w:webHidden/>
            <w:lang w:val="en-US"/>
          </w:rPr>
          <w:fldChar w:fldCharType="begin"/>
        </w:r>
        <w:r w:rsidR="004F7F8C" w:rsidRPr="00A8460B">
          <w:rPr>
            <w:noProof/>
            <w:webHidden/>
            <w:lang w:val="en-US"/>
          </w:rPr>
          <w:instrText xml:space="preserve"> PAGEREF _Toc202796604 \h </w:instrText>
        </w:r>
        <w:r w:rsidR="004F7F8C" w:rsidRPr="00A8460B">
          <w:rPr>
            <w:noProof/>
            <w:webHidden/>
            <w:lang w:val="en-US"/>
          </w:rPr>
        </w:r>
        <w:r w:rsidR="004F7F8C" w:rsidRPr="00A8460B">
          <w:rPr>
            <w:noProof/>
            <w:webHidden/>
            <w:lang w:val="en-US"/>
          </w:rPr>
          <w:fldChar w:fldCharType="separate"/>
        </w:r>
        <w:r w:rsidR="004F7F8C" w:rsidRPr="00A8460B">
          <w:rPr>
            <w:noProof/>
            <w:webHidden/>
            <w:lang w:val="en-US"/>
          </w:rPr>
          <w:t>11</w:t>
        </w:r>
        <w:r w:rsidR="004F7F8C" w:rsidRPr="00A8460B">
          <w:rPr>
            <w:noProof/>
            <w:webHidden/>
            <w:lang w:val="en-US"/>
          </w:rPr>
          <w:fldChar w:fldCharType="end"/>
        </w:r>
      </w:hyperlink>
    </w:p>
    <w:p w14:paraId="155D018E" w14:textId="7389EA79" w:rsidR="004F7F8C" w:rsidRPr="00944A48" w:rsidRDefault="00000000">
      <w:pPr>
        <w:pStyle w:val="TOC3"/>
        <w:rPr>
          <w:rFonts w:eastAsiaTheme="minorEastAsia" w:cstheme="minorBidi"/>
          <w:i w:val="0"/>
          <w:iCs w:val="0"/>
          <w:noProof/>
          <w:sz w:val="22"/>
          <w:szCs w:val="22"/>
          <w:lang w:val="en-US"/>
        </w:rPr>
      </w:pPr>
      <w:hyperlink w:anchor="_Toc202796605" w:history="1">
        <w:r w:rsidR="004F7F8C" w:rsidRPr="00944A48">
          <w:rPr>
            <w:rStyle w:val="Hyperlink"/>
            <w:rFonts w:ascii="Myriad Pro" w:hAnsi="Myriad Pro"/>
            <w:noProof/>
            <w:lang w:val="en-US"/>
          </w:rPr>
          <w:t>1.5. Management Arrangements</w:t>
        </w:r>
        <w:r w:rsidR="004F7F8C" w:rsidRPr="00A8460B">
          <w:rPr>
            <w:noProof/>
            <w:webHidden/>
            <w:lang w:val="en-US"/>
          </w:rPr>
          <w:tab/>
        </w:r>
        <w:r w:rsidR="004F7F8C" w:rsidRPr="00A8460B">
          <w:rPr>
            <w:noProof/>
            <w:webHidden/>
            <w:lang w:val="en-US"/>
          </w:rPr>
          <w:fldChar w:fldCharType="begin"/>
        </w:r>
        <w:r w:rsidR="004F7F8C" w:rsidRPr="00A8460B">
          <w:rPr>
            <w:noProof/>
            <w:webHidden/>
            <w:lang w:val="en-US"/>
          </w:rPr>
          <w:instrText xml:space="preserve"> PAGEREF _Toc202796605 \h </w:instrText>
        </w:r>
        <w:r w:rsidR="004F7F8C" w:rsidRPr="00A8460B">
          <w:rPr>
            <w:noProof/>
            <w:webHidden/>
            <w:lang w:val="en-US"/>
          </w:rPr>
        </w:r>
        <w:r w:rsidR="004F7F8C" w:rsidRPr="00A8460B">
          <w:rPr>
            <w:noProof/>
            <w:webHidden/>
            <w:lang w:val="en-US"/>
          </w:rPr>
          <w:fldChar w:fldCharType="separate"/>
        </w:r>
        <w:r w:rsidR="004F7F8C" w:rsidRPr="00A8460B">
          <w:rPr>
            <w:noProof/>
            <w:webHidden/>
            <w:lang w:val="en-US"/>
          </w:rPr>
          <w:t>11</w:t>
        </w:r>
        <w:r w:rsidR="004F7F8C" w:rsidRPr="00A8460B">
          <w:rPr>
            <w:noProof/>
            <w:webHidden/>
            <w:lang w:val="en-US"/>
          </w:rPr>
          <w:fldChar w:fldCharType="end"/>
        </w:r>
      </w:hyperlink>
    </w:p>
    <w:p w14:paraId="2C115E0F" w14:textId="13B4EF6A" w:rsidR="004F7F8C" w:rsidRPr="00944A48" w:rsidRDefault="00000000">
      <w:pPr>
        <w:pStyle w:val="TOC2"/>
        <w:rPr>
          <w:rFonts w:eastAsiaTheme="minorEastAsia" w:cstheme="minorBidi"/>
          <w:smallCaps w:val="0"/>
          <w:sz w:val="22"/>
          <w:szCs w:val="22"/>
        </w:rPr>
      </w:pPr>
      <w:hyperlink w:anchor="_Toc202796606" w:history="1">
        <w:r w:rsidR="004F7F8C" w:rsidRPr="00944A48">
          <w:rPr>
            <w:rStyle w:val="Hyperlink"/>
            <w:rFonts w:ascii="Myriad Pro" w:hAnsi="Myriad Pro"/>
          </w:rPr>
          <w:t>2.</w:t>
        </w:r>
        <w:r w:rsidR="004F7F8C" w:rsidRPr="00944A48">
          <w:rPr>
            <w:rFonts w:eastAsiaTheme="minorEastAsia" w:cstheme="minorBidi"/>
            <w:smallCaps w:val="0"/>
            <w:sz w:val="22"/>
            <w:szCs w:val="22"/>
          </w:rPr>
          <w:tab/>
        </w:r>
        <w:r w:rsidR="004F7F8C" w:rsidRPr="00944A48">
          <w:rPr>
            <w:rStyle w:val="Hyperlink"/>
            <w:rFonts w:ascii="Myriad Pro" w:hAnsi="Myriad Pro"/>
          </w:rPr>
          <w:t>OUTPUTS, ACTIVITIES CARRIED OUT DURING REPORTING PERIOD AND RESULTS/ACHIEVEMENTS</w:t>
        </w:r>
        <w:r w:rsidR="004F7F8C" w:rsidRPr="00944A48">
          <w:rPr>
            <w:webHidden/>
          </w:rPr>
          <w:tab/>
        </w:r>
        <w:r w:rsidR="004F7F8C" w:rsidRPr="00944A48">
          <w:rPr>
            <w:webHidden/>
          </w:rPr>
          <w:fldChar w:fldCharType="begin"/>
        </w:r>
        <w:r w:rsidR="004F7F8C" w:rsidRPr="00944A48">
          <w:rPr>
            <w:webHidden/>
          </w:rPr>
          <w:instrText xml:space="preserve"> PAGEREF _Toc202796606 \h </w:instrText>
        </w:r>
        <w:r w:rsidR="004F7F8C" w:rsidRPr="00944A48">
          <w:rPr>
            <w:webHidden/>
          </w:rPr>
        </w:r>
        <w:r w:rsidR="004F7F8C" w:rsidRPr="00944A48">
          <w:rPr>
            <w:webHidden/>
          </w:rPr>
          <w:fldChar w:fldCharType="separate"/>
        </w:r>
        <w:r w:rsidR="004F7F8C" w:rsidRPr="00944A48">
          <w:rPr>
            <w:webHidden/>
          </w:rPr>
          <w:t>11</w:t>
        </w:r>
        <w:r w:rsidR="004F7F8C" w:rsidRPr="00944A48">
          <w:rPr>
            <w:webHidden/>
          </w:rPr>
          <w:fldChar w:fldCharType="end"/>
        </w:r>
      </w:hyperlink>
    </w:p>
    <w:p w14:paraId="31522524" w14:textId="448EE38F" w:rsidR="004F7F8C" w:rsidRPr="00944A48" w:rsidRDefault="00000000">
      <w:pPr>
        <w:pStyle w:val="TOC3"/>
        <w:rPr>
          <w:rFonts w:eastAsiaTheme="minorEastAsia" w:cstheme="minorBidi"/>
          <w:i w:val="0"/>
          <w:iCs w:val="0"/>
          <w:noProof/>
          <w:sz w:val="22"/>
          <w:szCs w:val="22"/>
          <w:lang w:val="en-US"/>
        </w:rPr>
      </w:pPr>
      <w:hyperlink w:anchor="_Toc202796607" w:history="1">
        <w:r w:rsidR="004F7F8C" w:rsidRPr="00944A48">
          <w:rPr>
            <w:rStyle w:val="Hyperlink"/>
            <w:rFonts w:ascii="Myriad Pro" w:hAnsi="Myriad Pro"/>
            <w:noProof/>
            <w:lang w:val="en-US"/>
          </w:rPr>
          <w:t>2.1. Workplan and report against the workplan</w:t>
        </w:r>
        <w:r w:rsidR="004F7F8C" w:rsidRPr="00A8460B">
          <w:rPr>
            <w:noProof/>
            <w:webHidden/>
            <w:lang w:val="en-US"/>
          </w:rPr>
          <w:tab/>
        </w:r>
        <w:r w:rsidR="004F7F8C" w:rsidRPr="00A8460B">
          <w:rPr>
            <w:noProof/>
            <w:webHidden/>
            <w:lang w:val="en-US"/>
          </w:rPr>
          <w:fldChar w:fldCharType="begin"/>
        </w:r>
        <w:r w:rsidR="004F7F8C" w:rsidRPr="00A8460B">
          <w:rPr>
            <w:noProof/>
            <w:webHidden/>
            <w:lang w:val="en-US"/>
          </w:rPr>
          <w:instrText xml:space="preserve"> PAGEREF _Toc202796607 \h </w:instrText>
        </w:r>
        <w:r w:rsidR="004F7F8C" w:rsidRPr="00A8460B">
          <w:rPr>
            <w:noProof/>
            <w:webHidden/>
            <w:lang w:val="en-US"/>
          </w:rPr>
        </w:r>
        <w:r w:rsidR="004F7F8C" w:rsidRPr="00A8460B">
          <w:rPr>
            <w:noProof/>
            <w:webHidden/>
            <w:lang w:val="en-US"/>
          </w:rPr>
          <w:fldChar w:fldCharType="separate"/>
        </w:r>
        <w:r w:rsidR="004F7F8C" w:rsidRPr="00A8460B">
          <w:rPr>
            <w:noProof/>
            <w:webHidden/>
            <w:lang w:val="en-US"/>
          </w:rPr>
          <w:t>11</w:t>
        </w:r>
        <w:r w:rsidR="004F7F8C" w:rsidRPr="00A8460B">
          <w:rPr>
            <w:noProof/>
            <w:webHidden/>
            <w:lang w:val="en-US"/>
          </w:rPr>
          <w:fldChar w:fldCharType="end"/>
        </w:r>
      </w:hyperlink>
    </w:p>
    <w:p w14:paraId="376798B1" w14:textId="5EE96C0D" w:rsidR="004F7F8C" w:rsidRPr="00944A48" w:rsidRDefault="00000000">
      <w:pPr>
        <w:pStyle w:val="TOC3"/>
        <w:rPr>
          <w:rFonts w:eastAsiaTheme="minorEastAsia" w:cstheme="minorBidi"/>
          <w:i w:val="0"/>
          <w:iCs w:val="0"/>
          <w:noProof/>
          <w:sz w:val="22"/>
          <w:szCs w:val="22"/>
          <w:lang w:val="en-US"/>
        </w:rPr>
      </w:pPr>
      <w:hyperlink w:anchor="_Toc202796608" w:history="1">
        <w:r w:rsidR="004F7F8C" w:rsidRPr="00944A48">
          <w:rPr>
            <w:rStyle w:val="Hyperlink"/>
            <w:rFonts w:ascii="Myriad Pro" w:hAnsi="Myriad Pro"/>
            <w:noProof/>
            <w:lang w:val="en-US"/>
          </w:rPr>
          <w:t>2.2. Workplan for the upcoming period</w:t>
        </w:r>
        <w:r w:rsidR="004F7F8C" w:rsidRPr="00A8460B">
          <w:rPr>
            <w:noProof/>
            <w:webHidden/>
            <w:lang w:val="en-US"/>
          </w:rPr>
          <w:tab/>
        </w:r>
        <w:r w:rsidR="004F7F8C" w:rsidRPr="00A8460B">
          <w:rPr>
            <w:noProof/>
            <w:webHidden/>
            <w:lang w:val="en-US"/>
          </w:rPr>
          <w:fldChar w:fldCharType="begin"/>
        </w:r>
        <w:r w:rsidR="004F7F8C" w:rsidRPr="00A8460B">
          <w:rPr>
            <w:noProof/>
            <w:webHidden/>
            <w:lang w:val="en-US"/>
          </w:rPr>
          <w:instrText xml:space="preserve"> PAGEREF _Toc202796608 \h </w:instrText>
        </w:r>
        <w:r w:rsidR="004F7F8C" w:rsidRPr="00A8460B">
          <w:rPr>
            <w:noProof/>
            <w:webHidden/>
            <w:lang w:val="en-US"/>
          </w:rPr>
        </w:r>
        <w:r w:rsidR="004F7F8C" w:rsidRPr="00A8460B">
          <w:rPr>
            <w:noProof/>
            <w:webHidden/>
            <w:lang w:val="en-US"/>
          </w:rPr>
          <w:fldChar w:fldCharType="separate"/>
        </w:r>
        <w:r w:rsidR="004F7F8C" w:rsidRPr="00A8460B">
          <w:rPr>
            <w:noProof/>
            <w:webHidden/>
            <w:lang w:val="en-US"/>
          </w:rPr>
          <w:t>23</w:t>
        </w:r>
        <w:r w:rsidR="004F7F8C" w:rsidRPr="00A8460B">
          <w:rPr>
            <w:noProof/>
            <w:webHidden/>
            <w:lang w:val="en-US"/>
          </w:rPr>
          <w:fldChar w:fldCharType="end"/>
        </w:r>
      </w:hyperlink>
    </w:p>
    <w:p w14:paraId="1C598423" w14:textId="0F5B300D" w:rsidR="004F7F8C" w:rsidRPr="00944A48" w:rsidRDefault="00000000">
      <w:pPr>
        <w:pStyle w:val="TOC2"/>
        <w:rPr>
          <w:rFonts w:eastAsiaTheme="minorEastAsia" w:cstheme="minorBidi"/>
          <w:smallCaps w:val="0"/>
          <w:sz w:val="22"/>
          <w:szCs w:val="22"/>
        </w:rPr>
      </w:pPr>
      <w:hyperlink w:anchor="_Toc202796609" w:history="1">
        <w:r w:rsidR="004F7F8C" w:rsidRPr="00944A48">
          <w:rPr>
            <w:rStyle w:val="Hyperlink"/>
            <w:rFonts w:ascii="Myriad Pro" w:hAnsi="Myriad Pro"/>
          </w:rPr>
          <w:t>3.</w:t>
        </w:r>
        <w:r w:rsidR="004F7F8C" w:rsidRPr="00944A48">
          <w:rPr>
            <w:rFonts w:eastAsiaTheme="minorEastAsia" w:cstheme="minorBidi"/>
            <w:smallCaps w:val="0"/>
            <w:sz w:val="22"/>
            <w:szCs w:val="22"/>
          </w:rPr>
          <w:tab/>
        </w:r>
        <w:r w:rsidR="004F7F8C" w:rsidRPr="00944A48">
          <w:rPr>
            <w:rStyle w:val="Hyperlink"/>
            <w:rFonts w:ascii="Myriad Pro" w:hAnsi="Myriad Pro"/>
          </w:rPr>
          <w:t>IMPACT</w:t>
        </w:r>
        <w:r w:rsidR="004F7F8C" w:rsidRPr="00944A48">
          <w:rPr>
            <w:webHidden/>
          </w:rPr>
          <w:tab/>
        </w:r>
        <w:r w:rsidR="004F7F8C" w:rsidRPr="00944A48">
          <w:rPr>
            <w:webHidden/>
          </w:rPr>
          <w:fldChar w:fldCharType="begin"/>
        </w:r>
        <w:r w:rsidR="004F7F8C" w:rsidRPr="00944A48">
          <w:rPr>
            <w:webHidden/>
          </w:rPr>
          <w:instrText xml:space="preserve"> PAGEREF _Toc202796609 \h </w:instrText>
        </w:r>
        <w:r w:rsidR="004F7F8C" w:rsidRPr="00944A48">
          <w:rPr>
            <w:webHidden/>
          </w:rPr>
        </w:r>
        <w:r w:rsidR="004F7F8C" w:rsidRPr="00944A48">
          <w:rPr>
            <w:webHidden/>
          </w:rPr>
          <w:fldChar w:fldCharType="separate"/>
        </w:r>
        <w:r w:rsidR="004F7F8C" w:rsidRPr="00944A48">
          <w:rPr>
            <w:webHidden/>
          </w:rPr>
          <w:t>24</w:t>
        </w:r>
        <w:r w:rsidR="004F7F8C" w:rsidRPr="00944A48">
          <w:rPr>
            <w:webHidden/>
          </w:rPr>
          <w:fldChar w:fldCharType="end"/>
        </w:r>
      </w:hyperlink>
    </w:p>
    <w:p w14:paraId="312EF148" w14:textId="3C183823" w:rsidR="004F7F8C" w:rsidRPr="00944A48" w:rsidRDefault="00000000">
      <w:pPr>
        <w:pStyle w:val="TOC2"/>
        <w:rPr>
          <w:rFonts w:eastAsiaTheme="minorEastAsia" w:cstheme="minorBidi"/>
          <w:smallCaps w:val="0"/>
          <w:sz w:val="22"/>
          <w:szCs w:val="22"/>
        </w:rPr>
      </w:pPr>
      <w:hyperlink w:anchor="_Toc202796610" w:history="1">
        <w:r w:rsidR="004F7F8C" w:rsidRPr="00944A48">
          <w:rPr>
            <w:rStyle w:val="Hyperlink"/>
            <w:rFonts w:ascii="Myriad Pro" w:hAnsi="Myriad Pro"/>
          </w:rPr>
          <w:t>4.</w:t>
        </w:r>
        <w:r w:rsidR="004F7F8C" w:rsidRPr="00944A48">
          <w:rPr>
            <w:rFonts w:eastAsiaTheme="minorEastAsia" w:cstheme="minorBidi"/>
            <w:smallCaps w:val="0"/>
            <w:sz w:val="22"/>
            <w:szCs w:val="22"/>
          </w:rPr>
          <w:tab/>
        </w:r>
        <w:r w:rsidR="004F7F8C" w:rsidRPr="00944A48">
          <w:rPr>
            <w:rStyle w:val="Hyperlink"/>
            <w:rFonts w:ascii="Myriad Pro" w:hAnsi="Myriad Pro"/>
          </w:rPr>
          <w:t>RISKS, ASSUMPTIONS AND DIFFICULTIES ENCOUNTERED, AND MEASURES TAKEN TO OVERCOME PROBLEMS</w:t>
        </w:r>
        <w:r w:rsidR="004F7F8C" w:rsidRPr="00944A48">
          <w:rPr>
            <w:webHidden/>
          </w:rPr>
          <w:tab/>
        </w:r>
        <w:r w:rsidR="004F7F8C" w:rsidRPr="00944A48">
          <w:rPr>
            <w:webHidden/>
          </w:rPr>
          <w:fldChar w:fldCharType="begin"/>
        </w:r>
        <w:r w:rsidR="004F7F8C" w:rsidRPr="00944A48">
          <w:rPr>
            <w:webHidden/>
          </w:rPr>
          <w:instrText xml:space="preserve"> PAGEREF _Toc202796610 \h </w:instrText>
        </w:r>
        <w:r w:rsidR="004F7F8C" w:rsidRPr="00944A48">
          <w:rPr>
            <w:webHidden/>
          </w:rPr>
        </w:r>
        <w:r w:rsidR="004F7F8C" w:rsidRPr="00944A48">
          <w:rPr>
            <w:webHidden/>
          </w:rPr>
          <w:fldChar w:fldCharType="separate"/>
        </w:r>
        <w:r w:rsidR="004F7F8C" w:rsidRPr="00944A48">
          <w:rPr>
            <w:webHidden/>
          </w:rPr>
          <w:t>24</w:t>
        </w:r>
        <w:r w:rsidR="004F7F8C" w:rsidRPr="00944A48">
          <w:rPr>
            <w:webHidden/>
          </w:rPr>
          <w:fldChar w:fldCharType="end"/>
        </w:r>
      </w:hyperlink>
    </w:p>
    <w:p w14:paraId="70EB2454" w14:textId="25689DB2" w:rsidR="004F7F8C" w:rsidRPr="00944A48" w:rsidRDefault="00000000">
      <w:pPr>
        <w:pStyle w:val="TOC2"/>
        <w:rPr>
          <w:rFonts w:eastAsiaTheme="minorEastAsia" w:cstheme="minorBidi"/>
          <w:smallCaps w:val="0"/>
          <w:sz w:val="22"/>
          <w:szCs w:val="22"/>
        </w:rPr>
      </w:pPr>
      <w:hyperlink w:anchor="_Toc202796611" w:history="1">
        <w:r w:rsidR="004F7F8C" w:rsidRPr="00944A48">
          <w:rPr>
            <w:rStyle w:val="Hyperlink"/>
            <w:rFonts w:ascii="Myriad Pro" w:hAnsi="Myriad Pro"/>
          </w:rPr>
          <w:t>5.</w:t>
        </w:r>
        <w:r w:rsidR="004F7F8C" w:rsidRPr="00944A48">
          <w:rPr>
            <w:rFonts w:eastAsiaTheme="minorEastAsia" w:cstheme="minorBidi"/>
            <w:smallCaps w:val="0"/>
            <w:sz w:val="22"/>
            <w:szCs w:val="22"/>
          </w:rPr>
          <w:tab/>
        </w:r>
        <w:r w:rsidR="004F7F8C" w:rsidRPr="00944A48">
          <w:rPr>
            <w:rStyle w:val="Hyperlink"/>
            <w:rFonts w:ascii="Myriad Pro" w:hAnsi="Myriad Pro"/>
          </w:rPr>
          <w:t>Structure of the action’s budget</w:t>
        </w:r>
        <w:r w:rsidR="004F7F8C" w:rsidRPr="00944A48">
          <w:rPr>
            <w:webHidden/>
          </w:rPr>
          <w:tab/>
        </w:r>
        <w:r w:rsidR="004F7F8C" w:rsidRPr="00944A48">
          <w:rPr>
            <w:webHidden/>
          </w:rPr>
          <w:fldChar w:fldCharType="begin"/>
        </w:r>
        <w:r w:rsidR="004F7F8C" w:rsidRPr="00944A48">
          <w:rPr>
            <w:webHidden/>
          </w:rPr>
          <w:instrText xml:space="preserve"> PAGEREF _Toc202796611 \h </w:instrText>
        </w:r>
        <w:r w:rsidR="004F7F8C" w:rsidRPr="00944A48">
          <w:rPr>
            <w:webHidden/>
          </w:rPr>
        </w:r>
        <w:r w:rsidR="004F7F8C" w:rsidRPr="00944A48">
          <w:rPr>
            <w:webHidden/>
          </w:rPr>
          <w:fldChar w:fldCharType="separate"/>
        </w:r>
        <w:r w:rsidR="004F7F8C" w:rsidRPr="00944A48">
          <w:rPr>
            <w:webHidden/>
          </w:rPr>
          <w:t>27</w:t>
        </w:r>
        <w:r w:rsidR="004F7F8C" w:rsidRPr="00944A48">
          <w:rPr>
            <w:webHidden/>
          </w:rPr>
          <w:fldChar w:fldCharType="end"/>
        </w:r>
      </w:hyperlink>
    </w:p>
    <w:p w14:paraId="07DDAE2B" w14:textId="59B5B304" w:rsidR="004F7F8C" w:rsidRPr="00944A48" w:rsidRDefault="00000000">
      <w:pPr>
        <w:pStyle w:val="TOC3"/>
        <w:rPr>
          <w:rFonts w:eastAsiaTheme="minorEastAsia" w:cstheme="minorBidi"/>
          <w:i w:val="0"/>
          <w:iCs w:val="0"/>
          <w:noProof/>
          <w:sz w:val="22"/>
          <w:szCs w:val="22"/>
          <w:lang w:val="en-US"/>
        </w:rPr>
      </w:pPr>
      <w:hyperlink w:anchor="_Toc202796612" w:history="1">
        <w:r w:rsidR="004F7F8C" w:rsidRPr="00944A48">
          <w:rPr>
            <w:rStyle w:val="Hyperlink"/>
            <w:rFonts w:ascii="Myriad Pro" w:hAnsi="Myriad Pro"/>
            <w:noProof/>
            <w:lang w:val="en-US"/>
          </w:rPr>
          <w:t>5.1. Staff and other inputs</w:t>
        </w:r>
        <w:r w:rsidR="004F7F8C" w:rsidRPr="00A8460B">
          <w:rPr>
            <w:noProof/>
            <w:webHidden/>
            <w:lang w:val="en-US"/>
          </w:rPr>
          <w:tab/>
        </w:r>
        <w:r w:rsidR="004F7F8C" w:rsidRPr="00A8460B">
          <w:rPr>
            <w:noProof/>
            <w:webHidden/>
            <w:lang w:val="en-US"/>
          </w:rPr>
          <w:fldChar w:fldCharType="begin"/>
        </w:r>
        <w:r w:rsidR="004F7F8C" w:rsidRPr="00A8460B">
          <w:rPr>
            <w:noProof/>
            <w:webHidden/>
            <w:lang w:val="en-US"/>
          </w:rPr>
          <w:instrText xml:space="preserve"> PAGEREF _Toc202796612 \h </w:instrText>
        </w:r>
        <w:r w:rsidR="004F7F8C" w:rsidRPr="00A8460B">
          <w:rPr>
            <w:noProof/>
            <w:webHidden/>
            <w:lang w:val="en-US"/>
          </w:rPr>
        </w:r>
        <w:r w:rsidR="004F7F8C" w:rsidRPr="00A8460B">
          <w:rPr>
            <w:noProof/>
            <w:webHidden/>
            <w:lang w:val="en-US"/>
          </w:rPr>
          <w:fldChar w:fldCharType="separate"/>
        </w:r>
        <w:r w:rsidR="004F7F8C" w:rsidRPr="00A8460B">
          <w:rPr>
            <w:noProof/>
            <w:webHidden/>
            <w:lang w:val="en-US"/>
          </w:rPr>
          <w:t>27</w:t>
        </w:r>
        <w:r w:rsidR="004F7F8C" w:rsidRPr="00A8460B">
          <w:rPr>
            <w:noProof/>
            <w:webHidden/>
            <w:lang w:val="en-US"/>
          </w:rPr>
          <w:fldChar w:fldCharType="end"/>
        </w:r>
      </w:hyperlink>
    </w:p>
    <w:p w14:paraId="5E6F60A4" w14:textId="6262E6CE" w:rsidR="004F7F8C" w:rsidRPr="00944A48" w:rsidRDefault="00000000">
      <w:pPr>
        <w:pStyle w:val="TOC3"/>
        <w:rPr>
          <w:rFonts w:eastAsiaTheme="minorEastAsia" w:cstheme="minorBidi"/>
          <w:i w:val="0"/>
          <w:iCs w:val="0"/>
          <w:noProof/>
          <w:sz w:val="22"/>
          <w:szCs w:val="22"/>
          <w:lang w:val="en-US"/>
        </w:rPr>
      </w:pPr>
      <w:hyperlink w:anchor="_Toc202796613" w:history="1">
        <w:r w:rsidR="004F7F8C" w:rsidRPr="00944A48">
          <w:rPr>
            <w:rStyle w:val="Hyperlink"/>
            <w:rFonts w:ascii="Myriad Pro" w:hAnsi="Myriad Pro"/>
            <w:noProof/>
            <w:lang w:val="en-US"/>
          </w:rPr>
          <w:t>5.2 Changes introduced within the budget during the reporting period</w:t>
        </w:r>
        <w:r w:rsidR="004F7F8C" w:rsidRPr="00A8460B">
          <w:rPr>
            <w:noProof/>
            <w:webHidden/>
            <w:lang w:val="en-US"/>
          </w:rPr>
          <w:tab/>
        </w:r>
        <w:r w:rsidR="004F7F8C" w:rsidRPr="00A8460B">
          <w:rPr>
            <w:noProof/>
            <w:webHidden/>
            <w:lang w:val="en-US"/>
          </w:rPr>
          <w:fldChar w:fldCharType="begin"/>
        </w:r>
        <w:r w:rsidR="004F7F8C" w:rsidRPr="00A8460B">
          <w:rPr>
            <w:noProof/>
            <w:webHidden/>
            <w:lang w:val="en-US"/>
          </w:rPr>
          <w:instrText xml:space="preserve"> PAGEREF _Toc202796613 \h </w:instrText>
        </w:r>
        <w:r w:rsidR="004F7F8C" w:rsidRPr="00A8460B">
          <w:rPr>
            <w:noProof/>
            <w:webHidden/>
            <w:lang w:val="en-US"/>
          </w:rPr>
        </w:r>
        <w:r w:rsidR="004F7F8C" w:rsidRPr="00A8460B">
          <w:rPr>
            <w:noProof/>
            <w:webHidden/>
            <w:lang w:val="en-US"/>
          </w:rPr>
          <w:fldChar w:fldCharType="separate"/>
        </w:r>
        <w:r w:rsidR="004F7F8C" w:rsidRPr="00A8460B">
          <w:rPr>
            <w:noProof/>
            <w:webHidden/>
            <w:lang w:val="en-US"/>
          </w:rPr>
          <w:t>29</w:t>
        </w:r>
        <w:r w:rsidR="004F7F8C" w:rsidRPr="00A8460B">
          <w:rPr>
            <w:noProof/>
            <w:webHidden/>
            <w:lang w:val="en-US"/>
          </w:rPr>
          <w:fldChar w:fldCharType="end"/>
        </w:r>
      </w:hyperlink>
    </w:p>
    <w:p w14:paraId="71DB562E" w14:textId="09B8F231" w:rsidR="004F7F8C" w:rsidRPr="00944A48" w:rsidRDefault="00000000">
      <w:pPr>
        <w:pStyle w:val="TOC2"/>
        <w:rPr>
          <w:rFonts w:eastAsiaTheme="minorEastAsia" w:cstheme="minorBidi"/>
          <w:smallCaps w:val="0"/>
          <w:sz w:val="22"/>
          <w:szCs w:val="22"/>
        </w:rPr>
      </w:pPr>
      <w:hyperlink w:anchor="_Toc202796614" w:history="1">
        <w:r w:rsidR="004F7F8C" w:rsidRPr="00944A48">
          <w:rPr>
            <w:rStyle w:val="Hyperlink"/>
            <w:rFonts w:ascii="Myriad Pro" w:hAnsi="Myriad Pro"/>
          </w:rPr>
          <w:t>6.</w:t>
        </w:r>
        <w:r w:rsidR="004F7F8C" w:rsidRPr="00944A48">
          <w:rPr>
            <w:rFonts w:eastAsiaTheme="minorEastAsia" w:cstheme="minorBidi"/>
            <w:smallCaps w:val="0"/>
            <w:sz w:val="22"/>
            <w:szCs w:val="22"/>
          </w:rPr>
          <w:tab/>
        </w:r>
        <w:r w:rsidR="004F7F8C" w:rsidRPr="00944A48">
          <w:rPr>
            <w:rStyle w:val="Hyperlink"/>
            <w:rFonts w:ascii="Myriad Pro" w:hAnsi="Myriad Pro"/>
          </w:rPr>
          <w:t>COORDINATION AND COLLABORATION</w:t>
        </w:r>
        <w:r w:rsidR="004F7F8C" w:rsidRPr="00944A48">
          <w:rPr>
            <w:webHidden/>
          </w:rPr>
          <w:tab/>
        </w:r>
        <w:r w:rsidR="004F7F8C" w:rsidRPr="00944A48">
          <w:rPr>
            <w:webHidden/>
          </w:rPr>
          <w:fldChar w:fldCharType="begin"/>
        </w:r>
        <w:r w:rsidR="004F7F8C" w:rsidRPr="00944A48">
          <w:rPr>
            <w:webHidden/>
          </w:rPr>
          <w:instrText xml:space="preserve"> PAGEREF _Toc202796614 \h </w:instrText>
        </w:r>
        <w:r w:rsidR="004F7F8C" w:rsidRPr="00944A48">
          <w:rPr>
            <w:webHidden/>
          </w:rPr>
        </w:r>
        <w:r w:rsidR="004F7F8C" w:rsidRPr="00944A48">
          <w:rPr>
            <w:webHidden/>
          </w:rPr>
          <w:fldChar w:fldCharType="separate"/>
        </w:r>
        <w:r w:rsidR="004F7F8C" w:rsidRPr="00944A48">
          <w:rPr>
            <w:webHidden/>
          </w:rPr>
          <w:t>33</w:t>
        </w:r>
        <w:r w:rsidR="004F7F8C" w:rsidRPr="00944A48">
          <w:rPr>
            <w:webHidden/>
          </w:rPr>
          <w:fldChar w:fldCharType="end"/>
        </w:r>
      </w:hyperlink>
    </w:p>
    <w:p w14:paraId="0686246A" w14:textId="456977E7" w:rsidR="004F7F8C" w:rsidRPr="00944A48" w:rsidRDefault="00000000">
      <w:pPr>
        <w:pStyle w:val="TOC2"/>
        <w:rPr>
          <w:rFonts w:eastAsiaTheme="minorEastAsia" w:cstheme="minorBidi"/>
          <w:smallCaps w:val="0"/>
          <w:sz w:val="22"/>
          <w:szCs w:val="22"/>
        </w:rPr>
      </w:pPr>
      <w:hyperlink w:anchor="_Toc202796615" w:history="1">
        <w:r w:rsidR="004F7F8C" w:rsidRPr="00944A48">
          <w:rPr>
            <w:rStyle w:val="Hyperlink"/>
            <w:rFonts w:ascii="Myriad Pro" w:hAnsi="Myriad Pro"/>
          </w:rPr>
          <w:t>7.</w:t>
        </w:r>
        <w:r w:rsidR="004F7F8C" w:rsidRPr="00944A48">
          <w:rPr>
            <w:rFonts w:eastAsiaTheme="minorEastAsia" w:cstheme="minorBidi"/>
            <w:smallCaps w:val="0"/>
            <w:sz w:val="22"/>
            <w:szCs w:val="22"/>
          </w:rPr>
          <w:tab/>
        </w:r>
        <w:r w:rsidR="004F7F8C" w:rsidRPr="00944A48">
          <w:rPr>
            <w:rStyle w:val="Hyperlink"/>
            <w:rFonts w:ascii="Myriad Pro" w:hAnsi="Myriad Pro"/>
          </w:rPr>
          <w:t>LESSONS LEARNT</w:t>
        </w:r>
        <w:r w:rsidR="004F7F8C" w:rsidRPr="00944A48">
          <w:rPr>
            <w:webHidden/>
          </w:rPr>
          <w:tab/>
        </w:r>
        <w:r w:rsidR="004F7F8C" w:rsidRPr="00944A48">
          <w:rPr>
            <w:webHidden/>
          </w:rPr>
          <w:fldChar w:fldCharType="begin"/>
        </w:r>
        <w:r w:rsidR="004F7F8C" w:rsidRPr="00944A48">
          <w:rPr>
            <w:webHidden/>
          </w:rPr>
          <w:instrText xml:space="preserve"> PAGEREF _Toc202796615 \h </w:instrText>
        </w:r>
        <w:r w:rsidR="004F7F8C" w:rsidRPr="00944A48">
          <w:rPr>
            <w:webHidden/>
          </w:rPr>
        </w:r>
        <w:r w:rsidR="004F7F8C" w:rsidRPr="00944A48">
          <w:rPr>
            <w:webHidden/>
          </w:rPr>
          <w:fldChar w:fldCharType="separate"/>
        </w:r>
        <w:r w:rsidR="004F7F8C" w:rsidRPr="00944A48">
          <w:rPr>
            <w:webHidden/>
          </w:rPr>
          <w:t>34</w:t>
        </w:r>
        <w:r w:rsidR="004F7F8C" w:rsidRPr="00944A48">
          <w:rPr>
            <w:webHidden/>
          </w:rPr>
          <w:fldChar w:fldCharType="end"/>
        </w:r>
      </w:hyperlink>
    </w:p>
    <w:p w14:paraId="632FBA2B" w14:textId="1C66B738" w:rsidR="004F7F8C" w:rsidRPr="00944A48" w:rsidRDefault="00000000">
      <w:pPr>
        <w:pStyle w:val="TOC2"/>
        <w:rPr>
          <w:rFonts w:eastAsiaTheme="minorEastAsia" w:cstheme="minorBidi"/>
          <w:smallCaps w:val="0"/>
          <w:sz w:val="22"/>
          <w:szCs w:val="22"/>
        </w:rPr>
      </w:pPr>
      <w:hyperlink w:anchor="_Toc202796616" w:history="1">
        <w:r w:rsidR="004F7F8C" w:rsidRPr="00944A48">
          <w:rPr>
            <w:rStyle w:val="Hyperlink"/>
            <w:rFonts w:ascii="Myriad Pro" w:hAnsi="Myriad Pro"/>
          </w:rPr>
          <w:t>8.</w:t>
        </w:r>
        <w:r w:rsidR="004F7F8C" w:rsidRPr="00944A48">
          <w:rPr>
            <w:rFonts w:eastAsiaTheme="minorEastAsia" w:cstheme="minorBidi"/>
            <w:smallCaps w:val="0"/>
            <w:sz w:val="22"/>
            <w:szCs w:val="22"/>
          </w:rPr>
          <w:tab/>
        </w:r>
        <w:r w:rsidR="004F7F8C" w:rsidRPr="00944A48">
          <w:rPr>
            <w:rStyle w:val="Hyperlink"/>
            <w:rFonts w:ascii="Myriad Pro" w:hAnsi="Myriad Pro"/>
          </w:rPr>
          <w:t>VISIBILITY AND COMMUNICATION</w:t>
        </w:r>
        <w:r w:rsidR="004F7F8C" w:rsidRPr="00944A48">
          <w:rPr>
            <w:webHidden/>
          </w:rPr>
          <w:tab/>
        </w:r>
        <w:r w:rsidR="004F7F8C" w:rsidRPr="00944A48">
          <w:rPr>
            <w:webHidden/>
          </w:rPr>
          <w:fldChar w:fldCharType="begin"/>
        </w:r>
        <w:r w:rsidR="004F7F8C" w:rsidRPr="00944A48">
          <w:rPr>
            <w:webHidden/>
          </w:rPr>
          <w:instrText xml:space="preserve"> PAGEREF _Toc202796616 \h </w:instrText>
        </w:r>
        <w:r w:rsidR="004F7F8C" w:rsidRPr="00944A48">
          <w:rPr>
            <w:webHidden/>
          </w:rPr>
        </w:r>
        <w:r w:rsidR="004F7F8C" w:rsidRPr="00944A48">
          <w:rPr>
            <w:webHidden/>
          </w:rPr>
          <w:fldChar w:fldCharType="separate"/>
        </w:r>
        <w:r w:rsidR="004F7F8C" w:rsidRPr="00944A48">
          <w:rPr>
            <w:webHidden/>
          </w:rPr>
          <w:t>35</w:t>
        </w:r>
        <w:r w:rsidR="004F7F8C" w:rsidRPr="00944A48">
          <w:rPr>
            <w:webHidden/>
          </w:rPr>
          <w:fldChar w:fldCharType="end"/>
        </w:r>
      </w:hyperlink>
    </w:p>
    <w:p w14:paraId="3905DE49" w14:textId="269ACC5A" w:rsidR="004F7F8C" w:rsidRPr="00944A48" w:rsidRDefault="00000000">
      <w:pPr>
        <w:pStyle w:val="TOC1"/>
        <w:rPr>
          <w:rFonts w:asciiTheme="minorHAnsi" w:eastAsiaTheme="minorEastAsia" w:hAnsiTheme="minorHAnsi" w:cstheme="minorBidi"/>
          <w:b w:val="0"/>
          <w:bCs w:val="0"/>
          <w:caps w:val="0"/>
        </w:rPr>
      </w:pPr>
      <w:hyperlink w:anchor="_Toc202796617" w:history="1">
        <w:r w:rsidR="004F7F8C" w:rsidRPr="00944A48">
          <w:rPr>
            <w:rStyle w:val="Hyperlink"/>
            <w:b w:val="0"/>
            <w:bCs w:val="0"/>
          </w:rPr>
          <w:t>ANNEXES</w:t>
        </w:r>
        <w:r w:rsidR="004F7F8C" w:rsidRPr="00944A48">
          <w:rPr>
            <w:b w:val="0"/>
            <w:bCs w:val="0"/>
            <w:webHidden/>
          </w:rPr>
          <w:tab/>
        </w:r>
        <w:r w:rsidR="004F7F8C" w:rsidRPr="00944A48">
          <w:rPr>
            <w:b w:val="0"/>
            <w:bCs w:val="0"/>
            <w:webHidden/>
          </w:rPr>
          <w:fldChar w:fldCharType="begin"/>
        </w:r>
        <w:r w:rsidR="004F7F8C" w:rsidRPr="00944A48">
          <w:rPr>
            <w:b w:val="0"/>
            <w:bCs w:val="0"/>
            <w:webHidden/>
          </w:rPr>
          <w:instrText xml:space="preserve"> PAGEREF _Toc202796617 \h </w:instrText>
        </w:r>
        <w:r w:rsidR="004F7F8C" w:rsidRPr="00944A48">
          <w:rPr>
            <w:b w:val="0"/>
            <w:bCs w:val="0"/>
            <w:webHidden/>
          </w:rPr>
        </w:r>
        <w:r w:rsidR="004F7F8C" w:rsidRPr="00944A48">
          <w:rPr>
            <w:b w:val="0"/>
            <w:bCs w:val="0"/>
            <w:webHidden/>
          </w:rPr>
          <w:fldChar w:fldCharType="separate"/>
        </w:r>
        <w:r w:rsidR="004F7F8C" w:rsidRPr="00944A48">
          <w:rPr>
            <w:b w:val="0"/>
            <w:bCs w:val="0"/>
            <w:webHidden/>
          </w:rPr>
          <w:t>37</w:t>
        </w:r>
        <w:r w:rsidR="004F7F8C" w:rsidRPr="00944A48">
          <w:rPr>
            <w:b w:val="0"/>
            <w:bCs w:val="0"/>
            <w:webHidden/>
          </w:rPr>
          <w:fldChar w:fldCharType="end"/>
        </w:r>
      </w:hyperlink>
    </w:p>
    <w:p w14:paraId="312D681E" w14:textId="4AA2717E" w:rsidR="004F7F8C" w:rsidRPr="00944A48" w:rsidRDefault="00000000">
      <w:pPr>
        <w:pStyle w:val="TOC2"/>
        <w:rPr>
          <w:rFonts w:eastAsiaTheme="minorEastAsia" w:cstheme="minorBidi"/>
          <w:smallCaps w:val="0"/>
          <w:sz w:val="22"/>
          <w:szCs w:val="22"/>
        </w:rPr>
      </w:pPr>
      <w:hyperlink w:anchor="_Toc202796618" w:history="1">
        <w:r w:rsidR="004F7F8C" w:rsidRPr="00944A48">
          <w:rPr>
            <w:rStyle w:val="Hyperlink"/>
            <w:rFonts w:ascii="Myriad Pro" w:hAnsi="Myriad Pro"/>
          </w:rPr>
          <w:t>ANNEX A - LOGICAL FRAMeWORK OF THE ACTION</w:t>
        </w:r>
        <w:r w:rsidR="004F7F8C" w:rsidRPr="00944A48">
          <w:rPr>
            <w:webHidden/>
          </w:rPr>
          <w:tab/>
        </w:r>
        <w:r w:rsidR="004F7F8C" w:rsidRPr="00944A48">
          <w:rPr>
            <w:webHidden/>
          </w:rPr>
          <w:fldChar w:fldCharType="begin"/>
        </w:r>
        <w:r w:rsidR="004F7F8C" w:rsidRPr="00944A48">
          <w:rPr>
            <w:webHidden/>
          </w:rPr>
          <w:instrText xml:space="preserve"> PAGEREF _Toc202796618 \h </w:instrText>
        </w:r>
        <w:r w:rsidR="004F7F8C" w:rsidRPr="00944A48">
          <w:rPr>
            <w:webHidden/>
          </w:rPr>
        </w:r>
        <w:r w:rsidR="004F7F8C" w:rsidRPr="00944A48">
          <w:rPr>
            <w:webHidden/>
          </w:rPr>
          <w:fldChar w:fldCharType="separate"/>
        </w:r>
        <w:r w:rsidR="004F7F8C" w:rsidRPr="00944A48">
          <w:rPr>
            <w:webHidden/>
          </w:rPr>
          <w:t>37</w:t>
        </w:r>
        <w:r w:rsidR="004F7F8C" w:rsidRPr="00944A48">
          <w:rPr>
            <w:webHidden/>
          </w:rPr>
          <w:fldChar w:fldCharType="end"/>
        </w:r>
      </w:hyperlink>
    </w:p>
    <w:p w14:paraId="36001952" w14:textId="22F3FFDC" w:rsidR="004F7F8C" w:rsidRPr="00944A48" w:rsidRDefault="00000000">
      <w:pPr>
        <w:pStyle w:val="TOC2"/>
        <w:rPr>
          <w:rFonts w:eastAsiaTheme="minorEastAsia" w:cstheme="minorBidi"/>
          <w:smallCaps w:val="0"/>
          <w:sz w:val="22"/>
          <w:szCs w:val="22"/>
        </w:rPr>
      </w:pPr>
      <w:hyperlink w:anchor="_Toc202796619" w:history="1">
        <w:r w:rsidR="004F7F8C" w:rsidRPr="00944A48">
          <w:rPr>
            <w:rStyle w:val="Hyperlink"/>
            <w:rFonts w:ascii="Myriad Pro" w:hAnsi="Myriad Pro"/>
          </w:rPr>
          <w:t>ANNEX B - FINANCIAL REPORT (Budget)</w:t>
        </w:r>
        <w:r w:rsidR="004F7F8C" w:rsidRPr="00944A48">
          <w:rPr>
            <w:webHidden/>
          </w:rPr>
          <w:tab/>
        </w:r>
        <w:r w:rsidR="004F7F8C" w:rsidRPr="00944A48">
          <w:rPr>
            <w:webHidden/>
          </w:rPr>
          <w:fldChar w:fldCharType="begin"/>
        </w:r>
        <w:r w:rsidR="004F7F8C" w:rsidRPr="00944A48">
          <w:rPr>
            <w:webHidden/>
          </w:rPr>
          <w:instrText xml:space="preserve"> PAGEREF _Toc202796619 \h </w:instrText>
        </w:r>
        <w:r w:rsidR="004F7F8C" w:rsidRPr="00944A48">
          <w:rPr>
            <w:webHidden/>
          </w:rPr>
        </w:r>
        <w:r w:rsidR="004F7F8C" w:rsidRPr="00944A48">
          <w:rPr>
            <w:webHidden/>
          </w:rPr>
          <w:fldChar w:fldCharType="separate"/>
        </w:r>
        <w:r w:rsidR="004F7F8C" w:rsidRPr="00944A48">
          <w:rPr>
            <w:webHidden/>
          </w:rPr>
          <w:t>37</w:t>
        </w:r>
        <w:r w:rsidR="004F7F8C" w:rsidRPr="00944A48">
          <w:rPr>
            <w:webHidden/>
          </w:rPr>
          <w:fldChar w:fldCharType="end"/>
        </w:r>
      </w:hyperlink>
    </w:p>
    <w:p w14:paraId="3CD83123" w14:textId="1905B97B" w:rsidR="004F7F8C" w:rsidRPr="00944A48" w:rsidRDefault="00000000">
      <w:pPr>
        <w:pStyle w:val="TOC2"/>
        <w:rPr>
          <w:rFonts w:eastAsiaTheme="minorEastAsia" w:cstheme="minorBidi"/>
          <w:smallCaps w:val="0"/>
          <w:sz w:val="22"/>
          <w:szCs w:val="22"/>
        </w:rPr>
      </w:pPr>
      <w:hyperlink w:anchor="_Toc202796620" w:history="1">
        <w:r w:rsidR="004F7F8C" w:rsidRPr="00944A48">
          <w:rPr>
            <w:rStyle w:val="Hyperlink"/>
            <w:rFonts w:ascii="Myriad Pro" w:hAnsi="Myriad Pro"/>
          </w:rPr>
          <w:t>ANNEX C - ANNUAL WORKPLAN AND REVISED ANNUAL WORKPLAN</w:t>
        </w:r>
        <w:r w:rsidR="004F7F8C" w:rsidRPr="00944A48">
          <w:rPr>
            <w:webHidden/>
          </w:rPr>
          <w:tab/>
        </w:r>
        <w:r w:rsidR="004F7F8C" w:rsidRPr="00944A48">
          <w:rPr>
            <w:webHidden/>
          </w:rPr>
          <w:fldChar w:fldCharType="begin"/>
        </w:r>
        <w:r w:rsidR="004F7F8C" w:rsidRPr="00944A48">
          <w:rPr>
            <w:webHidden/>
          </w:rPr>
          <w:instrText xml:space="preserve"> PAGEREF _Toc202796620 \h </w:instrText>
        </w:r>
        <w:r w:rsidR="004F7F8C" w:rsidRPr="00944A48">
          <w:rPr>
            <w:webHidden/>
          </w:rPr>
        </w:r>
        <w:r w:rsidR="004F7F8C" w:rsidRPr="00944A48">
          <w:rPr>
            <w:webHidden/>
          </w:rPr>
          <w:fldChar w:fldCharType="separate"/>
        </w:r>
        <w:r w:rsidR="004F7F8C" w:rsidRPr="00944A48">
          <w:rPr>
            <w:webHidden/>
          </w:rPr>
          <w:t>37</w:t>
        </w:r>
        <w:r w:rsidR="004F7F8C" w:rsidRPr="00944A48">
          <w:rPr>
            <w:webHidden/>
          </w:rPr>
          <w:fldChar w:fldCharType="end"/>
        </w:r>
      </w:hyperlink>
    </w:p>
    <w:p w14:paraId="4CE1D718" w14:textId="292F4931" w:rsidR="004F7F8C" w:rsidRPr="00944A48" w:rsidRDefault="00000000">
      <w:pPr>
        <w:pStyle w:val="TOC2"/>
        <w:rPr>
          <w:rFonts w:eastAsiaTheme="minorEastAsia" w:cstheme="minorBidi"/>
          <w:smallCaps w:val="0"/>
          <w:sz w:val="22"/>
          <w:szCs w:val="22"/>
        </w:rPr>
      </w:pPr>
      <w:hyperlink w:anchor="_Toc202796621" w:history="1">
        <w:r w:rsidR="004F7F8C" w:rsidRPr="00944A48">
          <w:rPr>
            <w:rStyle w:val="Hyperlink"/>
            <w:rFonts w:ascii="Myriad Pro" w:hAnsi="Myriad Pro"/>
          </w:rPr>
          <w:t>ANNEX D - BUDGET AND CORRECTED BUDGET OF THE ACTION</w:t>
        </w:r>
        <w:r w:rsidR="004F7F8C" w:rsidRPr="00944A48">
          <w:rPr>
            <w:webHidden/>
          </w:rPr>
          <w:tab/>
        </w:r>
        <w:r w:rsidR="004F7F8C" w:rsidRPr="00944A48">
          <w:rPr>
            <w:webHidden/>
          </w:rPr>
          <w:fldChar w:fldCharType="begin"/>
        </w:r>
        <w:r w:rsidR="004F7F8C" w:rsidRPr="00944A48">
          <w:rPr>
            <w:webHidden/>
          </w:rPr>
          <w:instrText xml:space="preserve"> PAGEREF _Toc202796621 \h </w:instrText>
        </w:r>
        <w:r w:rsidR="004F7F8C" w:rsidRPr="00944A48">
          <w:rPr>
            <w:webHidden/>
          </w:rPr>
        </w:r>
        <w:r w:rsidR="004F7F8C" w:rsidRPr="00944A48">
          <w:rPr>
            <w:webHidden/>
          </w:rPr>
          <w:fldChar w:fldCharType="separate"/>
        </w:r>
        <w:r w:rsidR="004F7F8C" w:rsidRPr="00944A48">
          <w:rPr>
            <w:webHidden/>
          </w:rPr>
          <w:t>37</w:t>
        </w:r>
        <w:r w:rsidR="004F7F8C" w:rsidRPr="00944A48">
          <w:rPr>
            <w:webHidden/>
          </w:rPr>
          <w:fldChar w:fldCharType="end"/>
        </w:r>
      </w:hyperlink>
    </w:p>
    <w:p w14:paraId="0F058339" w14:textId="2BA78A3F" w:rsidR="004F7F8C" w:rsidRPr="00944A48" w:rsidRDefault="00000000">
      <w:pPr>
        <w:pStyle w:val="TOC2"/>
        <w:rPr>
          <w:rFonts w:eastAsiaTheme="minorEastAsia" w:cstheme="minorBidi"/>
          <w:smallCaps w:val="0"/>
          <w:sz w:val="22"/>
          <w:szCs w:val="22"/>
        </w:rPr>
      </w:pPr>
      <w:hyperlink w:anchor="_Toc202796622" w:history="1">
        <w:r w:rsidR="004F7F8C" w:rsidRPr="00944A48">
          <w:rPr>
            <w:rStyle w:val="Hyperlink"/>
            <w:rFonts w:ascii="Myriad Pro" w:hAnsi="Myriad Pro"/>
          </w:rPr>
          <w:t>aNY OTHER DOCUMENTS RELEVANT FOR REPORT</w:t>
        </w:r>
        <w:r w:rsidR="004F7F8C" w:rsidRPr="00944A48">
          <w:rPr>
            <w:webHidden/>
          </w:rPr>
          <w:tab/>
        </w:r>
        <w:r w:rsidR="004F7F8C" w:rsidRPr="00944A48">
          <w:rPr>
            <w:webHidden/>
          </w:rPr>
          <w:fldChar w:fldCharType="begin"/>
        </w:r>
        <w:r w:rsidR="004F7F8C" w:rsidRPr="00944A48">
          <w:rPr>
            <w:webHidden/>
          </w:rPr>
          <w:instrText xml:space="preserve"> PAGEREF _Toc202796622 \h </w:instrText>
        </w:r>
        <w:r w:rsidR="004F7F8C" w:rsidRPr="00944A48">
          <w:rPr>
            <w:webHidden/>
          </w:rPr>
        </w:r>
        <w:r w:rsidR="004F7F8C" w:rsidRPr="00944A48">
          <w:rPr>
            <w:webHidden/>
          </w:rPr>
          <w:fldChar w:fldCharType="separate"/>
        </w:r>
        <w:r w:rsidR="004F7F8C" w:rsidRPr="00944A48">
          <w:rPr>
            <w:webHidden/>
          </w:rPr>
          <w:t>37</w:t>
        </w:r>
        <w:r w:rsidR="004F7F8C" w:rsidRPr="00944A48">
          <w:rPr>
            <w:webHidden/>
          </w:rPr>
          <w:fldChar w:fldCharType="end"/>
        </w:r>
      </w:hyperlink>
    </w:p>
    <w:p w14:paraId="7D9D732B" w14:textId="6187CA77" w:rsidR="00D3032B" w:rsidRPr="00944A48" w:rsidRDefault="005F4A61">
      <w:pPr>
        <w:rPr>
          <w:rFonts w:ascii="Myriad Pro" w:hAnsi="Myriad Pro"/>
          <w:lang w:val="en-US"/>
        </w:rPr>
      </w:pPr>
      <w:r w:rsidRPr="00944A48">
        <w:rPr>
          <w:rFonts w:ascii="Myriad Pro" w:hAnsi="Myriad Pro"/>
          <w:lang w:val="en-US"/>
        </w:rPr>
        <w:fldChar w:fldCharType="end"/>
      </w:r>
      <w:r w:rsidR="00D3032B" w:rsidRPr="00944A48">
        <w:rPr>
          <w:rFonts w:ascii="Myriad Pro" w:hAnsi="Myriad Pro"/>
          <w:lang w:val="en-US"/>
        </w:rPr>
        <w:br w:type="page"/>
      </w:r>
    </w:p>
    <w:p w14:paraId="1C5836E1" w14:textId="3004EE0E" w:rsidR="009F3E20" w:rsidRPr="00944A48" w:rsidRDefault="009F3E20">
      <w:pPr>
        <w:rPr>
          <w:rFonts w:ascii="Myriad Pro" w:hAnsi="Myriad Pro"/>
          <w:lang w:val="en-US"/>
        </w:rPr>
      </w:pPr>
    </w:p>
    <w:p w14:paraId="7F3E0BC2" w14:textId="625E460D" w:rsidR="00F44AC9" w:rsidRPr="00944A48" w:rsidRDefault="00F44AC9" w:rsidP="0003290D">
      <w:pPr>
        <w:pStyle w:val="Heading1"/>
        <w:rPr>
          <w:rFonts w:ascii="Myriad Pro" w:hAnsi="Myriad Pro"/>
          <w:lang w:val="en-US"/>
        </w:rPr>
      </w:pPr>
      <w:bookmarkStart w:id="0" w:name="_Toc202796596"/>
      <w:r w:rsidRPr="00944A48">
        <w:rPr>
          <w:rFonts w:ascii="Myriad Pro" w:hAnsi="Myriad Pro"/>
          <w:lang w:val="en-US"/>
        </w:rPr>
        <w:t xml:space="preserve">MAP OF </w:t>
      </w:r>
      <w:r w:rsidR="00724CB2" w:rsidRPr="00944A48">
        <w:rPr>
          <w:rFonts w:ascii="Myriad Pro" w:hAnsi="Myriad Pro"/>
          <w:lang w:val="en-US"/>
        </w:rPr>
        <w:t>INTERVENTION AREA</w:t>
      </w:r>
      <w:bookmarkEnd w:id="0"/>
    </w:p>
    <w:p w14:paraId="0A561042" w14:textId="51DFFDF6" w:rsidR="00D3032B" w:rsidRPr="00944A48" w:rsidRDefault="00C74E68" w:rsidP="00C91457">
      <w:pPr>
        <w:jc w:val="both"/>
        <w:rPr>
          <w:rFonts w:ascii="Myriad Pro" w:hAnsi="Myriad Pro"/>
          <w:lang w:val="en-US"/>
        </w:rPr>
      </w:pPr>
      <w:r w:rsidRPr="00944A48">
        <w:rPr>
          <w:noProof/>
          <w:lang w:val="en-US"/>
        </w:rPr>
        <w:t xml:space="preserve"> </w:t>
      </w:r>
      <w:r w:rsidR="003B4DC7" w:rsidRPr="00944A48">
        <w:rPr>
          <w:rFonts w:ascii="Myriad Pro" w:hAnsi="Myriad Pro"/>
          <w:lang w:val="en-US"/>
        </w:rPr>
        <w:t xml:space="preserve"> </w:t>
      </w:r>
    </w:p>
    <w:p w14:paraId="2820B0E0" w14:textId="6B61B34F" w:rsidR="00B85C8E" w:rsidRPr="00944A48" w:rsidRDefault="00B53BF3">
      <w:pPr>
        <w:rPr>
          <w:rFonts w:ascii="Myriad Pro" w:eastAsiaTheme="majorEastAsia" w:hAnsi="Myriad Pro" w:cstheme="majorBidi"/>
          <w:b/>
          <w:bCs/>
          <w:caps/>
          <w:color w:val="1F497D" w:themeColor="text2"/>
          <w:sz w:val="28"/>
          <w:szCs w:val="28"/>
          <w:lang w:val="en-US"/>
        </w:rPr>
      </w:pPr>
      <w:r w:rsidRPr="00A8460B">
        <w:rPr>
          <w:noProof/>
          <w:lang w:val="en-US" w:eastAsia="en-GB"/>
        </w:rPr>
        <mc:AlternateContent>
          <mc:Choice Requires="wps">
            <w:drawing>
              <wp:anchor distT="0" distB="0" distL="114300" distR="114300" simplePos="0" relativeHeight="251658241" behindDoc="0" locked="0" layoutInCell="1" allowOverlap="1" wp14:anchorId="54F32C42" wp14:editId="48366BC0">
                <wp:simplePos x="0" y="0"/>
                <wp:positionH relativeFrom="column">
                  <wp:posOffset>-267645</wp:posOffset>
                </wp:positionH>
                <wp:positionV relativeFrom="paragraph">
                  <wp:posOffset>3400026</wp:posOffset>
                </wp:positionV>
                <wp:extent cx="3562597" cy="4417621"/>
                <wp:effectExtent l="0" t="0" r="0" b="0"/>
                <wp:wrapNone/>
                <wp:docPr id="9" name="Text Box 9">
                  <a:extLst xmlns:a="http://schemas.openxmlformats.org/drawingml/2006/main">
                    <a:ext uri="{FF2B5EF4-FFF2-40B4-BE49-F238E27FC236}">
                      <a16:creationId xmlns:a16="http://schemas.microsoft.com/office/drawing/2014/main" id="{0F2E3D2B-E63C-46AE-A1D5-A4291CDA831F}"/>
                    </a:ext>
                  </a:extLst>
                </wp:docPr>
                <wp:cNvGraphicFramePr>
                  <a:graphicFrameLocks xmlns:a="http://schemas.openxmlformats.org/drawingml/2006/main"/>
                </wp:cNvGraphicFramePr>
                <a:graphic xmlns:a="http://schemas.openxmlformats.org/drawingml/2006/main">
                  <a:graphicData uri="http://schemas.microsoft.com/office/word/2010/wordprocessingShape">
                    <wps:wsp>
                      <wps:cNvSpPr txBox="1">
                        <a:spLocks/>
                      </wps:cNvSpPr>
                      <wps:spPr>
                        <a:xfrm>
                          <a:off x="0" y="0"/>
                          <a:ext cx="3562597" cy="4417621"/>
                        </a:xfrm>
                        <a:prstGeom prst="rect">
                          <a:avLst/>
                        </a:prstGeom>
                      </wps:spPr>
                      <wps:txbx>
                        <w:txbxContent>
                          <w:p w14:paraId="11A6A6D2"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 xml:space="preserve">Bihać </w:t>
                            </w:r>
                          </w:p>
                          <w:p w14:paraId="415A84A1"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 xml:space="preserve">Bosanska Krupa </w:t>
                            </w:r>
                          </w:p>
                          <w:p w14:paraId="14E1D5EA"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Busovača</w:t>
                            </w:r>
                          </w:p>
                          <w:p w14:paraId="1DC99038"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Čapljina</w:t>
                            </w:r>
                          </w:p>
                          <w:p w14:paraId="58AE84E4"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Čelinac</w:t>
                            </w:r>
                          </w:p>
                          <w:p w14:paraId="3A2D02C8"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Čitluk</w:t>
                            </w:r>
                          </w:p>
                          <w:p w14:paraId="6BD09855"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Doboj Istok</w:t>
                            </w:r>
                          </w:p>
                          <w:p w14:paraId="3C70E160" w14:textId="2139ACBB"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 xml:space="preserve">Gacko </w:t>
                            </w:r>
                            <w:r w:rsidRPr="008C5C34">
                              <w:rPr>
                                <w:rFonts w:ascii="Myriad Pro" w:eastAsia="+mn-ea" w:hAnsi="Myriad Pro" w:cs="+mn-cs"/>
                                <w:i/>
                                <w:iCs/>
                                <w:color w:val="000000"/>
                                <w:kern w:val="24"/>
                                <w:szCs w:val="34"/>
                                <w:lang w:val="en-US"/>
                              </w:rPr>
                              <w:t>(excluded)</w:t>
                            </w:r>
                          </w:p>
                          <w:p w14:paraId="5182FA50"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Gračanica</w:t>
                            </w:r>
                          </w:p>
                          <w:p w14:paraId="28C9B21F"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Gradiška</w:t>
                            </w:r>
                          </w:p>
                          <w:p w14:paraId="5CC307AE"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Ilijaš</w:t>
                            </w:r>
                          </w:p>
                          <w:p w14:paraId="410A95CC" w14:textId="77777777" w:rsidR="003D12A1" w:rsidRPr="008C5C34" w:rsidRDefault="003D12A1" w:rsidP="00885768">
                            <w:pPr>
                              <w:pStyle w:val="ListParagraph"/>
                              <w:numPr>
                                <w:ilvl w:val="0"/>
                                <w:numId w:val="11"/>
                              </w:numPr>
                              <w:ind w:left="806"/>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 xml:space="preserve">Istočno Novo Sarajevo </w:t>
                            </w:r>
                          </w:p>
                          <w:p w14:paraId="4E21890D" w14:textId="53713B64"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Laktaši</w:t>
                            </w:r>
                          </w:p>
                          <w:p w14:paraId="77939EAC"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Ljubuški</w:t>
                            </w:r>
                          </w:p>
                          <w:p w14:paraId="77BB89E0"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Mrkonjić Grad</w:t>
                            </w:r>
                          </w:p>
                          <w:p w14:paraId="70A546D7"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Odžak</w:t>
                            </w:r>
                          </w:p>
                          <w:p w14:paraId="0F9B98AD"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Orašje</w:t>
                            </w:r>
                          </w:p>
                          <w:p w14:paraId="5F3CCDFB"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Prijedor</w:t>
                            </w:r>
                          </w:p>
                          <w:p w14:paraId="3AB70BAC"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Prnjavor</w:t>
                            </w:r>
                          </w:p>
                          <w:p w14:paraId="1B479822"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Šamac</w:t>
                            </w:r>
                          </w:p>
                          <w:p w14:paraId="24A4113E"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Sanski Most</w:t>
                            </w:r>
                          </w:p>
                          <w:p w14:paraId="4536368A"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 xml:space="preserve">Široki Brijeg </w:t>
                            </w:r>
                          </w:p>
                          <w:p w14:paraId="4BD71CC1"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 xml:space="preserve">Srbac </w:t>
                            </w:r>
                          </w:p>
                          <w:p w14:paraId="1677030A"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Tešanj</w:t>
                            </w:r>
                          </w:p>
                          <w:p w14:paraId="528BB2E7"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Žepče</w:t>
                            </w:r>
                          </w:p>
                        </w:txbxContent>
                      </wps:txbx>
                      <wps:bodyPr vert="horz" wrap="square" lIns="91440" tIns="45720" rIns="91440" bIns="45720" numCol="3" rtlCol="0">
                        <a:noAutofit/>
                      </wps:bodyPr>
                    </wps:wsp>
                  </a:graphicData>
                </a:graphic>
                <wp14:sizeRelH relativeFrom="margin">
                  <wp14:pctWidth>0</wp14:pctWidth>
                </wp14:sizeRelH>
                <wp14:sizeRelV relativeFrom="margin">
                  <wp14:pctHeight>0</wp14:pctHeight>
                </wp14:sizeRelV>
              </wp:anchor>
            </w:drawing>
          </mc:Choice>
          <mc:Fallback>
            <w:pict>
              <v:shapetype w14:anchorId="54F32C42" id="_x0000_t202" coordsize="21600,21600" o:spt="202" path="m,l,21600r21600,l21600,xe">
                <v:stroke joinstyle="miter"/>
                <v:path gradientshapeok="t" o:connecttype="rect"/>
              </v:shapetype>
              <v:shape id="Text Box 9" o:spid="_x0000_s1026" type="#_x0000_t202" style="position:absolute;margin-left:-21.05pt;margin-top:267.7pt;width:280.5pt;height:347.85pt;z-index:251658241;visibility:visible;mso-wrap-style:square;mso-width-percent:0;mso-height-percent:0;mso-wrap-distance-left:9pt;mso-wrap-distance-top:0;mso-wrap-distance-right:9pt;mso-wrap-distance-bottom:0;mso-position-horizontal:absolute;mso-position-horizontal-relative:text;mso-position-vertical:absolute;mso-position-vertical-relative:text;mso-width-percent:0;mso-height-percent:0;mso-width-relative:margin;mso-height-relative:margin;v-text-anchor:top"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iHEETrQEAAEMDAAAOAAAAZHJzL2Uyb0RvYy54bWysUtuO0zAQfUfiHyy/01w2bdmo6QpYgZBW&#10;gLTwAa5jNxGxx3jcJuXrGbuhreAN8WJ7POPjc87M5mEyAzsqjz3YhheLnDNlJbS93Tf829f3r15z&#10;hkHYVgxgVcNPCvnD9uWLzehqVUIHQ6s8IxCL9ega3oXg6ixD2SkjcAFOWUpq8EYECv0+a70YCd0M&#10;WZnnq2wE3zoPUiHS7eM5ybcJX2slw2etUQU2NJy4hbT6tO7imm03ot574bpezjTEP7Aworf06QXq&#10;UQTBDr7/C8r00gOCDgsJJgOte6mSBlJT5H+oee6EU0kLmYPuYhP+P1j56fjsvngWprcwUQOTCHRP&#10;IL8jeZONDuu5JnqKNVJ1FDppb+JOEhg9JG9PFz/VFJiky7vlqlzerzmTlKuqYr0qi+h4dn3uPIYP&#10;CgyLh4Z7aliiII5PGM6lv0tmNmcCkUqYdhOVxOMO2hOpoEEkkA78T85GamrD8cdBeMXZ8NGSa/dF&#10;VcUpSEG1XJcU+NvM7jZjD+Yd0NzcUVEY0jFP5Cy8OQTQfSJ4/X4mSJ1KEuepiqNwG6eq6+xvfwEA&#10;AP//AwBQSwMEFAAGAAgAAAAhAIGkpMjgAAAADAEAAA8AAABkcnMvZG93bnJldi54bWxMj8tOwzAQ&#10;RfdI/IM1SOxaO2mC2hCnQiC2VJSHxM6Np0lEPI5itwl/32EFy9E9uvdMuZ1dL844hs6ThmSpQCDV&#10;3nbUaHh/e16sQYRoyJreE2r4wQDb6vqqNIX1E73ieR8bwSUUCqOhjXEopAx1i86EpR+QODv60ZnI&#10;59hIO5qJy10vU6XupDMd8UJrBnxssf7en5yGj5fj12emds2Ty4fJz0qS20itb2/mh3sQEef4B8Ov&#10;PqtDxU4HfyIbRK9hkaUJoxryVZ6BYCJP1hsQB0bTVZKArEr5/4nqAgAA//8DAFBLAQItABQABgAI&#10;AAAAIQC2gziS/gAAAOEBAAATAAAAAAAAAAAAAAAAAAAAAABbQ29udGVudF9UeXBlc10ueG1sUEsB&#10;Ai0AFAAGAAgAAAAhADj9If/WAAAAlAEAAAsAAAAAAAAAAAAAAAAALwEAAF9yZWxzLy5yZWxzUEsB&#10;Ai0AFAAGAAgAAAAhAGIcQROtAQAAQwMAAA4AAAAAAAAAAAAAAAAALgIAAGRycy9lMm9Eb2MueG1s&#10;UEsBAi0AFAAGAAgAAAAhAIGkpMjgAAAADAEAAA8AAAAAAAAAAAAAAAAABwQAAGRycy9kb3ducmV2&#10;LnhtbFBLBQYAAAAABAAEAPMAAAAUBQAAAAA=&#10;" filled="f" stroked="f">
                <v:textbox>
                  <w:txbxContent>
                    <w:p w14:paraId="11A6A6D2"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 xml:space="preserve">Bihać </w:t>
                      </w:r>
                    </w:p>
                    <w:p w14:paraId="415A84A1"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 xml:space="preserve">Bosanska Krupa </w:t>
                      </w:r>
                    </w:p>
                    <w:p w14:paraId="14E1D5EA"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Busovača</w:t>
                      </w:r>
                      <w:proofErr w:type="spellEnd"/>
                    </w:p>
                    <w:p w14:paraId="1DC99038"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Čapljina</w:t>
                      </w:r>
                      <w:proofErr w:type="spellEnd"/>
                    </w:p>
                    <w:p w14:paraId="58AE84E4"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Čelinac</w:t>
                      </w:r>
                      <w:proofErr w:type="spellEnd"/>
                    </w:p>
                    <w:p w14:paraId="3A2D02C8"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Čitluk</w:t>
                      </w:r>
                      <w:proofErr w:type="spellEnd"/>
                    </w:p>
                    <w:p w14:paraId="6BD09855"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 xml:space="preserve">Doboj </w:t>
                      </w:r>
                      <w:proofErr w:type="spellStart"/>
                      <w:r w:rsidRPr="008C5C34">
                        <w:rPr>
                          <w:rFonts w:ascii="Myriad Pro" w:eastAsia="+mn-ea" w:hAnsi="Myriad Pro" w:cs="+mn-cs"/>
                          <w:color w:val="000000"/>
                          <w:kern w:val="24"/>
                          <w:szCs w:val="34"/>
                          <w:lang w:val="en-US"/>
                        </w:rPr>
                        <w:t>Istok</w:t>
                      </w:r>
                      <w:proofErr w:type="spellEnd"/>
                    </w:p>
                    <w:p w14:paraId="3C70E160" w14:textId="2139ACBB"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 xml:space="preserve">Gacko </w:t>
                      </w:r>
                      <w:r w:rsidRPr="008C5C34">
                        <w:rPr>
                          <w:rFonts w:ascii="Myriad Pro" w:eastAsia="+mn-ea" w:hAnsi="Myriad Pro" w:cs="+mn-cs"/>
                          <w:i/>
                          <w:iCs/>
                          <w:color w:val="000000"/>
                          <w:kern w:val="24"/>
                          <w:szCs w:val="34"/>
                          <w:lang w:val="en-US"/>
                        </w:rPr>
                        <w:t>(excluded)</w:t>
                      </w:r>
                    </w:p>
                    <w:p w14:paraId="5182FA50"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Gračanica</w:t>
                      </w:r>
                    </w:p>
                    <w:p w14:paraId="28C9B21F"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Gradiška</w:t>
                      </w:r>
                    </w:p>
                    <w:p w14:paraId="5CC307AE"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Ilijaš</w:t>
                      </w:r>
                      <w:proofErr w:type="spellEnd"/>
                    </w:p>
                    <w:p w14:paraId="410A95CC" w14:textId="77777777" w:rsidR="003D12A1" w:rsidRPr="008C5C34" w:rsidRDefault="003D12A1" w:rsidP="00885768">
                      <w:pPr>
                        <w:pStyle w:val="ListParagraph"/>
                        <w:numPr>
                          <w:ilvl w:val="0"/>
                          <w:numId w:val="11"/>
                        </w:numPr>
                        <w:ind w:left="806"/>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Istočno</w:t>
                      </w:r>
                      <w:proofErr w:type="spellEnd"/>
                      <w:r w:rsidRPr="008C5C34">
                        <w:rPr>
                          <w:rFonts w:ascii="Myriad Pro" w:eastAsia="+mn-ea" w:hAnsi="Myriad Pro" w:cs="+mn-cs"/>
                          <w:color w:val="000000"/>
                          <w:kern w:val="24"/>
                          <w:szCs w:val="34"/>
                          <w:lang w:val="en-US"/>
                        </w:rPr>
                        <w:t xml:space="preserve"> Novo Sarajevo </w:t>
                      </w:r>
                    </w:p>
                    <w:p w14:paraId="4E21890D" w14:textId="53713B64"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Laktaši</w:t>
                      </w:r>
                      <w:proofErr w:type="spellEnd"/>
                    </w:p>
                    <w:p w14:paraId="77939EAC"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Ljubuški</w:t>
                      </w:r>
                    </w:p>
                    <w:p w14:paraId="77BB89E0"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Mrkonjić</w:t>
                      </w:r>
                      <w:proofErr w:type="spellEnd"/>
                      <w:r w:rsidRPr="008C5C34">
                        <w:rPr>
                          <w:rFonts w:ascii="Myriad Pro" w:eastAsia="+mn-ea" w:hAnsi="Myriad Pro" w:cs="+mn-cs"/>
                          <w:color w:val="000000"/>
                          <w:kern w:val="24"/>
                          <w:szCs w:val="34"/>
                          <w:lang w:val="en-US"/>
                        </w:rPr>
                        <w:t xml:space="preserve"> Grad</w:t>
                      </w:r>
                    </w:p>
                    <w:p w14:paraId="70A546D7"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Odžak</w:t>
                      </w:r>
                      <w:proofErr w:type="spellEnd"/>
                    </w:p>
                    <w:p w14:paraId="0F9B98AD"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Orašje</w:t>
                      </w:r>
                      <w:proofErr w:type="spellEnd"/>
                    </w:p>
                    <w:p w14:paraId="5F3CCDFB"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Prijedor</w:t>
                      </w:r>
                    </w:p>
                    <w:p w14:paraId="3AB70BAC"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Prnjavor</w:t>
                      </w:r>
                    </w:p>
                    <w:p w14:paraId="1B479822"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Šamac</w:t>
                      </w:r>
                    </w:p>
                    <w:p w14:paraId="24A4113E"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Sanski Most</w:t>
                      </w:r>
                    </w:p>
                    <w:p w14:paraId="4536368A"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Široki</w:t>
                      </w:r>
                      <w:proofErr w:type="spellEnd"/>
                      <w:r w:rsidRPr="008C5C34">
                        <w:rPr>
                          <w:rFonts w:ascii="Myriad Pro" w:eastAsia="+mn-ea" w:hAnsi="Myriad Pro" w:cs="+mn-cs"/>
                          <w:color w:val="000000"/>
                          <w:kern w:val="24"/>
                          <w:szCs w:val="34"/>
                          <w:lang w:val="en-US"/>
                        </w:rPr>
                        <w:t xml:space="preserve"> </w:t>
                      </w:r>
                      <w:proofErr w:type="spellStart"/>
                      <w:r w:rsidRPr="008C5C34">
                        <w:rPr>
                          <w:rFonts w:ascii="Myriad Pro" w:eastAsia="+mn-ea" w:hAnsi="Myriad Pro" w:cs="+mn-cs"/>
                          <w:color w:val="000000"/>
                          <w:kern w:val="24"/>
                          <w:szCs w:val="34"/>
                          <w:lang w:val="en-US"/>
                        </w:rPr>
                        <w:t>Brijeg</w:t>
                      </w:r>
                      <w:proofErr w:type="spellEnd"/>
                      <w:r w:rsidRPr="008C5C34">
                        <w:rPr>
                          <w:rFonts w:ascii="Myriad Pro" w:eastAsia="+mn-ea" w:hAnsi="Myriad Pro" w:cs="+mn-cs"/>
                          <w:color w:val="000000"/>
                          <w:kern w:val="24"/>
                          <w:szCs w:val="34"/>
                          <w:lang w:val="en-US"/>
                        </w:rPr>
                        <w:t xml:space="preserve"> </w:t>
                      </w:r>
                    </w:p>
                    <w:p w14:paraId="4BD71CC1"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proofErr w:type="spellStart"/>
                      <w:r w:rsidRPr="008C5C34">
                        <w:rPr>
                          <w:rFonts w:ascii="Myriad Pro" w:eastAsia="+mn-ea" w:hAnsi="Myriad Pro" w:cs="+mn-cs"/>
                          <w:color w:val="000000"/>
                          <w:kern w:val="24"/>
                          <w:szCs w:val="34"/>
                          <w:lang w:val="en-US"/>
                        </w:rPr>
                        <w:t>Srbac</w:t>
                      </w:r>
                      <w:proofErr w:type="spellEnd"/>
                      <w:r w:rsidRPr="008C5C34">
                        <w:rPr>
                          <w:rFonts w:ascii="Myriad Pro" w:eastAsia="+mn-ea" w:hAnsi="Myriad Pro" w:cs="+mn-cs"/>
                          <w:color w:val="000000"/>
                          <w:kern w:val="24"/>
                          <w:szCs w:val="34"/>
                          <w:lang w:val="en-US"/>
                        </w:rPr>
                        <w:t xml:space="preserve"> </w:t>
                      </w:r>
                    </w:p>
                    <w:p w14:paraId="1677030A"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Tešanj</w:t>
                      </w:r>
                    </w:p>
                    <w:p w14:paraId="528BB2E7" w14:textId="77777777" w:rsidR="003D12A1" w:rsidRPr="008C5C34" w:rsidRDefault="003D12A1" w:rsidP="00885768">
                      <w:pPr>
                        <w:pStyle w:val="ListParagraph"/>
                        <w:numPr>
                          <w:ilvl w:val="0"/>
                          <w:numId w:val="11"/>
                        </w:numPr>
                        <w:ind w:left="806"/>
                        <w:jc w:val="both"/>
                        <w:rPr>
                          <w:rFonts w:ascii="Myriad Pro" w:eastAsia="+mn-ea" w:hAnsi="Myriad Pro" w:cs="+mn-cs"/>
                          <w:color w:val="000000"/>
                          <w:kern w:val="24"/>
                          <w:szCs w:val="34"/>
                          <w:lang w:val="en-US"/>
                        </w:rPr>
                      </w:pPr>
                      <w:r w:rsidRPr="008C5C34">
                        <w:rPr>
                          <w:rFonts w:ascii="Myriad Pro" w:eastAsia="+mn-ea" w:hAnsi="Myriad Pro" w:cs="+mn-cs"/>
                          <w:color w:val="000000"/>
                          <w:kern w:val="24"/>
                          <w:szCs w:val="34"/>
                          <w:lang w:val="en-US"/>
                        </w:rPr>
                        <w:t>Žepče</w:t>
                      </w:r>
                    </w:p>
                  </w:txbxContent>
                </v:textbox>
              </v:shape>
            </w:pict>
          </mc:Fallback>
        </mc:AlternateContent>
      </w:r>
      <w:r w:rsidR="00885768" w:rsidRPr="00A8460B">
        <w:rPr>
          <w:rFonts w:ascii="Myriad Pro" w:hAnsi="Myriad Pro"/>
          <w:noProof/>
          <w:lang w:val="en-US" w:eastAsia="en-GB"/>
        </w:rPr>
        <w:drawing>
          <wp:anchor distT="0" distB="0" distL="114300" distR="114300" simplePos="0" relativeHeight="251658240" behindDoc="0" locked="0" layoutInCell="1" allowOverlap="1" wp14:anchorId="581311BE" wp14:editId="60C530DA">
            <wp:simplePos x="0" y="0"/>
            <wp:positionH relativeFrom="margin">
              <wp:posOffset>-269471</wp:posOffset>
            </wp:positionH>
            <wp:positionV relativeFrom="paragraph">
              <wp:posOffset>553819</wp:posOffset>
            </wp:positionV>
            <wp:extent cx="6479782" cy="5545405"/>
            <wp:effectExtent l="0" t="0" r="0" b="0"/>
            <wp:wrapNone/>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1" name=""/>
                    <pic:cNvPicPr/>
                  </pic:nvPicPr>
                  <pic:blipFill>
                    <a:blip r:embed="rId14">
                      <a:extLst>
                        <a:ext uri="{28A0092B-C50C-407E-A947-70E740481C1C}">
                          <a14:useLocalDpi xmlns:a14="http://schemas.microsoft.com/office/drawing/2010/main" val="0"/>
                        </a:ext>
                      </a:extLst>
                    </a:blip>
                    <a:stretch>
                      <a:fillRect/>
                    </a:stretch>
                  </pic:blipFill>
                  <pic:spPr>
                    <a:xfrm>
                      <a:off x="0" y="0"/>
                      <a:ext cx="6479782" cy="5545405"/>
                    </a:xfrm>
                    <a:prstGeom prst="rect">
                      <a:avLst/>
                    </a:prstGeom>
                  </pic:spPr>
                </pic:pic>
              </a:graphicData>
            </a:graphic>
            <wp14:sizeRelH relativeFrom="margin">
              <wp14:pctWidth>0</wp14:pctWidth>
            </wp14:sizeRelH>
            <wp14:sizeRelV relativeFrom="margin">
              <wp14:pctHeight>0</wp14:pctHeight>
            </wp14:sizeRelV>
          </wp:anchor>
        </w:drawing>
      </w:r>
      <w:r w:rsidR="00B85C8E" w:rsidRPr="00944A48">
        <w:rPr>
          <w:rFonts w:ascii="Myriad Pro" w:hAnsi="Myriad Pro"/>
          <w:lang w:val="en-US"/>
        </w:rPr>
        <w:br w:type="page"/>
      </w:r>
    </w:p>
    <w:p w14:paraId="22BA7458" w14:textId="1CD1651C" w:rsidR="00F44AC9" w:rsidRPr="00944A48" w:rsidRDefault="00F44AC9" w:rsidP="0003290D">
      <w:pPr>
        <w:pStyle w:val="Heading1"/>
        <w:jc w:val="both"/>
        <w:rPr>
          <w:rFonts w:ascii="Myriad Pro" w:hAnsi="Myriad Pro"/>
          <w:lang w:val="en-US"/>
        </w:rPr>
      </w:pPr>
      <w:bookmarkStart w:id="1" w:name="_Toc202796597"/>
      <w:r w:rsidRPr="00944A48">
        <w:rPr>
          <w:rFonts w:ascii="Myriad Pro" w:hAnsi="Myriad Pro"/>
          <w:lang w:val="en-US"/>
        </w:rPr>
        <w:lastRenderedPageBreak/>
        <w:t>GLOSSARY OF ACRONYMS</w:t>
      </w:r>
      <w:bookmarkEnd w:id="1"/>
    </w:p>
    <w:p w14:paraId="5C49F88F" w14:textId="77777777" w:rsidR="00B85C8E" w:rsidRPr="00944A48" w:rsidRDefault="00B85C8E" w:rsidP="00B85C8E">
      <w:pPr>
        <w:rPr>
          <w:lang w:val="en-US"/>
        </w:rPr>
      </w:pPr>
    </w:p>
    <w:p w14:paraId="4522264C"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AMC</w:t>
      </w:r>
      <w:r w:rsidRPr="00944A48">
        <w:rPr>
          <w:rFonts w:ascii="Myriad Pro" w:hAnsi="Myriad Pro"/>
          <w:lang w:val="en-US"/>
        </w:rPr>
        <w:tab/>
        <w:t>Association of Municipalities and Cities</w:t>
      </w:r>
    </w:p>
    <w:p w14:paraId="70A0EA23" w14:textId="6872DBB5" w:rsidR="004D654F" w:rsidRPr="00944A48" w:rsidRDefault="004D654F" w:rsidP="00B85C8E">
      <w:pPr>
        <w:tabs>
          <w:tab w:val="left" w:pos="1890"/>
        </w:tabs>
        <w:rPr>
          <w:rFonts w:ascii="Myriad Pro" w:hAnsi="Myriad Pro"/>
          <w:lang w:val="en-US"/>
        </w:rPr>
      </w:pPr>
      <w:r w:rsidRPr="00944A48">
        <w:rPr>
          <w:rFonts w:ascii="Myriad Pro" w:hAnsi="Myriad Pro"/>
          <w:lang w:val="en-US"/>
        </w:rPr>
        <w:t>AWUC</w:t>
      </w:r>
      <w:r w:rsidRPr="00944A48">
        <w:rPr>
          <w:rFonts w:ascii="Myriad Pro" w:hAnsi="Myriad Pro"/>
          <w:lang w:val="en-US"/>
        </w:rPr>
        <w:tab/>
        <w:t>Association of water utility companies</w:t>
      </w:r>
    </w:p>
    <w:p w14:paraId="4A241CD5"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BiH</w:t>
      </w:r>
      <w:r w:rsidRPr="00944A48">
        <w:rPr>
          <w:rFonts w:ascii="Myriad Pro" w:hAnsi="Myriad Pro"/>
          <w:lang w:val="en-US"/>
        </w:rPr>
        <w:tab/>
        <w:t>Bosnia and Herzegovina</w:t>
      </w:r>
    </w:p>
    <w:p w14:paraId="623267CD"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CSO</w:t>
      </w:r>
      <w:r w:rsidRPr="00944A48">
        <w:rPr>
          <w:rFonts w:ascii="Myriad Pro" w:hAnsi="Myriad Pro"/>
          <w:lang w:val="en-US"/>
        </w:rPr>
        <w:tab/>
        <w:t>Civil Society Organization</w:t>
      </w:r>
    </w:p>
    <w:p w14:paraId="42C4FBE3" w14:textId="77777777" w:rsidR="00B85C8E" w:rsidRPr="00944A48" w:rsidRDefault="00B85C8E" w:rsidP="00B85C8E">
      <w:pPr>
        <w:tabs>
          <w:tab w:val="left" w:pos="1890"/>
        </w:tabs>
        <w:rPr>
          <w:rFonts w:ascii="Myriad Pro" w:hAnsi="Myriad Pro"/>
          <w:lang w:val="en-US"/>
        </w:rPr>
      </w:pPr>
      <w:proofErr w:type="spellStart"/>
      <w:r w:rsidRPr="00944A48">
        <w:rPr>
          <w:rFonts w:ascii="Myriad Pro" w:hAnsi="Myriad Pro"/>
          <w:lang w:val="en-US"/>
        </w:rPr>
        <w:t>CzDA</w:t>
      </w:r>
      <w:proofErr w:type="spellEnd"/>
      <w:r w:rsidRPr="00944A48">
        <w:rPr>
          <w:rFonts w:ascii="Myriad Pro" w:hAnsi="Myriad Pro"/>
          <w:lang w:val="en-US"/>
        </w:rPr>
        <w:tab/>
        <w:t xml:space="preserve">Czech Development Agency </w:t>
      </w:r>
    </w:p>
    <w:p w14:paraId="4E0C25F6" w14:textId="77777777" w:rsidR="00772717" w:rsidRPr="00944A48" w:rsidRDefault="00772717" w:rsidP="00772717">
      <w:pPr>
        <w:tabs>
          <w:tab w:val="left" w:pos="1890"/>
        </w:tabs>
        <w:rPr>
          <w:rFonts w:ascii="Myriad Pro" w:hAnsi="Myriad Pro"/>
          <w:lang w:val="en-US"/>
        </w:rPr>
      </w:pPr>
      <w:r w:rsidRPr="00944A48">
        <w:rPr>
          <w:rFonts w:ascii="Myriad Pro" w:hAnsi="Myriad Pro"/>
          <w:lang w:val="en-US"/>
        </w:rPr>
        <w:t>EU4MEG</w:t>
      </w:r>
      <w:r w:rsidRPr="00944A48">
        <w:rPr>
          <w:rFonts w:ascii="Myriad Pro" w:hAnsi="Myriad Pro"/>
          <w:lang w:val="en-US"/>
        </w:rPr>
        <w:tab/>
        <w:t xml:space="preserve">European Union Support to Sustainable Management of Water Services in </w:t>
      </w:r>
      <w:r w:rsidRPr="00944A48">
        <w:rPr>
          <w:rFonts w:ascii="Myriad Pro" w:hAnsi="Myriad Pro"/>
          <w:lang w:val="en-US"/>
        </w:rPr>
        <w:tab/>
        <w:t>Bosnia and Herzegovina</w:t>
      </w:r>
    </w:p>
    <w:p w14:paraId="1A001A32"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EUD</w:t>
      </w:r>
      <w:r w:rsidRPr="00944A48">
        <w:rPr>
          <w:rFonts w:ascii="Myriad Pro" w:hAnsi="Myriad Pro"/>
          <w:lang w:val="en-US"/>
        </w:rPr>
        <w:tab/>
        <w:t>European Union Delegation</w:t>
      </w:r>
    </w:p>
    <w:p w14:paraId="10F9A4C4"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FBiH</w:t>
      </w:r>
      <w:r w:rsidRPr="00944A48">
        <w:rPr>
          <w:rFonts w:ascii="Myriad Pro" w:hAnsi="Myriad Pro"/>
          <w:lang w:val="en-US"/>
        </w:rPr>
        <w:tab/>
        <w:t xml:space="preserve">Entity of the Federation of Bosnia and Herzegovina </w:t>
      </w:r>
    </w:p>
    <w:p w14:paraId="5432BA4F"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 xml:space="preserve">FMAWMF </w:t>
      </w:r>
      <w:r w:rsidRPr="00944A48">
        <w:rPr>
          <w:rFonts w:ascii="Myriad Pro" w:hAnsi="Myriad Pro"/>
          <w:lang w:val="en-US"/>
        </w:rPr>
        <w:tab/>
        <w:t>Federal Ministry of Agriculture, Water management and Forestry</w:t>
      </w:r>
    </w:p>
    <w:p w14:paraId="39225100"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FOPIP</w:t>
      </w:r>
      <w:r w:rsidRPr="00944A48">
        <w:rPr>
          <w:rFonts w:ascii="Myriad Pro" w:hAnsi="Myriad Pro"/>
          <w:lang w:val="en-US"/>
        </w:rPr>
        <w:tab/>
        <w:t>Financial and Operational Performance Improvement Plans</w:t>
      </w:r>
    </w:p>
    <w:p w14:paraId="76E6821F"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LG</w:t>
      </w:r>
      <w:r w:rsidRPr="00944A48">
        <w:rPr>
          <w:rFonts w:ascii="Myriad Pro" w:hAnsi="Myriad Pro"/>
          <w:lang w:val="en-US"/>
        </w:rPr>
        <w:tab/>
        <w:t>Local Government</w:t>
      </w:r>
    </w:p>
    <w:p w14:paraId="692978C4" w14:textId="18D72EE0" w:rsidR="007859E9" w:rsidRPr="00944A48" w:rsidRDefault="007859E9" w:rsidP="00B85C8E">
      <w:pPr>
        <w:tabs>
          <w:tab w:val="left" w:pos="1890"/>
        </w:tabs>
        <w:rPr>
          <w:rFonts w:ascii="Myriad Pro" w:hAnsi="Myriad Pro"/>
          <w:lang w:val="en-US"/>
        </w:rPr>
      </w:pPr>
      <w:r w:rsidRPr="00944A48">
        <w:rPr>
          <w:rFonts w:ascii="Myriad Pro" w:hAnsi="Myriad Pro"/>
          <w:lang w:val="en-US"/>
        </w:rPr>
        <w:t>MEG</w:t>
      </w:r>
      <w:r w:rsidRPr="00944A48">
        <w:rPr>
          <w:rFonts w:ascii="Myriad Pro" w:hAnsi="Myriad Pro"/>
          <w:lang w:val="en-US"/>
        </w:rPr>
        <w:tab/>
        <w:t>Municipal Environmental Governance Project</w:t>
      </w:r>
    </w:p>
    <w:p w14:paraId="139A4566" w14:textId="0EF50765" w:rsidR="00B85C8E" w:rsidRPr="00944A48" w:rsidRDefault="00B85C8E" w:rsidP="00B85C8E">
      <w:pPr>
        <w:tabs>
          <w:tab w:val="left" w:pos="1890"/>
        </w:tabs>
        <w:rPr>
          <w:rFonts w:ascii="Myriad Pro" w:hAnsi="Myriad Pro"/>
          <w:lang w:val="en-US"/>
        </w:rPr>
      </w:pPr>
      <w:r w:rsidRPr="00944A48">
        <w:rPr>
          <w:rFonts w:ascii="Myriad Pro" w:hAnsi="Myriad Pro"/>
          <w:lang w:val="en-US"/>
        </w:rPr>
        <w:t>NRW</w:t>
      </w:r>
      <w:r w:rsidRPr="00944A48">
        <w:rPr>
          <w:rFonts w:ascii="Myriad Pro" w:hAnsi="Myriad Pro"/>
          <w:lang w:val="en-US"/>
        </w:rPr>
        <w:tab/>
        <w:t>Non-Revenue Water</w:t>
      </w:r>
    </w:p>
    <w:p w14:paraId="5F718FD4"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PDCA</w:t>
      </w:r>
      <w:r w:rsidRPr="00944A48">
        <w:rPr>
          <w:rFonts w:ascii="Myriad Pro" w:hAnsi="Myriad Pro"/>
          <w:lang w:val="en-US"/>
        </w:rPr>
        <w:tab/>
        <w:t>Plan-Do-Check-Act Approach</w:t>
      </w:r>
    </w:p>
    <w:p w14:paraId="22A795D4" w14:textId="11DA3BA8" w:rsidR="00B85C8E" w:rsidRPr="00944A48" w:rsidRDefault="00B85C8E" w:rsidP="00B85C8E">
      <w:pPr>
        <w:tabs>
          <w:tab w:val="left" w:pos="1890"/>
        </w:tabs>
        <w:rPr>
          <w:rFonts w:ascii="Myriad Pro" w:hAnsi="Myriad Pro"/>
          <w:lang w:val="en-US"/>
        </w:rPr>
      </w:pPr>
      <w:r w:rsidRPr="00944A48">
        <w:rPr>
          <w:rFonts w:ascii="Myriad Pro" w:hAnsi="Myriad Pro"/>
          <w:lang w:val="en-US"/>
        </w:rPr>
        <w:t>P</w:t>
      </w:r>
      <w:r w:rsidR="00DB363B" w:rsidRPr="00944A48">
        <w:rPr>
          <w:rFonts w:ascii="Myriad Pro" w:hAnsi="Myriad Pro"/>
          <w:lang w:val="en-US"/>
        </w:rPr>
        <w:t>SA</w:t>
      </w:r>
      <w:r w:rsidRPr="00944A48">
        <w:rPr>
          <w:rFonts w:ascii="Myriad Pro" w:hAnsi="Myriad Pro"/>
          <w:lang w:val="en-US"/>
        </w:rPr>
        <w:tab/>
      </w:r>
      <w:r w:rsidR="00DB363B" w:rsidRPr="00944A48">
        <w:rPr>
          <w:rFonts w:ascii="Myriad Pro" w:hAnsi="Myriad Pro"/>
          <w:lang w:val="en-US"/>
        </w:rPr>
        <w:t>Public Services Agreement</w:t>
      </w:r>
    </w:p>
    <w:p w14:paraId="122BA961"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RS</w:t>
      </w:r>
      <w:r w:rsidRPr="00944A48">
        <w:rPr>
          <w:rFonts w:ascii="Myriad Pro" w:hAnsi="Myriad Pro"/>
          <w:lang w:val="en-US"/>
        </w:rPr>
        <w:tab/>
        <w:t xml:space="preserve">Entity of Republika Srpska </w:t>
      </w:r>
    </w:p>
    <w:p w14:paraId="300DAD08" w14:textId="031C3399" w:rsidR="00B85C8E" w:rsidRPr="00944A48" w:rsidRDefault="00B85C8E" w:rsidP="00B85C8E">
      <w:pPr>
        <w:tabs>
          <w:tab w:val="left" w:pos="1890"/>
        </w:tabs>
        <w:rPr>
          <w:rFonts w:ascii="Myriad Pro" w:hAnsi="Myriad Pro"/>
          <w:lang w:val="en-US"/>
        </w:rPr>
      </w:pPr>
      <w:r w:rsidRPr="00944A48">
        <w:rPr>
          <w:rFonts w:ascii="Myriad Pro" w:hAnsi="Myriad Pro"/>
          <w:lang w:val="en-US"/>
        </w:rPr>
        <w:t>RS MAFWM</w:t>
      </w:r>
      <w:r w:rsidRPr="00944A48">
        <w:rPr>
          <w:rFonts w:ascii="Myriad Pro" w:hAnsi="Myriad Pro"/>
          <w:lang w:val="en-US"/>
        </w:rPr>
        <w:tab/>
      </w:r>
      <w:r w:rsidR="0087563D" w:rsidRPr="00944A48">
        <w:rPr>
          <w:rFonts w:ascii="Myriad Pro" w:hAnsi="Myriad Pro"/>
          <w:lang w:val="en-US"/>
        </w:rPr>
        <w:t xml:space="preserve">RS </w:t>
      </w:r>
      <w:r w:rsidRPr="00944A48">
        <w:rPr>
          <w:rFonts w:ascii="Myriad Pro" w:hAnsi="Myriad Pro"/>
          <w:lang w:val="en-US"/>
        </w:rPr>
        <w:t xml:space="preserve">Ministry of Agriculture, Forestry and Water management </w:t>
      </w:r>
    </w:p>
    <w:p w14:paraId="17B3C7A0" w14:textId="77777777" w:rsidR="00B85C8E" w:rsidRPr="00944A48" w:rsidRDefault="00B85C8E" w:rsidP="00B85C8E">
      <w:pPr>
        <w:tabs>
          <w:tab w:val="left" w:pos="1890"/>
        </w:tabs>
        <w:rPr>
          <w:rFonts w:ascii="Myriad Pro" w:hAnsi="Myriad Pro"/>
          <w:lang w:val="en-US"/>
        </w:rPr>
      </w:pPr>
      <w:proofErr w:type="spellStart"/>
      <w:r w:rsidRPr="00944A48">
        <w:rPr>
          <w:rFonts w:ascii="Myriad Pro" w:hAnsi="Myriad Pro"/>
          <w:lang w:val="en-US"/>
        </w:rPr>
        <w:t>Sida</w:t>
      </w:r>
      <w:proofErr w:type="spellEnd"/>
      <w:r w:rsidRPr="00944A48">
        <w:rPr>
          <w:rFonts w:ascii="Myriad Pro" w:hAnsi="Myriad Pro"/>
          <w:lang w:val="en-US"/>
        </w:rPr>
        <w:tab/>
        <w:t>Swedish International Development Agency</w:t>
      </w:r>
    </w:p>
    <w:p w14:paraId="66FE160C"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SDC</w:t>
      </w:r>
      <w:r w:rsidRPr="00944A48">
        <w:rPr>
          <w:rFonts w:ascii="Myriad Pro" w:hAnsi="Myriad Pro"/>
          <w:lang w:val="en-US"/>
        </w:rPr>
        <w:tab/>
        <w:t>Swiss Agency for Development and Cooperation</w:t>
      </w:r>
    </w:p>
    <w:p w14:paraId="3CA0AACB"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UNDP</w:t>
      </w:r>
      <w:r w:rsidRPr="00944A48">
        <w:rPr>
          <w:rFonts w:ascii="Myriad Pro" w:hAnsi="Myriad Pro"/>
          <w:lang w:val="en-US"/>
        </w:rPr>
        <w:tab/>
        <w:t>United Nations Development Programme</w:t>
      </w:r>
    </w:p>
    <w:p w14:paraId="0F4A954E" w14:textId="63313DE2" w:rsidR="009B23F4" w:rsidRPr="00944A48" w:rsidRDefault="009B23F4" w:rsidP="00B85C8E">
      <w:pPr>
        <w:tabs>
          <w:tab w:val="left" w:pos="1890"/>
        </w:tabs>
        <w:rPr>
          <w:rFonts w:ascii="Myriad Pro" w:hAnsi="Myriad Pro"/>
          <w:lang w:val="en-US"/>
        </w:rPr>
      </w:pPr>
      <w:r w:rsidRPr="00944A48">
        <w:rPr>
          <w:rFonts w:ascii="Myriad Pro" w:hAnsi="Myriad Pro"/>
          <w:lang w:val="en-US"/>
        </w:rPr>
        <w:t>WA</w:t>
      </w:r>
      <w:r w:rsidR="007F462D" w:rsidRPr="00944A48">
        <w:rPr>
          <w:rFonts w:ascii="Myriad Pro" w:hAnsi="Myriad Pro"/>
          <w:lang w:val="en-US"/>
        </w:rPr>
        <w:t>BIH</w:t>
      </w:r>
      <w:r w:rsidRPr="00944A48">
        <w:rPr>
          <w:rFonts w:ascii="Myriad Pro" w:hAnsi="Myriad Pro"/>
          <w:lang w:val="en-US"/>
        </w:rPr>
        <w:tab/>
        <w:t>Water Alliance</w:t>
      </w:r>
      <w:r w:rsidR="007F462D" w:rsidRPr="00944A48">
        <w:rPr>
          <w:rFonts w:ascii="Myriad Pro" w:hAnsi="Myriad Pro"/>
          <w:lang w:val="en-US"/>
        </w:rPr>
        <w:t xml:space="preserve"> in Bosnia and Herzegovina</w:t>
      </w:r>
    </w:p>
    <w:p w14:paraId="7AC4FED1" w14:textId="77777777" w:rsidR="00B85C8E" w:rsidRPr="00944A48" w:rsidRDefault="00B85C8E" w:rsidP="00B85C8E">
      <w:pPr>
        <w:tabs>
          <w:tab w:val="left" w:pos="1890"/>
        </w:tabs>
        <w:rPr>
          <w:rFonts w:ascii="Myriad Pro" w:hAnsi="Myriad Pro"/>
          <w:lang w:val="en-US"/>
        </w:rPr>
      </w:pPr>
      <w:r w:rsidRPr="00944A48">
        <w:rPr>
          <w:rFonts w:ascii="Myriad Pro" w:hAnsi="Myriad Pro"/>
          <w:lang w:val="en-US"/>
        </w:rPr>
        <w:t>WUC</w:t>
      </w:r>
      <w:r w:rsidRPr="00944A48">
        <w:rPr>
          <w:rFonts w:ascii="Myriad Pro" w:hAnsi="Myriad Pro"/>
          <w:lang w:val="en-US"/>
        </w:rPr>
        <w:tab/>
        <w:t>Water Utility Company</w:t>
      </w:r>
    </w:p>
    <w:p w14:paraId="4F5CAE21" w14:textId="14A7F164" w:rsidR="00536F99" w:rsidRPr="00944A48" w:rsidRDefault="00536F99" w:rsidP="00B85C8E">
      <w:pPr>
        <w:tabs>
          <w:tab w:val="left" w:pos="1890"/>
        </w:tabs>
        <w:rPr>
          <w:rFonts w:ascii="Myriad Pro" w:hAnsi="Myriad Pro"/>
          <w:lang w:val="en-US"/>
        </w:rPr>
      </w:pPr>
      <w:r w:rsidRPr="00944A48">
        <w:rPr>
          <w:rFonts w:ascii="Myriad Pro" w:hAnsi="Myriad Pro"/>
          <w:lang w:val="en-US"/>
        </w:rPr>
        <w:t>YWP</w:t>
      </w:r>
      <w:r w:rsidRPr="00944A48">
        <w:rPr>
          <w:rFonts w:ascii="Myriad Pro" w:hAnsi="Myriad Pro"/>
          <w:lang w:val="en-US"/>
        </w:rPr>
        <w:tab/>
        <w:t>Young Water Professionals</w:t>
      </w:r>
    </w:p>
    <w:p w14:paraId="66540CB7" w14:textId="77777777" w:rsidR="00B85C8E" w:rsidRPr="00944A48" w:rsidRDefault="00B85C8E" w:rsidP="00B85C8E">
      <w:pPr>
        <w:rPr>
          <w:lang w:val="en-US"/>
        </w:rPr>
      </w:pPr>
    </w:p>
    <w:p w14:paraId="660E0891" w14:textId="101E0D4A" w:rsidR="00F44AC9" w:rsidRPr="00944A48" w:rsidRDefault="00F44AC9" w:rsidP="0003290D">
      <w:pPr>
        <w:pStyle w:val="Heading1"/>
        <w:spacing w:before="240" w:after="240"/>
        <w:jc w:val="both"/>
        <w:rPr>
          <w:rFonts w:ascii="Myriad Pro" w:hAnsi="Myriad Pro"/>
          <w:sz w:val="32"/>
          <w:szCs w:val="32"/>
          <w:lang w:val="en-US"/>
        </w:rPr>
      </w:pPr>
      <w:bookmarkStart w:id="2" w:name="_Toc202796598"/>
      <w:r w:rsidRPr="00944A48">
        <w:rPr>
          <w:rFonts w:ascii="Myriad Pro" w:hAnsi="Myriad Pro"/>
          <w:lang w:val="en-US"/>
        </w:rPr>
        <w:lastRenderedPageBreak/>
        <w:t>EXECUTIVE</w:t>
      </w:r>
      <w:r w:rsidRPr="00944A48">
        <w:rPr>
          <w:rFonts w:ascii="Myriad Pro" w:hAnsi="Myriad Pro"/>
          <w:sz w:val="32"/>
          <w:szCs w:val="32"/>
          <w:lang w:val="en-US"/>
        </w:rPr>
        <w:t xml:space="preserve"> </w:t>
      </w:r>
      <w:r w:rsidRPr="00944A48">
        <w:rPr>
          <w:rFonts w:ascii="Myriad Pro" w:hAnsi="Myriad Pro"/>
          <w:lang w:val="en-US"/>
        </w:rPr>
        <w:t>SUMMARY</w:t>
      </w:r>
      <w:bookmarkEnd w:id="2"/>
    </w:p>
    <w:p w14:paraId="54A8CEB9" w14:textId="5BF02605" w:rsidR="00D23653" w:rsidRPr="00944A48" w:rsidRDefault="00D23653" w:rsidP="00D23653">
      <w:pPr>
        <w:jc w:val="both"/>
        <w:rPr>
          <w:rFonts w:ascii="Myriad Pro" w:hAnsi="Myriad Pro"/>
          <w:lang w:val="en-US"/>
        </w:rPr>
      </w:pPr>
      <w:r w:rsidRPr="00944A48">
        <w:rPr>
          <w:rFonts w:ascii="Myriad Pro" w:hAnsi="Myriad Pro"/>
          <w:lang w:val="en-US"/>
        </w:rPr>
        <w:t>The EU ensured financial envelope through IPA II funding mechanism, and contribution to th</w:t>
      </w:r>
      <w:r w:rsidR="00D47CAE" w:rsidRPr="00944A48">
        <w:rPr>
          <w:rFonts w:ascii="Myriad Pro" w:hAnsi="Myriad Pro"/>
          <w:lang w:val="en-US"/>
        </w:rPr>
        <w:t>is</w:t>
      </w:r>
      <w:r w:rsidRPr="00944A48">
        <w:rPr>
          <w:rFonts w:ascii="Myriad Pro" w:hAnsi="Myriad Pro"/>
          <w:lang w:val="en-US"/>
        </w:rPr>
        <w:t xml:space="preserve"> </w:t>
      </w:r>
      <w:r w:rsidR="00D47CAE" w:rsidRPr="00944A48">
        <w:rPr>
          <w:rFonts w:ascii="Myriad Pro" w:hAnsi="Myriad Pro"/>
          <w:lang w:val="en-US"/>
        </w:rPr>
        <w:t>initiative</w:t>
      </w:r>
      <w:r w:rsidRPr="00944A48">
        <w:rPr>
          <w:rFonts w:ascii="Myriad Pro" w:hAnsi="Myriad Pro"/>
          <w:lang w:val="en-US"/>
        </w:rPr>
        <w:t xml:space="preserve"> was cleared in a form of a</w:t>
      </w:r>
      <w:r w:rsidR="00D47CAE" w:rsidRPr="00944A48">
        <w:rPr>
          <w:rFonts w:ascii="Myriad Pro" w:hAnsi="Myriad Pro"/>
          <w:lang w:val="en-US"/>
        </w:rPr>
        <w:t xml:space="preserve">n </w:t>
      </w:r>
      <w:r w:rsidRPr="00944A48">
        <w:rPr>
          <w:rFonts w:ascii="Myriad Pro" w:hAnsi="Myriad Pro"/>
          <w:lang w:val="en-US"/>
        </w:rPr>
        <w:t xml:space="preserve">action titled </w:t>
      </w:r>
      <w:r w:rsidRPr="00944A48">
        <w:rPr>
          <w:rFonts w:ascii="Myriad Pro" w:hAnsi="Myriad Pro"/>
          <w:b/>
          <w:bCs/>
          <w:lang w:val="en-US"/>
        </w:rPr>
        <w:t>“European Union support to Sustainable Management of Water Services in Bosnia and Herzegovina”</w:t>
      </w:r>
      <w:r w:rsidRPr="00944A48">
        <w:rPr>
          <w:rFonts w:ascii="Myriad Pro" w:hAnsi="Myriad Pro"/>
          <w:lang w:val="en-US"/>
        </w:rPr>
        <w:t>, hereinafter interchangeably also referred to as “the Action”</w:t>
      </w:r>
      <w:r w:rsidR="00A04E45" w:rsidRPr="00944A48">
        <w:rPr>
          <w:rFonts w:ascii="Myriad Pro" w:hAnsi="Myriad Pro"/>
          <w:lang w:val="en-US"/>
        </w:rPr>
        <w:t xml:space="preserve"> or “EU4MEG</w:t>
      </w:r>
      <w:r w:rsidR="003E47C4" w:rsidRPr="00944A48">
        <w:rPr>
          <w:rFonts w:ascii="Myriad Pro" w:hAnsi="Myriad Pro"/>
          <w:lang w:val="en-US"/>
        </w:rPr>
        <w:t>”</w:t>
      </w:r>
      <w:r w:rsidRPr="00944A48">
        <w:rPr>
          <w:rFonts w:ascii="Myriad Pro" w:hAnsi="Myriad Pro"/>
          <w:lang w:val="en-US"/>
        </w:rPr>
        <w:t>. However, EU’s contribution is considered by all Action stakeholders to be an integral part of the overall MEG platform intervention.</w:t>
      </w:r>
    </w:p>
    <w:p w14:paraId="7BFE901C" w14:textId="77777777" w:rsidR="00090978" w:rsidRPr="00944A48" w:rsidRDefault="00657A40" w:rsidP="00894126">
      <w:pPr>
        <w:jc w:val="both"/>
        <w:rPr>
          <w:rFonts w:ascii="Myriad Pro" w:hAnsi="Myriad Pro"/>
          <w:lang w:val="en-US"/>
        </w:rPr>
      </w:pPr>
      <w:r w:rsidRPr="00944A48">
        <w:rPr>
          <w:rFonts w:ascii="Myriad Pro" w:hAnsi="Myriad Pro"/>
          <w:lang w:val="en-US"/>
        </w:rPr>
        <w:t xml:space="preserve">This </w:t>
      </w:r>
      <w:r w:rsidR="005B0F73" w:rsidRPr="00944A48">
        <w:rPr>
          <w:rFonts w:ascii="Myriad Pro" w:hAnsi="Myriad Pro"/>
          <w:lang w:val="en-US"/>
        </w:rPr>
        <w:t>p</w:t>
      </w:r>
      <w:r w:rsidRPr="00944A48">
        <w:rPr>
          <w:rFonts w:ascii="Myriad Pro" w:hAnsi="Myriad Pro"/>
          <w:lang w:val="en-US"/>
        </w:rPr>
        <w:t xml:space="preserve">rogress report encompasses </w:t>
      </w:r>
      <w:r w:rsidR="00242FCE" w:rsidRPr="00944A48">
        <w:rPr>
          <w:rFonts w:ascii="Myriad Pro" w:hAnsi="Myriad Pro"/>
          <w:lang w:val="en-US"/>
        </w:rPr>
        <w:t xml:space="preserve">the </w:t>
      </w:r>
      <w:r w:rsidR="00062F9E" w:rsidRPr="00944A48">
        <w:rPr>
          <w:rFonts w:ascii="Myriad Pro" w:hAnsi="Myriad Pro"/>
          <w:b/>
          <w:bCs/>
          <w:lang w:val="en-US"/>
        </w:rPr>
        <w:t>third</w:t>
      </w:r>
      <w:r w:rsidR="00242FCE" w:rsidRPr="00944A48">
        <w:rPr>
          <w:rFonts w:ascii="Myriad Pro" w:hAnsi="Myriad Pro"/>
          <w:b/>
          <w:bCs/>
          <w:lang w:val="en-US"/>
        </w:rPr>
        <w:t xml:space="preserve"> </w:t>
      </w:r>
      <w:r w:rsidRPr="00944A48">
        <w:rPr>
          <w:rFonts w:ascii="Myriad Pro" w:hAnsi="Myriad Pro"/>
          <w:b/>
          <w:bCs/>
          <w:lang w:val="en-US"/>
        </w:rPr>
        <w:t>12</w:t>
      </w:r>
      <w:r w:rsidR="003F1A89" w:rsidRPr="00944A48">
        <w:rPr>
          <w:rFonts w:ascii="Myriad Pro" w:hAnsi="Myriad Pro"/>
          <w:b/>
          <w:bCs/>
          <w:lang w:val="en-US"/>
        </w:rPr>
        <w:t>-</w:t>
      </w:r>
      <w:r w:rsidRPr="00944A48">
        <w:rPr>
          <w:rFonts w:ascii="Myriad Pro" w:hAnsi="Myriad Pro"/>
          <w:b/>
          <w:bCs/>
          <w:lang w:val="en-US"/>
        </w:rPr>
        <w:t xml:space="preserve">months </w:t>
      </w:r>
      <w:r w:rsidR="001467A3" w:rsidRPr="00944A48">
        <w:rPr>
          <w:rFonts w:ascii="Myriad Pro" w:hAnsi="Myriad Pro"/>
          <w:b/>
          <w:bCs/>
          <w:lang w:val="en-US"/>
        </w:rPr>
        <w:t xml:space="preserve">period </w:t>
      </w:r>
      <w:r w:rsidRPr="00944A48">
        <w:rPr>
          <w:rFonts w:ascii="Myriad Pro" w:hAnsi="Myriad Pro"/>
          <w:b/>
          <w:bCs/>
          <w:lang w:val="en-US"/>
        </w:rPr>
        <w:t>of the implementation</w:t>
      </w:r>
      <w:r w:rsidRPr="00944A48">
        <w:rPr>
          <w:rFonts w:ascii="Myriad Pro" w:hAnsi="Myriad Pro"/>
          <w:lang w:val="en-US"/>
        </w:rPr>
        <w:t xml:space="preserve"> (05 May 202</w:t>
      </w:r>
      <w:r w:rsidR="00E9263F" w:rsidRPr="00944A48">
        <w:rPr>
          <w:rFonts w:ascii="Myriad Pro" w:hAnsi="Myriad Pro"/>
          <w:lang w:val="en-US"/>
        </w:rPr>
        <w:t>4</w:t>
      </w:r>
      <w:r w:rsidRPr="00944A48">
        <w:rPr>
          <w:rFonts w:ascii="Myriad Pro" w:hAnsi="Myriad Pro"/>
          <w:lang w:val="en-US"/>
        </w:rPr>
        <w:t xml:space="preserve"> – 05 May 202</w:t>
      </w:r>
      <w:r w:rsidR="00E9263F" w:rsidRPr="00944A48">
        <w:rPr>
          <w:rFonts w:ascii="Myriad Pro" w:hAnsi="Myriad Pro"/>
          <w:lang w:val="en-US"/>
        </w:rPr>
        <w:t>5</w:t>
      </w:r>
      <w:r w:rsidRPr="00944A48">
        <w:rPr>
          <w:rFonts w:ascii="Myriad Pro" w:hAnsi="Myriad Pro"/>
          <w:lang w:val="en-US"/>
        </w:rPr>
        <w:t xml:space="preserve">). </w:t>
      </w:r>
    </w:p>
    <w:p w14:paraId="17E25767" w14:textId="702CA68E" w:rsidR="00DC535B" w:rsidRPr="00944A48" w:rsidRDefault="00894126" w:rsidP="00894126">
      <w:pPr>
        <w:jc w:val="both"/>
        <w:rPr>
          <w:rFonts w:ascii="Myriad Pro" w:hAnsi="Myriad Pro"/>
          <w:lang w:val="en-US"/>
        </w:rPr>
      </w:pPr>
      <w:r w:rsidRPr="00944A48">
        <w:rPr>
          <w:rFonts w:ascii="Myriad Pro" w:hAnsi="Myriad Pro"/>
          <w:lang w:val="en-US"/>
        </w:rPr>
        <w:t xml:space="preserve">The </w:t>
      </w:r>
      <w:r w:rsidR="006046AF" w:rsidRPr="00944A48">
        <w:rPr>
          <w:rFonts w:ascii="Myriad Pro" w:hAnsi="Myriad Pro"/>
          <w:lang w:val="en-US"/>
        </w:rPr>
        <w:t>intervention</w:t>
      </w:r>
      <w:r w:rsidRPr="00944A48">
        <w:rPr>
          <w:rFonts w:ascii="Myriad Pro" w:hAnsi="Myriad Pro"/>
          <w:lang w:val="en-US"/>
        </w:rPr>
        <w:t xml:space="preserve"> </w:t>
      </w:r>
      <w:r w:rsidR="006046AF" w:rsidRPr="00944A48">
        <w:rPr>
          <w:rFonts w:ascii="Myriad Pro" w:hAnsi="Myriad Pro"/>
          <w:lang w:val="en-US"/>
        </w:rPr>
        <w:t xml:space="preserve">of the Municipal Environmental Governance (MEG) </w:t>
      </w:r>
      <w:r w:rsidR="001C43CD" w:rsidRPr="00944A48">
        <w:rPr>
          <w:rFonts w:ascii="Myriad Pro" w:hAnsi="Myriad Pro"/>
          <w:lang w:val="en-US"/>
        </w:rPr>
        <w:t xml:space="preserve">Project </w:t>
      </w:r>
      <w:r w:rsidRPr="00944A48">
        <w:rPr>
          <w:rFonts w:ascii="Myriad Pro" w:hAnsi="Myriad Pro"/>
          <w:lang w:val="en-US"/>
        </w:rPr>
        <w:t xml:space="preserve">officially started with its second Phase operations on April 1, 2021, immediately following the closure of the first Phase on March 31, 2021. At the outset, </w:t>
      </w:r>
      <w:r w:rsidR="00DE2C38" w:rsidRPr="00944A48">
        <w:rPr>
          <w:rFonts w:ascii="Myriad Pro" w:hAnsi="Myriad Pro"/>
          <w:lang w:val="en-US"/>
        </w:rPr>
        <w:t>Swiss Agency for Development and Cooperation (</w:t>
      </w:r>
      <w:r w:rsidRPr="00944A48">
        <w:rPr>
          <w:rFonts w:ascii="Myriad Pro" w:hAnsi="Myriad Pro"/>
          <w:lang w:val="en-US"/>
        </w:rPr>
        <w:t>SDC</w:t>
      </w:r>
      <w:r w:rsidR="00DE2C38" w:rsidRPr="00944A48">
        <w:rPr>
          <w:rFonts w:ascii="Myriad Pro" w:hAnsi="Myriad Pro"/>
          <w:lang w:val="en-US"/>
        </w:rPr>
        <w:t>)</w:t>
      </w:r>
      <w:r w:rsidRPr="00944A48">
        <w:rPr>
          <w:rFonts w:ascii="Myriad Pro" w:hAnsi="Myriad Pro"/>
          <w:lang w:val="en-US"/>
        </w:rPr>
        <w:t xml:space="preserve"> was the only donor</w:t>
      </w:r>
      <w:r w:rsidR="00E83D83" w:rsidRPr="00944A48">
        <w:rPr>
          <w:rFonts w:ascii="Myriad Pro" w:hAnsi="Myriad Pro"/>
          <w:lang w:val="en-US"/>
        </w:rPr>
        <w:t xml:space="preserve"> and </w:t>
      </w:r>
      <w:r w:rsidRPr="00944A48">
        <w:rPr>
          <w:rFonts w:ascii="Myriad Pro" w:hAnsi="Myriad Pro"/>
          <w:lang w:val="en-US"/>
        </w:rPr>
        <w:t xml:space="preserve">support from Sweden and Czech Republic </w:t>
      </w:r>
      <w:r w:rsidR="00E83D83" w:rsidRPr="00944A48">
        <w:rPr>
          <w:rFonts w:ascii="Myriad Pro" w:hAnsi="Myriad Pro"/>
          <w:lang w:val="en-US"/>
        </w:rPr>
        <w:t>though</w:t>
      </w:r>
      <w:r w:rsidRPr="00944A48">
        <w:rPr>
          <w:rFonts w:ascii="Myriad Pro" w:hAnsi="Myriad Pro"/>
          <w:lang w:val="en-US"/>
        </w:rPr>
        <w:t xml:space="preserve"> delayed, eventually materialized in May and December 2021, respectively. Except for the government of Switzerland, </w:t>
      </w:r>
      <w:r w:rsidR="006046AF" w:rsidRPr="00944A48">
        <w:rPr>
          <w:rFonts w:ascii="Myriad Pro" w:hAnsi="Myriad Pro"/>
          <w:lang w:val="en-US"/>
        </w:rPr>
        <w:t xml:space="preserve">all </w:t>
      </w:r>
      <w:r w:rsidRPr="00944A48">
        <w:rPr>
          <w:rFonts w:ascii="Myriad Pro" w:hAnsi="Myriad Pro"/>
          <w:lang w:val="en-US"/>
        </w:rPr>
        <w:t xml:space="preserve">donors earmarked their individual intervention areas in </w:t>
      </w:r>
      <w:r w:rsidR="004038A9" w:rsidRPr="00944A48">
        <w:rPr>
          <w:rFonts w:ascii="Myriad Pro" w:hAnsi="Myriad Pro"/>
          <w:lang w:val="en-US"/>
        </w:rPr>
        <w:t>specific components of the</w:t>
      </w:r>
      <w:r w:rsidRPr="00944A48">
        <w:rPr>
          <w:rFonts w:ascii="Myriad Pro" w:hAnsi="Myriad Pro"/>
          <w:lang w:val="en-US"/>
        </w:rPr>
        <w:t xml:space="preserve"> </w:t>
      </w:r>
      <w:r w:rsidR="00936AAD" w:rsidRPr="00944A48">
        <w:rPr>
          <w:rFonts w:ascii="Myriad Pro" w:hAnsi="Myriad Pro"/>
          <w:lang w:val="en-US"/>
        </w:rPr>
        <w:t>Action</w:t>
      </w:r>
      <w:r w:rsidRPr="00944A48">
        <w:rPr>
          <w:rFonts w:ascii="Myriad Pro" w:hAnsi="Myriad Pro"/>
          <w:lang w:val="en-US"/>
        </w:rPr>
        <w:t xml:space="preserve">, but still recognizing that all </w:t>
      </w:r>
      <w:r w:rsidR="00936AAD" w:rsidRPr="00944A48">
        <w:rPr>
          <w:rFonts w:ascii="Myriad Pro" w:hAnsi="Myriad Pro"/>
          <w:lang w:val="en-US"/>
        </w:rPr>
        <w:t>Action</w:t>
      </w:r>
      <w:r w:rsidRPr="00944A48">
        <w:rPr>
          <w:rFonts w:ascii="Myriad Pro" w:hAnsi="Myriad Pro"/>
          <w:lang w:val="en-US"/>
        </w:rPr>
        <w:t xml:space="preserve"> activities will lead to joint success.</w:t>
      </w:r>
      <w:r w:rsidR="004C7807" w:rsidRPr="00944A48">
        <w:rPr>
          <w:rFonts w:ascii="Myriad Pro" w:hAnsi="Myriad Pro"/>
          <w:lang w:val="en-US"/>
        </w:rPr>
        <w:t xml:space="preserve"> </w:t>
      </w:r>
    </w:p>
    <w:p w14:paraId="36514582" w14:textId="14CC1FAF" w:rsidR="00923E84" w:rsidRPr="00944A48" w:rsidRDefault="00923E84" w:rsidP="00923E84">
      <w:pPr>
        <w:jc w:val="both"/>
        <w:rPr>
          <w:rFonts w:ascii="Myriad Pro" w:hAnsi="Myriad Pro"/>
          <w:lang w:val="en-US"/>
        </w:rPr>
      </w:pPr>
      <w:r w:rsidRPr="00944A48">
        <w:rPr>
          <w:rFonts w:ascii="Myriad Pro" w:hAnsi="Myriad Pro"/>
          <w:lang w:val="en-US"/>
        </w:rPr>
        <w:t xml:space="preserve">To improve the regulatory environment for water service provision in Bosnia and Herzegovina, the Action implemented targeted measures </w:t>
      </w:r>
      <w:r w:rsidR="008F15D3" w:rsidRPr="00944A48">
        <w:rPr>
          <w:rFonts w:ascii="Myriad Pro" w:hAnsi="Myriad Pro"/>
          <w:lang w:val="en-US"/>
        </w:rPr>
        <w:t>t</w:t>
      </w:r>
      <w:r w:rsidRPr="00944A48">
        <w:rPr>
          <w:rFonts w:ascii="Myriad Pro" w:hAnsi="Myriad Pro"/>
          <w:lang w:val="en-US"/>
        </w:rPr>
        <w:t>hrough strategic support</w:t>
      </w:r>
      <w:r w:rsidR="00DE3723" w:rsidRPr="00944A48">
        <w:rPr>
          <w:rFonts w:ascii="Myriad Pro" w:hAnsi="Myriad Pro"/>
          <w:lang w:val="en-US"/>
        </w:rPr>
        <w:t xml:space="preserve"> to</w:t>
      </w:r>
      <w:r w:rsidRPr="00944A48">
        <w:rPr>
          <w:rFonts w:ascii="Myriad Pro" w:hAnsi="Myriad Pro"/>
          <w:lang w:val="en-US"/>
        </w:rPr>
        <w:t xml:space="preserve"> </w:t>
      </w:r>
      <w:r w:rsidR="002F483F" w:rsidRPr="00944A48">
        <w:rPr>
          <w:rFonts w:ascii="Myriad Pro" w:hAnsi="Myriad Pro"/>
          <w:lang w:val="en-US"/>
        </w:rPr>
        <w:t>relevant</w:t>
      </w:r>
      <w:r w:rsidRPr="00944A48">
        <w:rPr>
          <w:rFonts w:ascii="Myriad Pro" w:hAnsi="Myriad Pro"/>
          <w:lang w:val="en-US"/>
        </w:rPr>
        <w:t xml:space="preserve"> authorities in both entities in drafting and adopting critical reform documents. Notably, the </w:t>
      </w:r>
      <w:r w:rsidR="00DE3723" w:rsidRPr="00944A48">
        <w:rPr>
          <w:rFonts w:ascii="Myriad Pro" w:hAnsi="Myriad Pro"/>
          <w:lang w:val="en-US"/>
        </w:rPr>
        <w:t>entity</w:t>
      </w:r>
      <w:r w:rsidR="0085004F" w:rsidRPr="00944A48">
        <w:rPr>
          <w:rFonts w:ascii="Myriad Pro" w:hAnsi="Myriad Pro"/>
          <w:lang w:val="en-US"/>
        </w:rPr>
        <w:t xml:space="preserve"> level </w:t>
      </w:r>
      <w:r w:rsidRPr="00944A48">
        <w:rPr>
          <w:rFonts w:ascii="Myriad Pro" w:hAnsi="Myriad Pro"/>
          <w:b/>
          <w:bCs/>
          <w:lang w:val="en-US"/>
        </w:rPr>
        <w:t>Programs for Improvement of Water Services</w:t>
      </w:r>
      <w:r w:rsidR="008E58ED" w:rsidRPr="00944A48">
        <w:rPr>
          <w:rFonts w:ascii="Myriad Pro" w:hAnsi="Myriad Pro"/>
          <w:b/>
          <w:bCs/>
          <w:lang w:val="en-US"/>
        </w:rPr>
        <w:t xml:space="preserve"> (Programs)</w:t>
      </w:r>
      <w:r w:rsidR="00185FE9">
        <w:rPr>
          <w:rStyle w:val="FootnoteReference"/>
          <w:rFonts w:ascii="Myriad Pro" w:hAnsi="Myriad Pro"/>
          <w:b/>
          <w:bCs/>
          <w:lang w:val="en-US"/>
        </w:rPr>
        <w:footnoteReference w:id="2"/>
      </w:r>
      <w:r w:rsidRPr="00944A48">
        <w:rPr>
          <w:rFonts w:ascii="Myriad Pro" w:hAnsi="Myriad Pro"/>
          <w:lang w:val="en-US"/>
        </w:rPr>
        <w:t>, which serve as cornerstone policy instruments guiding sectoral transformation, were officially adopted by Republika Srpska (RS) (</w:t>
      </w:r>
      <w:r w:rsidRPr="00E34D85">
        <w:rPr>
          <w:rFonts w:ascii="Myriad Pro" w:hAnsi="Myriad Pro"/>
          <w:i/>
          <w:iCs/>
          <w:lang w:val="en-US"/>
        </w:rPr>
        <w:t>Official Gazette RS, No. 43/22</w:t>
      </w:r>
      <w:r w:rsidRPr="00944A48">
        <w:rPr>
          <w:rFonts w:ascii="Myriad Pro" w:hAnsi="Myriad Pro"/>
          <w:lang w:val="en-US"/>
        </w:rPr>
        <w:t xml:space="preserve">) and the Federation of Bosnia and Herzegovina (FBIH) </w:t>
      </w:r>
      <w:r w:rsidRPr="00E34D85">
        <w:rPr>
          <w:rFonts w:ascii="Myriad Pro" w:hAnsi="Myriad Pro"/>
          <w:i/>
          <w:iCs/>
          <w:lang w:val="en-US"/>
        </w:rPr>
        <w:t>(Official Gazette FBIH, No. 16/22</w:t>
      </w:r>
      <w:r w:rsidRPr="00944A48">
        <w:rPr>
          <w:rFonts w:ascii="Myriad Pro" w:hAnsi="Myriad Pro"/>
          <w:lang w:val="en-US"/>
        </w:rPr>
        <w:t xml:space="preserve">). These documents provided the foundation for institutional engagement, enabling the creation of a more coherent, </w:t>
      </w:r>
      <w:r w:rsidR="002F483F" w:rsidRPr="00944A48">
        <w:rPr>
          <w:rFonts w:ascii="Myriad Pro" w:hAnsi="Myriad Pro"/>
          <w:lang w:val="en-US"/>
        </w:rPr>
        <w:t>empowering</w:t>
      </w:r>
      <w:r w:rsidRPr="00944A48">
        <w:rPr>
          <w:rFonts w:ascii="Myriad Pro" w:hAnsi="Myriad Pro"/>
          <w:lang w:val="en-US"/>
        </w:rPr>
        <w:t xml:space="preserve"> regulatory framework for improved municipal service delivery across BiH.</w:t>
      </w:r>
    </w:p>
    <w:p w14:paraId="66E4520F" w14:textId="3E503BEA" w:rsidR="00923E84" w:rsidRPr="00944A48" w:rsidRDefault="00923E84" w:rsidP="00923E84">
      <w:pPr>
        <w:jc w:val="both"/>
        <w:rPr>
          <w:rFonts w:ascii="Myriad Pro" w:hAnsi="Myriad Pro"/>
          <w:lang w:val="en-US"/>
        </w:rPr>
      </w:pPr>
      <w:r w:rsidRPr="00944A48">
        <w:rPr>
          <w:rFonts w:ascii="Myriad Pro" w:hAnsi="Myriad Pro"/>
          <w:lang w:val="en-US"/>
        </w:rPr>
        <w:t xml:space="preserve">Additionally, in February 2022, the FBIH Government endorsed the Ministry of Agriculture, Water Management, and Forestry’s proposal recommending all WUCs in the Federation to </w:t>
      </w:r>
      <w:r w:rsidRPr="00944A48">
        <w:rPr>
          <w:rFonts w:ascii="Myriad Pro" w:hAnsi="Myriad Pro"/>
          <w:b/>
          <w:bCs/>
          <w:lang w:val="en-US"/>
        </w:rPr>
        <w:t>adopt the Methodology for Minimum Water Tariff Setting</w:t>
      </w:r>
      <w:r w:rsidR="00793AD2">
        <w:rPr>
          <w:rStyle w:val="FootnoteReference"/>
          <w:rFonts w:ascii="Myriad Pro" w:hAnsi="Myriad Pro"/>
          <w:b/>
          <w:bCs/>
          <w:lang w:val="en-US"/>
        </w:rPr>
        <w:footnoteReference w:id="3"/>
      </w:r>
      <w:r w:rsidRPr="00944A48">
        <w:rPr>
          <w:rFonts w:ascii="Myriad Pro" w:hAnsi="Myriad Pro"/>
          <w:lang w:val="en-US"/>
        </w:rPr>
        <w:t>, further strengthening the fiscal sustainability and transparency of water services. This methodology was published in the Official Gazette of FBIH (No. 16/22) and forms part of the Action’s broader effort to institutionalize performance-based management practices.</w:t>
      </w:r>
    </w:p>
    <w:p w14:paraId="4733A9B7" w14:textId="7400084F" w:rsidR="00790CE3" w:rsidRPr="00944A48" w:rsidRDefault="00790CE3" w:rsidP="00790CE3">
      <w:pPr>
        <w:jc w:val="both"/>
        <w:rPr>
          <w:rFonts w:ascii="Myriad Pro" w:hAnsi="Myriad Pro"/>
          <w:lang w:val="en-US"/>
        </w:rPr>
      </w:pPr>
      <w:r w:rsidRPr="00944A48">
        <w:rPr>
          <w:rFonts w:ascii="Myriad Pro" w:hAnsi="Myriad Pro"/>
          <w:lang w:val="en-US"/>
        </w:rPr>
        <w:t xml:space="preserve">Throughout </w:t>
      </w:r>
      <w:r w:rsidR="00A578C0" w:rsidRPr="00944A48">
        <w:rPr>
          <w:rFonts w:ascii="Myriad Pro" w:hAnsi="Myriad Pro"/>
          <w:lang w:val="en-US"/>
        </w:rPr>
        <w:t>monitored period</w:t>
      </w:r>
      <w:r w:rsidRPr="00944A48">
        <w:rPr>
          <w:rFonts w:ascii="Myriad Pro" w:hAnsi="Myriad Pro"/>
          <w:lang w:val="en-US"/>
        </w:rPr>
        <w:t xml:space="preserve">, the Action actively supported government institutions in both entities in </w:t>
      </w:r>
      <w:r w:rsidRPr="00944A48">
        <w:rPr>
          <w:rFonts w:ascii="Myriad Pro" w:hAnsi="Myriad Pro"/>
          <w:b/>
          <w:bCs/>
          <w:lang w:val="en-US"/>
        </w:rPr>
        <w:t>developing and adopting key reform documents</w:t>
      </w:r>
      <w:r w:rsidR="000C5741">
        <w:rPr>
          <w:rStyle w:val="FootnoteReference"/>
          <w:rFonts w:ascii="Myriad Pro" w:hAnsi="Myriad Pro"/>
          <w:b/>
          <w:bCs/>
          <w:lang w:val="en-US"/>
        </w:rPr>
        <w:footnoteReference w:id="4"/>
      </w:r>
      <w:r w:rsidRPr="00944A48">
        <w:rPr>
          <w:rFonts w:ascii="Myriad Pro" w:hAnsi="Myriad Pro"/>
          <w:lang w:val="en-US"/>
        </w:rPr>
        <w:t xml:space="preserve"> aimed at strengthening the regulatory framework for the water </w:t>
      </w:r>
      <w:r w:rsidR="00A578C0" w:rsidRPr="00944A48">
        <w:rPr>
          <w:rFonts w:ascii="Myriad Pro" w:hAnsi="Myriad Pro"/>
          <w:lang w:val="en-US"/>
        </w:rPr>
        <w:t xml:space="preserve">services </w:t>
      </w:r>
      <w:r w:rsidRPr="00944A48">
        <w:rPr>
          <w:rFonts w:ascii="Myriad Pro" w:hAnsi="Myriad Pro"/>
          <w:lang w:val="en-US"/>
        </w:rPr>
        <w:t xml:space="preserve">sector. The strategic direction for reforms, formalized </w:t>
      </w:r>
      <w:r w:rsidRPr="00944A48">
        <w:rPr>
          <w:rFonts w:ascii="Myriad Pro" w:hAnsi="Myriad Pro"/>
          <w:lang w:val="en-US"/>
        </w:rPr>
        <w:lastRenderedPageBreak/>
        <w:t xml:space="preserve">through Programs, was implemented but with a specific focus on fostering a more effective regulatory environment for local water service provision. A </w:t>
      </w:r>
      <w:r w:rsidR="005C0F05" w:rsidRPr="00944A48">
        <w:rPr>
          <w:rFonts w:ascii="Myriad Pro" w:hAnsi="Myriad Pro"/>
          <w:lang w:val="en-US"/>
        </w:rPr>
        <w:t>major</w:t>
      </w:r>
      <w:r w:rsidRPr="00944A48">
        <w:rPr>
          <w:rFonts w:ascii="Myriad Pro" w:hAnsi="Myriad Pro"/>
          <w:lang w:val="en-US"/>
        </w:rPr>
        <w:t xml:space="preserve"> achievement in 2024 was ensuring that both drafted </w:t>
      </w:r>
      <w:r w:rsidR="008C254B" w:rsidRPr="008C254B">
        <w:rPr>
          <w:rFonts w:ascii="Myriad Pro" w:hAnsi="Myriad Pro"/>
          <w:b/>
          <w:bCs/>
          <w:lang w:val="en-US"/>
        </w:rPr>
        <w:t>entity</w:t>
      </w:r>
      <w:r w:rsidR="008C254B">
        <w:rPr>
          <w:rFonts w:ascii="Myriad Pro" w:hAnsi="Myriad Pro"/>
          <w:lang w:val="en-US"/>
        </w:rPr>
        <w:t xml:space="preserve"> </w:t>
      </w:r>
      <w:r w:rsidRPr="00944A48">
        <w:rPr>
          <w:rFonts w:ascii="Myriad Pro" w:hAnsi="Myriad Pro"/>
          <w:b/>
          <w:bCs/>
          <w:lang w:val="en-US"/>
        </w:rPr>
        <w:t xml:space="preserve">laws </w:t>
      </w:r>
      <w:r w:rsidR="008C254B">
        <w:rPr>
          <w:rFonts w:ascii="Myriad Pro" w:hAnsi="Myriad Pro"/>
          <w:b/>
          <w:bCs/>
          <w:lang w:val="en-US"/>
        </w:rPr>
        <w:t xml:space="preserve">on water services </w:t>
      </w:r>
      <w:r w:rsidRPr="00944A48">
        <w:rPr>
          <w:rFonts w:ascii="Myriad Pro" w:hAnsi="Myriad Pro"/>
          <w:b/>
          <w:bCs/>
          <w:lang w:val="en-US"/>
        </w:rPr>
        <w:t>are fully aligned with the relevant EU requirements</w:t>
      </w:r>
      <w:r w:rsidR="00A449A1">
        <w:rPr>
          <w:rStyle w:val="FootnoteReference"/>
          <w:rFonts w:ascii="Myriad Pro" w:hAnsi="Myriad Pro"/>
          <w:b/>
          <w:bCs/>
          <w:lang w:val="en-US"/>
        </w:rPr>
        <w:footnoteReference w:id="5"/>
      </w:r>
      <w:r w:rsidRPr="00944A48">
        <w:rPr>
          <w:rFonts w:ascii="Myriad Pro" w:hAnsi="Myriad Pro"/>
          <w:lang w:val="en-US"/>
        </w:rPr>
        <w:t xml:space="preserve"> while accounting for the distinct administrative structures of each entity</w:t>
      </w:r>
      <w:r w:rsidR="00A578C0" w:rsidRPr="00944A48">
        <w:rPr>
          <w:rFonts w:ascii="Myriad Pro" w:hAnsi="Myriad Pro"/>
          <w:lang w:val="en-US"/>
        </w:rPr>
        <w:t xml:space="preserve"> and their jurisdictions</w:t>
      </w:r>
      <w:r w:rsidRPr="00944A48">
        <w:rPr>
          <w:rFonts w:ascii="Myriad Pro" w:hAnsi="Myriad Pro"/>
          <w:lang w:val="en-US"/>
        </w:rPr>
        <w:t>.</w:t>
      </w:r>
    </w:p>
    <w:p w14:paraId="36C1CC6A" w14:textId="0B7D85D3" w:rsidR="00923E84" w:rsidRPr="00944A48" w:rsidRDefault="00923E84" w:rsidP="00923E84">
      <w:pPr>
        <w:jc w:val="both"/>
        <w:rPr>
          <w:rFonts w:ascii="Myriad Pro" w:hAnsi="Myriad Pro"/>
          <w:lang w:val="en-US"/>
        </w:rPr>
      </w:pPr>
      <w:r w:rsidRPr="00944A48">
        <w:rPr>
          <w:rFonts w:ascii="Myriad Pro" w:hAnsi="Myriad Pro"/>
          <w:lang w:val="en-US"/>
        </w:rPr>
        <w:t xml:space="preserve">In </w:t>
      </w:r>
      <w:r w:rsidR="00710986" w:rsidRPr="00944A48">
        <w:rPr>
          <w:rFonts w:ascii="Myriad Pro" w:hAnsi="Myriad Pro"/>
          <w:lang w:val="en-US"/>
        </w:rPr>
        <w:t xml:space="preserve">this monitored period, the </w:t>
      </w:r>
      <w:r w:rsidRPr="00944A48">
        <w:rPr>
          <w:rFonts w:ascii="Myriad Pro" w:hAnsi="Myriad Pro"/>
          <w:lang w:val="en-US"/>
        </w:rPr>
        <w:t xml:space="preserve">Action continued to deliver tailored technical assistance to enhance the institutional, operational, and financial capacities of partner WUCs. Guided by </w:t>
      </w:r>
      <w:r w:rsidRPr="00944A48">
        <w:rPr>
          <w:rFonts w:ascii="Myriad Pro" w:hAnsi="Myriad Pro"/>
          <w:b/>
          <w:bCs/>
          <w:lang w:val="en-US"/>
        </w:rPr>
        <w:t>Public Service Agreements (PSAs)</w:t>
      </w:r>
      <w:r w:rsidR="00C57F70">
        <w:rPr>
          <w:rStyle w:val="FootnoteReference"/>
          <w:rFonts w:ascii="Myriad Pro" w:hAnsi="Myriad Pro"/>
          <w:b/>
          <w:bCs/>
          <w:lang w:val="en-US"/>
        </w:rPr>
        <w:footnoteReference w:id="6"/>
      </w:r>
      <w:r w:rsidRPr="00944A48">
        <w:rPr>
          <w:rFonts w:ascii="Myriad Pro" w:hAnsi="Myriad Pro"/>
          <w:b/>
          <w:bCs/>
          <w:lang w:val="en-US"/>
        </w:rPr>
        <w:t>,</w:t>
      </w:r>
      <w:r w:rsidRPr="00944A48">
        <w:rPr>
          <w:rFonts w:ascii="Myriad Pro" w:hAnsi="Myriad Pro"/>
          <w:lang w:val="en-US"/>
        </w:rPr>
        <w:t xml:space="preserve"> WUCs and their respective LGs engaged in structured, mutually reinforcing partnerships focused on aligning service standards with citizens' needs. These agreements have strengthened local governance mechanisms, clarified roles and responsibilities, and supported the delivery of high-quality water supply and wastewater management service</w:t>
      </w:r>
      <w:r w:rsidR="00710986" w:rsidRPr="00944A48">
        <w:rPr>
          <w:rFonts w:ascii="Myriad Pro" w:hAnsi="Myriad Pro"/>
          <w:lang w:val="en-US"/>
        </w:rPr>
        <w:t xml:space="preserve">s, </w:t>
      </w:r>
      <w:r w:rsidRPr="00944A48">
        <w:rPr>
          <w:rFonts w:ascii="Myriad Pro" w:hAnsi="Myriad Pro"/>
          <w:lang w:val="en-US"/>
        </w:rPr>
        <w:t>particularly for disadvantaged and vulnerable populations.</w:t>
      </w:r>
    </w:p>
    <w:p w14:paraId="70AF4BB4" w14:textId="77777777" w:rsidR="00923E84" w:rsidRPr="00944A48" w:rsidRDefault="00923E84" w:rsidP="00923E84">
      <w:pPr>
        <w:jc w:val="both"/>
        <w:rPr>
          <w:rFonts w:ascii="Myriad Pro" w:hAnsi="Myriad Pro"/>
          <w:lang w:val="en-US"/>
        </w:rPr>
      </w:pPr>
      <w:r w:rsidRPr="00944A48">
        <w:rPr>
          <w:rFonts w:ascii="Myriad Pro" w:hAnsi="Myriad Pro"/>
          <w:lang w:val="en-US"/>
        </w:rPr>
        <w:t xml:space="preserve">Taken together, these initiatives reflect </w:t>
      </w:r>
      <w:r w:rsidRPr="00944A48">
        <w:rPr>
          <w:rFonts w:ascii="Myriad Pro" w:hAnsi="Myriad Pro"/>
          <w:b/>
          <w:bCs/>
          <w:lang w:val="en-US"/>
        </w:rPr>
        <w:t>EU4MEG's strategic contribution</w:t>
      </w:r>
      <w:r w:rsidRPr="00944A48">
        <w:rPr>
          <w:rFonts w:ascii="Myriad Pro" w:hAnsi="Myriad Pro"/>
          <w:lang w:val="en-US"/>
        </w:rPr>
        <w:t xml:space="preserve"> to enabling institutional accountability, fiscal resilience, and inclusive service provision across the water services sector in Bosnia and Herzegovina.</w:t>
      </w:r>
    </w:p>
    <w:p w14:paraId="60CA72D8" w14:textId="7B0DDD06" w:rsidR="00D1482F" w:rsidRPr="00944A48" w:rsidRDefault="00D1482F" w:rsidP="00923E84">
      <w:pPr>
        <w:jc w:val="both"/>
        <w:rPr>
          <w:rFonts w:ascii="Myriad Pro" w:hAnsi="Myriad Pro"/>
          <w:lang w:val="en-US"/>
        </w:rPr>
      </w:pPr>
      <w:r w:rsidRPr="00944A48">
        <w:rPr>
          <w:rFonts w:ascii="Myriad Pro" w:hAnsi="Myriad Pro"/>
          <w:lang w:val="en-US"/>
        </w:rPr>
        <w:t xml:space="preserve">In line with the </w:t>
      </w:r>
      <w:r w:rsidR="006604B2" w:rsidRPr="00944A48">
        <w:rPr>
          <w:rFonts w:ascii="Myriad Pro" w:hAnsi="Myriad Pro"/>
          <w:lang w:val="en-US"/>
        </w:rPr>
        <w:t>Action’s</w:t>
      </w:r>
      <w:r w:rsidRPr="00944A48">
        <w:rPr>
          <w:rFonts w:ascii="Myriad Pro" w:hAnsi="Myriad Pro"/>
          <w:lang w:val="en-US"/>
        </w:rPr>
        <w:t xml:space="preserve"> accountability, the evaluation of the EU4MEG officially commenced in </w:t>
      </w:r>
      <w:r w:rsidR="006604B2" w:rsidRPr="00944A48">
        <w:rPr>
          <w:rFonts w:ascii="Myriad Pro" w:hAnsi="Myriad Pro"/>
          <w:lang w:val="en-US"/>
        </w:rPr>
        <w:t>May</w:t>
      </w:r>
      <w:r w:rsidRPr="00944A48">
        <w:rPr>
          <w:rFonts w:ascii="Myriad Pro" w:hAnsi="Myriad Pro"/>
          <w:lang w:val="en-US"/>
        </w:rPr>
        <w:t xml:space="preserve"> 202</w:t>
      </w:r>
      <w:r w:rsidR="006604B2" w:rsidRPr="00944A48">
        <w:rPr>
          <w:rFonts w:ascii="Myriad Pro" w:hAnsi="Myriad Pro"/>
          <w:lang w:val="en-US"/>
        </w:rPr>
        <w:t>5</w:t>
      </w:r>
      <w:r w:rsidRPr="00944A48">
        <w:rPr>
          <w:rFonts w:ascii="Myriad Pro" w:hAnsi="Myriad Pro"/>
          <w:lang w:val="en-US"/>
        </w:rPr>
        <w:t>. The evaluation</w:t>
      </w:r>
      <w:r w:rsidR="006604B2" w:rsidRPr="00944A48">
        <w:rPr>
          <w:rFonts w:ascii="Myriad Pro" w:hAnsi="Myriad Pro"/>
          <w:lang w:val="en-US"/>
        </w:rPr>
        <w:t xml:space="preserve"> will c</w:t>
      </w:r>
      <w:r w:rsidRPr="00944A48">
        <w:rPr>
          <w:rFonts w:ascii="Myriad Pro" w:hAnsi="Myriad Pro"/>
          <w:lang w:val="en-US"/>
        </w:rPr>
        <w:t>over the full implementation period from May 2022</w:t>
      </w:r>
      <w:r w:rsidR="006604B2" w:rsidRPr="00944A48">
        <w:rPr>
          <w:rFonts w:ascii="Myriad Pro" w:hAnsi="Myriad Pro"/>
          <w:lang w:val="en-US"/>
        </w:rPr>
        <w:t xml:space="preserve">, and </w:t>
      </w:r>
      <w:r w:rsidRPr="00944A48">
        <w:rPr>
          <w:rFonts w:ascii="Myriad Pro" w:hAnsi="Myriad Pro"/>
          <w:lang w:val="en-US"/>
        </w:rPr>
        <w:t xml:space="preserve">is designed to assess the Action’s relevance, coherence, effectiveness, efficiency, sustainability, and impact. Led by an independent evaluation team, the process will also explore the transformative potential of EU4MEG’s interventions, particularly in advancing systemic reforms in the water services sector. The evaluation is being conducted in close coordination with the EU Delegation, UNDP, and key institutional stakeholders, ensuring a participatory and evidence-based approach. Findings will inform future programming and provide strategic insights for </w:t>
      </w:r>
      <w:r w:rsidR="006604B2" w:rsidRPr="00944A48">
        <w:rPr>
          <w:rFonts w:ascii="Myriad Pro" w:hAnsi="Myriad Pro"/>
          <w:lang w:val="en-US"/>
        </w:rPr>
        <w:t xml:space="preserve">potentially </w:t>
      </w:r>
      <w:r w:rsidRPr="00944A48">
        <w:rPr>
          <w:rFonts w:ascii="Myriad Pro" w:hAnsi="Myriad Pro"/>
          <w:lang w:val="en-US"/>
        </w:rPr>
        <w:t>scaling successful practices across Bosnia and Herzegovina’s local governance and water management landscape.</w:t>
      </w:r>
    </w:p>
    <w:p w14:paraId="47A3DFD6" w14:textId="6B906D91" w:rsidR="00427A38" w:rsidRPr="00944A48" w:rsidRDefault="00427A38" w:rsidP="00427A38">
      <w:pPr>
        <w:jc w:val="both"/>
        <w:rPr>
          <w:rFonts w:ascii="Myriad Pro" w:hAnsi="Myriad Pro"/>
          <w:lang w:val="en-US"/>
        </w:rPr>
      </w:pPr>
      <w:r w:rsidRPr="00944A48">
        <w:rPr>
          <w:rFonts w:ascii="Myriad Pro" w:hAnsi="Myriad Pro"/>
          <w:lang w:val="en-US"/>
        </w:rPr>
        <w:t xml:space="preserve">During the first half of 2025, following the conclusion from the last Project Board meeting in December 2024, all donors to both the EU4MEG and MEG agreed to a </w:t>
      </w:r>
      <w:r w:rsidRPr="00944A48">
        <w:rPr>
          <w:rFonts w:ascii="Myriad Pro" w:hAnsi="Myriad Pro"/>
          <w:b/>
          <w:bCs/>
          <w:lang w:val="en-US"/>
        </w:rPr>
        <w:t>no-cost extension until end of December 2025</w:t>
      </w:r>
      <w:r w:rsidRPr="00944A48">
        <w:rPr>
          <w:rFonts w:ascii="Myriad Pro" w:hAnsi="Myriad Pro"/>
          <w:lang w:val="en-US"/>
        </w:rPr>
        <w:t xml:space="preserve">. </w:t>
      </w:r>
      <w:r w:rsidR="00CE5383" w:rsidRPr="00944A48">
        <w:rPr>
          <w:rFonts w:ascii="Myriad Pro" w:hAnsi="Myriad Pro"/>
          <w:lang w:val="en-US"/>
        </w:rPr>
        <w:t xml:space="preserve">Concretely, </w:t>
      </w:r>
      <w:r w:rsidRPr="00944A48">
        <w:rPr>
          <w:rFonts w:ascii="Myriad Pro" w:hAnsi="Myriad Pro"/>
          <w:lang w:val="en-US"/>
        </w:rPr>
        <w:t xml:space="preserve">EU4MEG </w:t>
      </w:r>
      <w:r w:rsidR="00BF0FBB" w:rsidRPr="00944A48">
        <w:rPr>
          <w:rFonts w:ascii="Myriad Pro" w:hAnsi="Myriad Pro"/>
          <w:lang w:val="en-US"/>
        </w:rPr>
        <w:t xml:space="preserve">implementation period </w:t>
      </w:r>
      <w:r w:rsidRPr="00944A48">
        <w:rPr>
          <w:rFonts w:ascii="Myriad Pro" w:hAnsi="Myriad Pro"/>
          <w:lang w:val="en-US"/>
        </w:rPr>
        <w:t xml:space="preserve">was extended through </w:t>
      </w:r>
      <w:r w:rsidR="00BF0FBB" w:rsidRPr="00944A48">
        <w:rPr>
          <w:rFonts w:ascii="Myriad Pro" w:hAnsi="Myriad Pro"/>
          <w:lang w:val="en-US"/>
        </w:rPr>
        <w:t xml:space="preserve">an </w:t>
      </w:r>
      <w:r w:rsidRPr="00944A48">
        <w:rPr>
          <w:rFonts w:ascii="Myriad Pro" w:hAnsi="Myriad Pro"/>
          <w:lang w:val="en-US"/>
        </w:rPr>
        <w:t>Addendum No.1 to the European Union Contribution Agreement No. 2022/431-671.</w:t>
      </w:r>
    </w:p>
    <w:p w14:paraId="76B323DD" w14:textId="2673A70B" w:rsidR="00F44AC9" w:rsidRPr="00944A48" w:rsidRDefault="00F44AC9" w:rsidP="0003290D">
      <w:pPr>
        <w:pStyle w:val="Heading1"/>
        <w:rPr>
          <w:rFonts w:ascii="Myriad Pro" w:hAnsi="Myriad Pro"/>
          <w:lang w:val="en-US"/>
        </w:rPr>
      </w:pPr>
      <w:bookmarkStart w:id="3" w:name="_Toc202796599"/>
      <w:r w:rsidRPr="00944A48">
        <w:rPr>
          <w:rFonts w:ascii="Myriad Pro" w:hAnsi="Myriad Pro"/>
          <w:lang w:val="en-US"/>
        </w:rPr>
        <w:lastRenderedPageBreak/>
        <w:t>SUMMARY AND CONTEXT OF THE ACTION</w:t>
      </w:r>
      <w:bookmarkEnd w:id="3"/>
    </w:p>
    <w:p w14:paraId="4ADAED63" w14:textId="45529295" w:rsidR="00F44AC9" w:rsidRPr="00944A48" w:rsidRDefault="00936AAD" w:rsidP="0003290D">
      <w:pPr>
        <w:pStyle w:val="Heading2"/>
        <w:spacing w:before="240" w:after="240"/>
        <w:ind w:left="360" w:hanging="360"/>
        <w:rPr>
          <w:rFonts w:ascii="Myriad Pro" w:hAnsi="Myriad Pro"/>
          <w:sz w:val="24"/>
          <w:szCs w:val="24"/>
        </w:rPr>
      </w:pPr>
      <w:bookmarkStart w:id="4" w:name="_Toc202796600"/>
      <w:r w:rsidRPr="00944A48">
        <w:rPr>
          <w:rFonts w:ascii="Myriad Pro" w:hAnsi="Myriad Pro"/>
          <w:sz w:val="24"/>
          <w:szCs w:val="24"/>
        </w:rPr>
        <w:t>Action</w:t>
      </w:r>
      <w:r w:rsidR="00F44AC9" w:rsidRPr="00944A48">
        <w:rPr>
          <w:rFonts w:ascii="Myriad Pro" w:hAnsi="Myriad Pro"/>
          <w:sz w:val="24"/>
          <w:szCs w:val="24"/>
        </w:rPr>
        <w:t xml:space="preserve"> background/Situation Analysis</w:t>
      </w:r>
      <w:bookmarkEnd w:id="4"/>
    </w:p>
    <w:p w14:paraId="5D0C46F6" w14:textId="506C2C0B" w:rsidR="006925E3" w:rsidRPr="00944A48" w:rsidRDefault="00362549" w:rsidP="00362549">
      <w:pPr>
        <w:jc w:val="both"/>
        <w:rPr>
          <w:rFonts w:ascii="Myriad Pro" w:eastAsia="Calibri" w:hAnsi="Myriad Pro" w:cs="Times New Roman"/>
          <w:lang w:val="en-US"/>
        </w:rPr>
      </w:pPr>
      <w:r w:rsidRPr="00944A48">
        <w:rPr>
          <w:rFonts w:ascii="Myriad Pro" w:eastAsia="Calibri" w:hAnsi="Myriad Pro" w:cs="Times New Roman"/>
          <w:lang w:val="en-US"/>
        </w:rPr>
        <w:t xml:space="preserve">Building on the achievements and institutional maturity gained </w:t>
      </w:r>
      <w:r w:rsidR="00AC07FE" w:rsidRPr="00944A48">
        <w:rPr>
          <w:rFonts w:ascii="Myriad Pro" w:eastAsia="Calibri" w:hAnsi="Myriad Pro" w:cs="Times New Roman"/>
          <w:lang w:val="en-US"/>
        </w:rPr>
        <w:t>since the start</w:t>
      </w:r>
      <w:r w:rsidR="006E6B22" w:rsidRPr="00944A48">
        <w:rPr>
          <w:rFonts w:ascii="Myriad Pro" w:eastAsia="Calibri" w:hAnsi="Myriad Pro" w:cs="Times New Roman"/>
          <w:lang w:val="en-US"/>
        </w:rPr>
        <w:t xml:space="preserve"> of implementation</w:t>
      </w:r>
      <w:r w:rsidRPr="00944A48">
        <w:rPr>
          <w:rFonts w:ascii="Myriad Pro" w:eastAsia="Calibri" w:hAnsi="Myriad Pro" w:cs="Times New Roman"/>
          <w:lang w:val="en-US"/>
        </w:rPr>
        <w:t xml:space="preserve">, the EU4MEG Action continues to act as a </w:t>
      </w:r>
      <w:r w:rsidRPr="00944A48">
        <w:rPr>
          <w:rFonts w:ascii="Myriad Pro" w:eastAsia="Calibri" w:hAnsi="Myriad Pro" w:cs="Times New Roman"/>
          <w:b/>
          <w:bCs/>
          <w:lang w:val="en-US"/>
        </w:rPr>
        <w:t>catalytic platform</w:t>
      </w:r>
      <w:r w:rsidRPr="00944A48">
        <w:rPr>
          <w:rFonts w:ascii="Myriad Pro" w:eastAsia="Calibri" w:hAnsi="Myriad Pro" w:cs="Times New Roman"/>
          <w:lang w:val="en-US"/>
        </w:rPr>
        <w:t xml:space="preserve"> for reform, capacity-building, and performance-based water services management in Bosnia and Herzegovina. </w:t>
      </w:r>
    </w:p>
    <w:p w14:paraId="0CE3EA5E" w14:textId="5D749886" w:rsidR="00362549" w:rsidRPr="00944A48" w:rsidRDefault="00362549" w:rsidP="00362549">
      <w:pPr>
        <w:jc w:val="both"/>
        <w:rPr>
          <w:rFonts w:ascii="Myriad Pro" w:eastAsia="Calibri" w:hAnsi="Myriad Pro" w:cs="Times New Roman"/>
          <w:lang w:val="en-US"/>
        </w:rPr>
      </w:pPr>
      <w:r w:rsidRPr="00944A48">
        <w:rPr>
          <w:rFonts w:ascii="Myriad Pro" w:eastAsia="Calibri" w:hAnsi="Myriad Pro" w:cs="Times New Roman"/>
          <w:lang w:val="en-US"/>
        </w:rPr>
        <w:t>The Action, launched through EU support and embedded within the broader MEG multi-donor framework, is guided by a unified vision to modernize the regulatory and institutional environment, strengthen municipal service delivery, and enable sustainable infrastructure investment across both entities.</w:t>
      </w:r>
    </w:p>
    <w:p w14:paraId="2B4AB945" w14:textId="77777777" w:rsidR="00731D50" w:rsidRPr="00944A48" w:rsidRDefault="00731D50" w:rsidP="00731D50">
      <w:pPr>
        <w:jc w:val="both"/>
        <w:rPr>
          <w:rFonts w:ascii="Myriad Pro" w:eastAsia="Calibri" w:hAnsi="Myriad Pro" w:cs="Times New Roman"/>
          <w:lang w:val="en-US"/>
        </w:rPr>
      </w:pPr>
      <w:r w:rsidRPr="00944A48">
        <w:rPr>
          <w:rFonts w:ascii="Myriad Pro" w:eastAsia="Calibri" w:hAnsi="Myriad Pro" w:cs="Times New Roman"/>
          <w:lang w:val="en-US"/>
        </w:rPr>
        <w:t xml:space="preserve">Despite political turbulence following the 2024 local elections and continuing institutional fragmentation, the Action retained momentum. Strong coordination with the Water Alliance in BiH, continued support from technical staff in key ministries, and </w:t>
      </w:r>
      <w:r w:rsidRPr="00944A48">
        <w:rPr>
          <w:rFonts w:ascii="Myriad Pro" w:eastAsia="Calibri" w:hAnsi="Myriad Pro" w:cs="Times New Roman"/>
          <w:b/>
          <w:bCs/>
          <w:lang w:val="en-US"/>
        </w:rPr>
        <w:t>growing local ownership</w:t>
      </w:r>
      <w:r w:rsidRPr="00944A48">
        <w:rPr>
          <w:rFonts w:ascii="Myriad Pro" w:eastAsia="Calibri" w:hAnsi="Myriad Pro" w:cs="Times New Roman"/>
          <w:lang w:val="en-US"/>
        </w:rPr>
        <w:t xml:space="preserve"> ensured the uninterrupted implementation of core activities. </w:t>
      </w:r>
    </w:p>
    <w:p w14:paraId="1EA2C2A3" w14:textId="0B8F4095" w:rsidR="00362549" w:rsidRPr="00944A48" w:rsidRDefault="00362549" w:rsidP="00362549">
      <w:pPr>
        <w:jc w:val="both"/>
        <w:rPr>
          <w:rFonts w:ascii="Myriad Pro" w:eastAsia="Calibri" w:hAnsi="Myriad Pro" w:cs="Times New Roman"/>
          <w:lang w:val="en-US"/>
        </w:rPr>
      </w:pPr>
      <w:r w:rsidRPr="00944A48">
        <w:rPr>
          <w:rFonts w:ascii="Myriad Pro" w:eastAsia="Calibri" w:hAnsi="Myriad Pro" w:cs="Times New Roman"/>
          <w:lang w:val="en-US"/>
        </w:rPr>
        <w:t>In its third year of implementation, EU4MEG has deepened its strategic engagement with partner institutions at all levels</w:t>
      </w:r>
      <w:r w:rsidR="00F9530F" w:rsidRPr="00944A48">
        <w:rPr>
          <w:rFonts w:ascii="Myriad Pro" w:eastAsia="Calibri" w:hAnsi="Myriad Pro" w:cs="Times New Roman"/>
          <w:lang w:val="en-US"/>
        </w:rPr>
        <w:t xml:space="preserve"> of governments – </w:t>
      </w:r>
      <w:r w:rsidRPr="00944A48">
        <w:rPr>
          <w:rFonts w:ascii="Myriad Pro" w:eastAsia="Calibri" w:hAnsi="Myriad Pro" w:cs="Times New Roman"/>
          <w:lang w:val="en-US"/>
        </w:rPr>
        <w:t xml:space="preserve">local, cantonal, entity, and state. This period was marked by </w:t>
      </w:r>
      <w:r w:rsidRPr="00944A48">
        <w:rPr>
          <w:rFonts w:ascii="Myriad Pro" w:eastAsia="Calibri" w:hAnsi="Myriad Pro" w:cs="Times New Roman"/>
          <w:b/>
          <w:bCs/>
          <w:lang w:val="en-US"/>
        </w:rPr>
        <w:t>measurable advancements</w:t>
      </w:r>
      <w:r w:rsidRPr="00944A48">
        <w:rPr>
          <w:rFonts w:ascii="Myriad Pro" w:eastAsia="Calibri" w:hAnsi="Myriad Pro" w:cs="Times New Roman"/>
          <w:lang w:val="en-US"/>
        </w:rPr>
        <w:t xml:space="preserve"> in technical assistance, regulatory reform processes, and performance monitoring. </w:t>
      </w:r>
      <w:r w:rsidR="00540329">
        <w:rPr>
          <w:rFonts w:ascii="Myriad Pro" w:eastAsia="Calibri" w:hAnsi="Myriad Pro" w:cs="Times New Roman"/>
          <w:lang w:val="en-US"/>
        </w:rPr>
        <w:t>Specifically, t</w:t>
      </w:r>
      <w:r w:rsidR="007B7D51" w:rsidRPr="007B7D51">
        <w:rPr>
          <w:rFonts w:ascii="Myriad Pro" w:eastAsia="Calibri" w:hAnsi="Myriad Pro" w:cs="Times New Roman"/>
          <w:lang w:val="en-US"/>
        </w:rPr>
        <w:t xml:space="preserve">hrough technical assistance, the </w:t>
      </w:r>
      <w:r w:rsidR="00540329">
        <w:rPr>
          <w:rFonts w:ascii="Myriad Pro" w:eastAsia="Calibri" w:hAnsi="Myriad Pro" w:cs="Times New Roman"/>
          <w:lang w:val="en-US"/>
        </w:rPr>
        <w:t>Action</w:t>
      </w:r>
      <w:r w:rsidR="007B7D51" w:rsidRPr="007B7D51">
        <w:rPr>
          <w:rFonts w:ascii="Myriad Pro" w:eastAsia="Calibri" w:hAnsi="Myriad Pro" w:cs="Times New Roman"/>
          <w:lang w:val="en-US"/>
        </w:rPr>
        <w:t xml:space="preserve"> supported the adoption of a standardized </w:t>
      </w:r>
      <w:r w:rsidR="00574265">
        <w:rPr>
          <w:rFonts w:ascii="Myriad Pro" w:eastAsia="Calibri" w:hAnsi="Myriad Pro" w:cs="Times New Roman"/>
          <w:lang w:val="en-US"/>
        </w:rPr>
        <w:t xml:space="preserve">water </w:t>
      </w:r>
      <w:r w:rsidR="007B7D51" w:rsidRPr="007B7D51">
        <w:rPr>
          <w:rFonts w:ascii="Myriad Pro" w:eastAsia="Calibri" w:hAnsi="Myriad Pro" w:cs="Times New Roman"/>
          <w:lang w:val="en-US"/>
        </w:rPr>
        <w:t xml:space="preserve">tariff-setting methodology, promoted staff optimization (resulting in a 10.18% </w:t>
      </w:r>
      <w:r w:rsidR="00574265">
        <w:rPr>
          <w:rFonts w:ascii="Myriad Pro" w:eastAsia="Calibri" w:hAnsi="Myriad Pro" w:cs="Times New Roman"/>
          <w:lang w:val="en-US"/>
        </w:rPr>
        <w:t xml:space="preserve">WUC </w:t>
      </w:r>
      <w:r w:rsidR="007B7D51" w:rsidRPr="007B7D51">
        <w:rPr>
          <w:rFonts w:ascii="Myriad Pro" w:eastAsia="Calibri" w:hAnsi="Myriad Pro" w:cs="Times New Roman"/>
          <w:lang w:val="en-US"/>
        </w:rPr>
        <w:t xml:space="preserve">workforce reduction since 2021), and improved consumer engagement and energy efficiency. </w:t>
      </w:r>
      <w:r w:rsidR="00CF629D" w:rsidRPr="00CF629D">
        <w:rPr>
          <w:rFonts w:ascii="Myriad Pro" w:eastAsia="Calibri" w:hAnsi="Myriad Pro" w:cs="Times New Roman"/>
          <w:lang w:val="en-US"/>
        </w:rPr>
        <w:t>By advancing the implementation and monitoring of PSAs</w:t>
      </w:r>
      <w:r w:rsidR="00CF629D">
        <w:rPr>
          <w:rFonts w:ascii="Myriad Pro" w:eastAsia="Calibri" w:hAnsi="Myriad Pro" w:cs="Times New Roman"/>
          <w:lang w:val="en-US"/>
        </w:rPr>
        <w:t>, the Action</w:t>
      </w:r>
      <w:r w:rsidR="00CF629D" w:rsidRPr="00CF629D">
        <w:rPr>
          <w:rFonts w:ascii="Myriad Pro" w:eastAsia="Calibri" w:hAnsi="Myriad Pro" w:cs="Times New Roman"/>
          <w:lang w:val="en-US"/>
        </w:rPr>
        <w:t xml:space="preserve"> reinforced accountability and service quality, particularly for vulnerable groups.</w:t>
      </w:r>
      <w:r w:rsidR="00CF629D">
        <w:rPr>
          <w:rFonts w:ascii="Myriad Pro" w:eastAsia="Calibri" w:hAnsi="Myriad Pro" w:cs="Times New Roman"/>
          <w:lang w:val="en-US"/>
        </w:rPr>
        <w:t xml:space="preserve"> </w:t>
      </w:r>
      <w:r w:rsidR="007F0D52" w:rsidRPr="007F0D52">
        <w:rPr>
          <w:rFonts w:ascii="Myriad Pro" w:eastAsia="Calibri" w:hAnsi="Myriad Pro" w:cs="Times New Roman"/>
          <w:lang w:val="en-US"/>
        </w:rPr>
        <w:t xml:space="preserve">In collaboration with Centers for Social Welfare, LGs introduced monthly water bill subsidies benefiting </w:t>
      </w:r>
      <w:r w:rsidR="00574265">
        <w:rPr>
          <w:rFonts w:ascii="Myriad Pro" w:eastAsia="Calibri" w:hAnsi="Myriad Pro" w:cs="Times New Roman"/>
          <w:lang w:val="en-US"/>
        </w:rPr>
        <w:t xml:space="preserve">total of </w:t>
      </w:r>
      <w:r w:rsidR="007F0D52" w:rsidRPr="007F0D52">
        <w:rPr>
          <w:rFonts w:ascii="Myriad Pro" w:eastAsia="Calibri" w:hAnsi="Myriad Pro" w:cs="Times New Roman"/>
          <w:lang w:val="en-US"/>
        </w:rPr>
        <w:t>2</w:t>
      </w:r>
      <w:r w:rsidR="007F0D52" w:rsidRPr="00574265">
        <w:rPr>
          <w:rFonts w:ascii="Myriad Pro" w:eastAsia="Calibri" w:hAnsi="Myriad Pro" w:cs="Times New Roman"/>
          <w:b/>
          <w:bCs/>
          <w:lang w:val="en-US"/>
        </w:rPr>
        <w:t>,377 socially vulnerable citizens</w:t>
      </w:r>
      <w:r w:rsidR="007F0D52" w:rsidRPr="007F0D52">
        <w:rPr>
          <w:rFonts w:ascii="Myriad Pro" w:eastAsia="Calibri" w:hAnsi="Myriad Pro" w:cs="Times New Roman"/>
          <w:lang w:val="en-US"/>
        </w:rPr>
        <w:t xml:space="preserve">. </w:t>
      </w:r>
      <w:r w:rsidR="007B7D51" w:rsidRPr="007B7D51">
        <w:rPr>
          <w:rFonts w:ascii="Myriad Pro" w:eastAsia="Calibri" w:hAnsi="Myriad Pro" w:cs="Times New Roman"/>
          <w:lang w:val="en-US"/>
        </w:rPr>
        <w:t xml:space="preserve">Notably, </w:t>
      </w:r>
      <w:r w:rsidR="00540329">
        <w:rPr>
          <w:rFonts w:ascii="Myriad Pro" w:eastAsia="Calibri" w:hAnsi="Myriad Pro" w:cs="Times New Roman"/>
          <w:lang w:val="en-US"/>
        </w:rPr>
        <w:t>almost all</w:t>
      </w:r>
      <w:r w:rsidR="007B7D51" w:rsidRPr="007B7D51">
        <w:rPr>
          <w:rFonts w:ascii="Myriad Pro" w:eastAsia="Calibri" w:hAnsi="Myriad Pro" w:cs="Times New Roman"/>
          <w:lang w:val="en-US"/>
        </w:rPr>
        <w:t xml:space="preserve"> WUCs achieved </w:t>
      </w:r>
      <w:r w:rsidR="007B7D51" w:rsidRPr="00574265">
        <w:rPr>
          <w:rFonts w:ascii="Myriad Pro" w:eastAsia="Calibri" w:hAnsi="Myriad Pro" w:cs="Times New Roman"/>
          <w:b/>
          <w:bCs/>
          <w:lang w:val="en-US"/>
        </w:rPr>
        <w:t>reductions in non-revenue water (NRW)</w:t>
      </w:r>
      <w:r w:rsidR="001455E3">
        <w:rPr>
          <w:rFonts w:ascii="Myriad Pro" w:eastAsia="Calibri" w:hAnsi="Myriad Pro" w:cs="Times New Roman"/>
          <w:b/>
          <w:bCs/>
          <w:lang w:val="en-US"/>
        </w:rPr>
        <w:t xml:space="preserve"> </w:t>
      </w:r>
      <w:r w:rsidR="001455E3" w:rsidRPr="001455E3">
        <w:rPr>
          <w:rFonts w:ascii="Myriad Pro" w:eastAsia="Calibri" w:hAnsi="Myriad Pro" w:cs="Times New Roman"/>
          <w:lang w:val="en-US"/>
        </w:rPr>
        <w:t>demonstrating progress in water network management</w:t>
      </w:r>
      <w:r w:rsidR="007B7D51" w:rsidRPr="00574265">
        <w:rPr>
          <w:rFonts w:ascii="Myriad Pro" w:eastAsia="Calibri" w:hAnsi="Myriad Pro" w:cs="Times New Roman"/>
          <w:b/>
          <w:bCs/>
          <w:lang w:val="en-US"/>
        </w:rPr>
        <w:t>,</w:t>
      </w:r>
      <w:r w:rsidR="007B7D51" w:rsidRPr="007B7D51">
        <w:rPr>
          <w:rFonts w:ascii="Myriad Pro" w:eastAsia="Calibri" w:hAnsi="Myriad Pro" w:cs="Times New Roman"/>
          <w:lang w:val="en-US"/>
        </w:rPr>
        <w:t xml:space="preserve"> and </w:t>
      </w:r>
      <w:r w:rsidR="007B7D51" w:rsidRPr="00574265">
        <w:rPr>
          <w:rFonts w:ascii="Myriad Pro" w:eastAsia="Calibri" w:hAnsi="Myriad Pro" w:cs="Times New Roman"/>
          <w:b/>
          <w:bCs/>
          <w:lang w:val="en-US"/>
        </w:rPr>
        <w:t>billing collection efficiency improved</w:t>
      </w:r>
      <w:r w:rsidR="007B7D51" w:rsidRPr="007B7D51">
        <w:rPr>
          <w:rFonts w:ascii="Myriad Pro" w:eastAsia="Calibri" w:hAnsi="Myriad Pro" w:cs="Times New Roman"/>
          <w:lang w:val="en-US"/>
        </w:rPr>
        <w:t xml:space="preserve"> markedly, reflecting </w:t>
      </w:r>
      <w:r w:rsidR="00540329">
        <w:rPr>
          <w:rFonts w:ascii="Myriad Pro" w:eastAsia="Calibri" w:hAnsi="Myriad Pro" w:cs="Times New Roman"/>
          <w:lang w:val="en-US"/>
        </w:rPr>
        <w:t>Action’s</w:t>
      </w:r>
      <w:r w:rsidR="007B7D51" w:rsidRPr="007B7D51">
        <w:rPr>
          <w:rFonts w:ascii="Myriad Pro" w:eastAsia="Calibri" w:hAnsi="Myriad Pro" w:cs="Times New Roman"/>
          <w:lang w:val="en-US"/>
        </w:rPr>
        <w:t xml:space="preserve"> sustained impact on water service management and financial sustainability</w:t>
      </w:r>
      <w:r w:rsidR="007F0D52">
        <w:rPr>
          <w:rFonts w:ascii="Myriad Pro" w:eastAsia="Calibri" w:hAnsi="Myriad Pro" w:cs="Times New Roman"/>
          <w:lang w:val="en-US"/>
        </w:rPr>
        <w:t xml:space="preserve"> of partner WUCs</w:t>
      </w:r>
      <w:r w:rsidR="007B7D51" w:rsidRPr="007B7D51">
        <w:rPr>
          <w:rFonts w:ascii="Myriad Pro" w:eastAsia="Calibri" w:hAnsi="Myriad Pro" w:cs="Times New Roman"/>
          <w:lang w:val="en-US"/>
        </w:rPr>
        <w:t>.</w:t>
      </w:r>
      <w:r w:rsidR="00540329">
        <w:rPr>
          <w:rFonts w:ascii="Myriad Pro" w:eastAsia="Calibri" w:hAnsi="Myriad Pro" w:cs="Times New Roman"/>
          <w:lang w:val="en-US"/>
        </w:rPr>
        <w:t xml:space="preserve"> </w:t>
      </w:r>
    </w:p>
    <w:p w14:paraId="644F5097" w14:textId="70FD740E" w:rsidR="00731D50" w:rsidRPr="00944A48" w:rsidRDefault="00731D50" w:rsidP="00731D50">
      <w:pPr>
        <w:jc w:val="both"/>
        <w:rPr>
          <w:rFonts w:ascii="Myriad Pro" w:eastAsia="Calibri" w:hAnsi="Myriad Pro" w:cs="Times New Roman"/>
          <w:lang w:val="en-US"/>
        </w:rPr>
      </w:pPr>
      <w:r w:rsidRPr="00944A48">
        <w:rPr>
          <w:rFonts w:ascii="Myriad Pro" w:eastAsia="Calibri" w:hAnsi="Myriad Pro" w:cs="Times New Roman"/>
          <w:lang w:val="en-US"/>
        </w:rPr>
        <w:t>Notably, draft water services laws</w:t>
      </w:r>
      <w:r w:rsidR="00003C1F">
        <w:rPr>
          <w:rStyle w:val="FootnoteReference"/>
          <w:rFonts w:ascii="Myriad Pro" w:eastAsia="Calibri" w:hAnsi="Myriad Pro" w:cs="Times New Roman"/>
          <w:lang w:val="en-US"/>
        </w:rPr>
        <w:footnoteReference w:id="7"/>
      </w:r>
      <w:r w:rsidRPr="00944A48">
        <w:rPr>
          <w:rFonts w:ascii="Myriad Pro" w:eastAsia="Calibri" w:hAnsi="Myriad Pro" w:cs="Times New Roman"/>
          <w:lang w:val="en-US"/>
        </w:rPr>
        <w:t xml:space="preserve"> in both entities, though delayed, have </w:t>
      </w:r>
      <w:r w:rsidRPr="00944A48">
        <w:rPr>
          <w:rFonts w:ascii="Myriad Pro" w:eastAsia="Calibri" w:hAnsi="Myriad Pro" w:cs="Times New Roman"/>
          <w:b/>
          <w:bCs/>
          <w:lang w:val="en-US"/>
        </w:rPr>
        <w:t>reached advanced stages</w:t>
      </w:r>
      <w:r w:rsidR="008F301C">
        <w:rPr>
          <w:rStyle w:val="FootnoteReference"/>
          <w:rFonts w:ascii="Myriad Pro" w:eastAsia="Calibri" w:hAnsi="Myriad Pro" w:cs="Times New Roman"/>
          <w:b/>
          <w:bCs/>
          <w:lang w:val="en-US"/>
        </w:rPr>
        <w:footnoteReference w:id="8"/>
      </w:r>
      <w:r w:rsidRPr="00944A48">
        <w:rPr>
          <w:rFonts w:ascii="Myriad Pro" w:eastAsia="Calibri" w:hAnsi="Myriad Pro" w:cs="Times New Roman"/>
          <w:lang w:val="en-US"/>
        </w:rPr>
        <w:t xml:space="preserve">, and the </w:t>
      </w:r>
      <w:r w:rsidR="00E72BBA" w:rsidRPr="00E72BBA">
        <w:rPr>
          <w:rFonts w:ascii="Myriad Pro" w:eastAsia="Calibri" w:hAnsi="Myriad Pro" w:cs="Times New Roman"/>
          <w:b/>
          <w:bCs/>
          <w:lang w:val="en-US"/>
        </w:rPr>
        <w:t>country-wide harmonized benchmarking system for water utilities in BIH</w:t>
      </w:r>
      <w:r w:rsidR="00E72BBA">
        <w:rPr>
          <w:rStyle w:val="FootnoteReference"/>
          <w:rFonts w:ascii="Myriad Pro" w:eastAsia="Calibri" w:hAnsi="Myriad Pro" w:cs="Times New Roman"/>
          <w:b/>
          <w:bCs/>
          <w:lang w:val="en-US"/>
        </w:rPr>
        <w:footnoteReference w:id="9"/>
      </w:r>
      <w:r w:rsidR="00E72BBA" w:rsidRPr="00E72BBA">
        <w:rPr>
          <w:rFonts w:ascii="Myriad Pro" w:eastAsia="Calibri" w:hAnsi="Myriad Pro" w:cs="Times New Roman"/>
          <w:b/>
          <w:bCs/>
          <w:lang w:val="en-US"/>
        </w:rPr>
        <w:t xml:space="preserve"> </w:t>
      </w:r>
      <w:r w:rsidRPr="00944A48">
        <w:rPr>
          <w:rFonts w:ascii="Myriad Pro" w:eastAsia="Calibri" w:hAnsi="Myriad Pro" w:cs="Times New Roman"/>
          <w:lang w:val="en-US"/>
        </w:rPr>
        <w:t>received full institutional endorsement, paving the way for system-wide transparency and accountability.</w:t>
      </w:r>
    </w:p>
    <w:p w14:paraId="6F59EA9E" w14:textId="18A991B1" w:rsidR="00362549" w:rsidRPr="00A8460B" w:rsidRDefault="00362549" w:rsidP="00362549">
      <w:pPr>
        <w:jc w:val="both"/>
        <w:rPr>
          <w:rFonts w:ascii="Myriad Pro" w:eastAsia="Calibri" w:hAnsi="Myriad Pro" w:cs="Times New Roman"/>
        </w:rPr>
      </w:pPr>
      <w:r w:rsidRPr="00944A48">
        <w:rPr>
          <w:rFonts w:ascii="Myriad Pro" w:eastAsia="Calibri" w:hAnsi="Myriad Pro" w:cs="Times New Roman"/>
          <w:lang w:val="en-US"/>
        </w:rPr>
        <w:t>In parallel, the Action reinforced local capacities through practical interventions: enabling evidence-based tariff reforms, improving financial and operational performance in WUCs, supporting equitable subsidy schemes, and embedding performance-based management tools. By aligning its efforts with national and subnational strategies</w:t>
      </w:r>
      <w:r w:rsidR="00B408DA" w:rsidRPr="00944A48">
        <w:rPr>
          <w:rFonts w:ascii="Myriad Pro" w:eastAsia="Calibri" w:hAnsi="Myriad Pro" w:cs="Times New Roman"/>
          <w:lang w:val="en-US"/>
        </w:rPr>
        <w:t xml:space="preserve">, </w:t>
      </w:r>
      <w:r w:rsidRPr="00944A48">
        <w:rPr>
          <w:rFonts w:ascii="Myriad Pro" w:eastAsia="Calibri" w:hAnsi="Myriad Pro" w:cs="Times New Roman"/>
          <w:lang w:val="en-US"/>
        </w:rPr>
        <w:t xml:space="preserve">such as the </w:t>
      </w:r>
      <w:r w:rsidRPr="00944A48">
        <w:rPr>
          <w:rFonts w:ascii="Myriad Pro" w:eastAsia="Calibri" w:hAnsi="Myriad Pro" w:cs="Times New Roman"/>
          <w:b/>
          <w:bCs/>
          <w:lang w:val="en-US"/>
        </w:rPr>
        <w:t>SDG Framework in BiH</w:t>
      </w:r>
      <w:r w:rsidRPr="00944A48">
        <w:rPr>
          <w:rFonts w:ascii="Myriad Pro" w:eastAsia="Calibri" w:hAnsi="Myriad Pro" w:cs="Times New Roman"/>
          <w:lang w:val="en-US"/>
        </w:rPr>
        <w:t xml:space="preserve"> and the </w:t>
      </w:r>
      <w:r w:rsidRPr="00944A48">
        <w:rPr>
          <w:rFonts w:ascii="Myriad Pro" w:eastAsia="Calibri" w:hAnsi="Myriad Pro" w:cs="Times New Roman"/>
          <w:b/>
          <w:bCs/>
          <w:lang w:val="en-US"/>
        </w:rPr>
        <w:lastRenderedPageBreak/>
        <w:t>Environmental Approximation Strategy</w:t>
      </w:r>
      <w:r w:rsidR="00B408DA" w:rsidRPr="00944A48">
        <w:rPr>
          <w:rFonts w:ascii="Myriad Pro" w:eastAsia="Calibri" w:hAnsi="Myriad Pro" w:cs="Times New Roman"/>
          <w:lang w:val="en-US"/>
        </w:rPr>
        <w:t xml:space="preserve">, </w:t>
      </w:r>
      <w:r w:rsidRPr="00944A48">
        <w:rPr>
          <w:rFonts w:ascii="Myriad Pro" w:eastAsia="Calibri" w:hAnsi="Myriad Pro" w:cs="Times New Roman"/>
          <w:lang w:val="en-US"/>
        </w:rPr>
        <w:t>EU4MEG ensures coherence with EU accession priorities and sector-wide reform agendas.</w:t>
      </w:r>
    </w:p>
    <w:p w14:paraId="64C0A250" w14:textId="046D1043" w:rsidR="00362549" w:rsidRPr="00944A48" w:rsidRDefault="00362549" w:rsidP="00362549">
      <w:pPr>
        <w:jc w:val="both"/>
        <w:rPr>
          <w:rFonts w:ascii="Myriad Pro" w:eastAsia="Calibri" w:hAnsi="Myriad Pro" w:cs="Times New Roman"/>
          <w:highlight w:val="yellow"/>
          <w:lang w:val="en-US"/>
        </w:rPr>
      </w:pPr>
      <w:r w:rsidRPr="00944A48">
        <w:rPr>
          <w:rFonts w:ascii="Myriad Pro" w:eastAsia="Calibri" w:hAnsi="Myriad Pro" w:cs="Times New Roman"/>
          <w:lang w:val="en-US"/>
        </w:rPr>
        <w:t xml:space="preserve">Looking ahead, EU4MEG remains focused on navigating political uncertainties while </w:t>
      </w:r>
      <w:r w:rsidRPr="00944A48">
        <w:rPr>
          <w:rFonts w:ascii="Myriad Pro" w:eastAsia="Calibri" w:hAnsi="Myriad Pro" w:cs="Times New Roman"/>
          <w:b/>
          <w:bCs/>
          <w:lang w:val="en-US"/>
        </w:rPr>
        <w:t>advancing systemic transformation in water governance</w:t>
      </w:r>
      <w:r w:rsidRPr="00944A48">
        <w:rPr>
          <w:rFonts w:ascii="Myriad Pro" w:eastAsia="Calibri" w:hAnsi="Myriad Pro" w:cs="Times New Roman"/>
          <w:lang w:val="en-US"/>
        </w:rPr>
        <w:t xml:space="preserve">. Its flexible, consensus-driven approach, grounded in institutional ownership and strategic donor coordination, positions the Action as a durable vehicle for accelerating reforms and scaling impact in the final implementation </w:t>
      </w:r>
      <w:r w:rsidR="00B408DA" w:rsidRPr="00944A48">
        <w:rPr>
          <w:rFonts w:ascii="Myriad Pro" w:eastAsia="Calibri" w:hAnsi="Myriad Pro" w:cs="Times New Roman"/>
          <w:lang w:val="en-US"/>
        </w:rPr>
        <w:t>period</w:t>
      </w:r>
      <w:r w:rsidRPr="00944A48">
        <w:rPr>
          <w:rFonts w:ascii="Myriad Pro" w:eastAsia="Calibri" w:hAnsi="Myriad Pro" w:cs="Times New Roman"/>
          <w:lang w:val="en-US"/>
        </w:rPr>
        <w:t xml:space="preserve"> through 2025.</w:t>
      </w:r>
    </w:p>
    <w:p w14:paraId="2E1B83FC" w14:textId="77777777" w:rsidR="001D34EB" w:rsidRPr="00944A48" w:rsidRDefault="001D34EB" w:rsidP="00BB52B3">
      <w:pPr>
        <w:pStyle w:val="Heading4"/>
        <w:numPr>
          <w:ilvl w:val="0"/>
          <w:numId w:val="0"/>
        </w:numPr>
        <w:rPr>
          <w:rFonts w:eastAsia="Calibri"/>
          <w:lang w:val="en-US"/>
        </w:rPr>
      </w:pPr>
      <w:r w:rsidRPr="00944A48">
        <w:rPr>
          <w:rFonts w:eastAsia="Calibri"/>
          <w:lang w:val="en-US"/>
        </w:rPr>
        <w:t>Update on Context and Stakeholders Analysis</w:t>
      </w:r>
    </w:p>
    <w:p w14:paraId="28314CD4" w14:textId="16F07FA0" w:rsidR="00A275C4" w:rsidRPr="00944A48" w:rsidRDefault="00A275C4" w:rsidP="00A275C4">
      <w:pPr>
        <w:jc w:val="both"/>
        <w:rPr>
          <w:rFonts w:ascii="Myriad Pro" w:eastAsia="Calibri" w:hAnsi="Myriad Pro" w:cs="Times New Roman"/>
          <w:lang w:val="en-US"/>
        </w:rPr>
      </w:pPr>
      <w:r w:rsidRPr="00944A48">
        <w:rPr>
          <w:rFonts w:ascii="Myriad Pro" w:eastAsia="Calibri" w:hAnsi="Myriad Pro" w:cs="Times New Roman"/>
          <w:lang w:val="en-US"/>
        </w:rPr>
        <w:t xml:space="preserve">The local elections in BiH took place in October 2024, and as expected, the pre- and post-election periods were marked by temporary slowdowns in </w:t>
      </w:r>
      <w:r w:rsidR="0096031E" w:rsidRPr="00944A48">
        <w:rPr>
          <w:rFonts w:ascii="Myriad Pro" w:eastAsia="Calibri" w:hAnsi="Myriad Pro" w:cs="Times New Roman"/>
          <w:lang w:val="en-US"/>
        </w:rPr>
        <w:t>Action’s planned</w:t>
      </w:r>
      <w:r w:rsidRPr="00944A48">
        <w:rPr>
          <w:rFonts w:ascii="Myriad Pro" w:eastAsia="Calibri" w:hAnsi="Myriad Pro" w:cs="Times New Roman"/>
          <w:lang w:val="en-US"/>
        </w:rPr>
        <w:t xml:space="preserve"> activities. However, thanks to improved planning and coordination with LGs, delays were less significant than anticipated.</w:t>
      </w:r>
    </w:p>
    <w:p w14:paraId="065D1EAF" w14:textId="48245193" w:rsidR="00A275C4" w:rsidRPr="00944A48" w:rsidRDefault="00A275C4" w:rsidP="00A275C4">
      <w:pPr>
        <w:jc w:val="both"/>
        <w:rPr>
          <w:rFonts w:ascii="Myriad Pro" w:eastAsia="Calibri" w:hAnsi="Myriad Pro" w:cs="Times New Roman"/>
          <w:lang w:val="en-US"/>
        </w:rPr>
      </w:pPr>
      <w:r w:rsidRPr="00944A48">
        <w:rPr>
          <w:rFonts w:ascii="Myriad Pro" w:eastAsia="Calibri" w:hAnsi="Myriad Pro" w:cs="Times New Roman"/>
          <w:lang w:val="en-US"/>
        </w:rPr>
        <w:t xml:space="preserve">The election results brought </w:t>
      </w:r>
      <w:r w:rsidRPr="00944A48">
        <w:rPr>
          <w:rFonts w:ascii="Myriad Pro" w:eastAsia="Calibri" w:hAnsi="Myriad Pro" w:cs="Times New Roman"/>
          <w:b/>
          <w:bCs/>
          <w:lang w:val="en-US"/>
        </w:rPr>
        <w:t xml:space="preserve">leadership changes in several </w:t>
      </w:r>
      <w:r w:rsidR="00AD2818" w:rsidRPr="00944A48">
        <w:rPr>
          <w:rFonts w:ascii="Myriad Pro" w:eastAsia="Calibri" w:hAnsi="Myriad Pro" w:cs="Times New Roman"/>
          <w:b/>
          <w:bCs/>
          <w:lang w:val="en-US"/>
        </w:rPr>
        <w:t>EU4</w:t>
      </w:r>
      <w:r w:rsidRPr="00944A48">
        <w:rPr>
          <w:rFonts w:ascii="Myriad Pro" w:eastAsia="Calibri" w:hAnsi="Myriad Pro" w:cs="Times New Roman"/>
          <w:b/>
          <w:bCs/>
          <w:lang w:val="en-US"/>
        </w:rPr>
        <w:t>MEG partner LGs</w:t>
      </w:r>
      <w:r w:rsidRPr="00944A48">
        <w:rPr>
          <w:rFonts w:ascii="Myriad Pro" w:eastAsia="Calibri" w:hAnsi="Myriad Pro" w:cs="Times New Roman"/>
          <w:lang w:val="en-US"/>
        </w:rPr>
        <w:t>, particularly at the mayoral level</w:t>
      </w:r>
      <w:r w:rsidR="00CB0747" w:rsidRPr="00944A48">
        <w:rPr>
          <w:rFonts w:ascii="Myriad Pro" w:eastAsia="Calibri" w:hAnsi="Myriad Pro" w:cs="Times New Roman"/>
          <w:lang w:val="en-US"/>
        </w:rPr>
        <w:t xml:space="preserve">, as </w:t>
      </w:r>
      <w:r w:rsidRPr="00944A48">
        <w:rPr>
          <w:rFonts w:ascii="Myriad Pro" w:eastAsia="Calibri" w:hAnsi="Myriad Pro" w:cs="Times New Roman"/>
          <w:lang w:val="en-US"/>
        </w:rPr>
        <w:t xml:space="preserve">Gračanica, </w:t>
      </w:r>
      <w:proofErr w:type="spellStart"/>
      <w:r w:rsidRPr="00944A48">
        <w:rPr>
          <w:rFonts w:ascii="Myriad Pro" w:eastAsia="Calibri" w:hAnsi="Myriad Pro" w:cs="Times New Roman"/>
          <w:lang w:val="en-US"/>
        </w:rPr>
        <w:t>Ilijaš</w:t>
      </w:r>
      <w:proofErr w:type="spellEnd"/>
      <w:r w:rsidRPr="00944A48">
        <w:rPr>
          <w:rFonts w:ascii="Myriad Pro" w:eastAsia="Calibri" w:hAnsi="Myriad Pro" w:cs="Times New Roman"/>
          <w:lang w:val="en-US"/>
        </w:rPr>
        <w:t xml:space="preserve">, </w:t>
      </w:r>
      <w:proofErr w:type="spellStart"/>
      <w:r w:rsidRPr="00944A48">
        <w:rPr>
          <w:rFonts w:ascii="Myriad Pro" w:eastAsia="Calibri" w:hAnsi="Myriad Pro" w:cs="Times New Roman"/>
          <w:lang w:val="en-US"/>
        </w:rPr>
        <w:t>Široki</w:t>
      </w:r>
      <w:proofErr w:type="spellEnd"/>
      <w:r w:rsidRPr="00944A48">
        <w:rPr>
          <w:rFonts w:ascii="Myriad Pro" w:eastAsia="Calibri" w:hAnsi="Myriad Pro" w:cs="Times New Roman"/>
          <w:lang w:val="en-US"/>
        </w:rPr>
        <w:t xml:space="preserve"> </w:t>
      </w:r>
      <w:proofErr w:type="spellStart"/>
      <w:r w:rsidRPr="00944A48">
        <w:rPr>
          <w:rFonts w:ascii="Myriad Pro" w:eastAsia="Calibri" w:hAnsi="Myriad Pro" w:cs="Times New Roman"/>
          <w:lang w:val="en-US"/>
        </w:rPr>
        <w:t>Brijeg</w:t>
      </w:r>
      <w:proofErr w:type="spellEnd"/>
      <w:r w:rsidRPr="00944A48">
        <w:rPr>
          <w:rFonts w:ascii="Myriad Pro" w:eastAsia="Calibri" w:hAnsi="Myriad Pro" w:cs="Times New Roman"/>
          <w:lang w:val="en-US"/>
        </w:rPr>
        <w:t xml:space="preserve">, </w:t>
      </w:r>
      <w:proofErr w:type="spellStart"/>
      <w:r w:rsidRPr="00944A48">
        <w:rPr>
          <w:rFonts w:ascii="Myriad Pro" w:eastAsia="Calibri" w:hAnsi="Myriad Pro" w:cs="Times New Roman"/>
          <w:lang w:val="en-US"/>
        </w:rPr>
        <w:t>Čapljina</w:t>
      </w:r>
      <w:proofErr w:type="spellEnd"/>
      <w:r w:rsidRPr="00944A48">
        <w:rPr>
          <w:rFonts w:ascii="Myriad Pro" w:eastAsia="Calibri" w:hAnsi="Myriad Pro" w:cs="Times New Roman"/>
          <w:lang w:val="en-US"/>
        </w:rPr>
        <w:t xml:space="preserve">, and </w:t>
      </w:r>
      <w:proofErr w:type="spellStart"/>
      <w:r w:rsidRPr="00944A48">
        <w:rPr>
          <w:rFonts w:ascii="Myriad Pro" w:eastAsia="Calibri" w:hAnsi="Myriad Pro" w:cs="Times New Roman"/>
          <w:lang w:val="en-US"/>
        </w:rPr>
        <w:t>Odžak</w:t>
      </w:r>
      <w:proofErr w:type="spellEnd"/>
      <w:r w:rsidR="00C874CF" w:rsidRPr="00944A48">
        <w:rPr>
          <w:rFonts w:ascii="Myriad Pro" w:eastAsia="Calibri" w:hAnsi="Myriad Pro" w:cs="Times New Roman"/>
          <w:lang w:val="en-US"/>
        </w:rPr>
        <w:t xml:space="preserve">, </w:t>
      </w:r>
      <w:r w:rsidRPr="00944A48">
        <w:rPr>
          <w:rFonts w:ascii="Myriad Pro" w:eastAsia="Calibri" w:hAnsi="Myriad Pro" w:cs="Times New Roman"/>
          <w:lang w:val="en-US"/>
        </w:rPr>
        <w:t xml:space="preserve">saw new mayors take office. While the transitions in </w:t>
      </w:r>
      <w:proofErr w:type="spellStart"/>
      <w:r w:rsidRPr="00944A48">
        <w:rPr>
          <w:rFonts w:ascii="Myriad Pro" w:eastAsia="Calibri" w:hAnsi="Myriad Pro" w:cs="Times New Roman"/>
          <w:lang w:val="en-US"/>
        </w:rPr>
        <w:t>Široki</w:t>
      </w:r>
      <w:proofErr w:type="spellEnd"/>
      <w:r w:rsidRPr="00944A48">
        <w:rPr>
          <w:rFonts w:ascii="Myriad Pro" w:eastAsia="Calibri" w:hAnsi="Myriad Pro" w:cs="Times New Roman"/>
          <w:lang w:val="en-US"/>
        </w:rPr>
        <w:t xml:space="preserve"> </w:t>
      </w:r>
      <w:proofErr w:type="spellStart"/>
      <w:r w:rsidRPr="00944A48">
        <w:rPr>
          <w:rFonts w:ascii="Myriad Pro" w:eastAsia="Calibri" w:hAnsi="Myriad Pro" w:cs="Times New Roman"/>
          <w:lang w:val="en-US"/>
        </w:rPr>
        <w:t>Brijeg</w:t>
      </w:r>
      <w:proofErr w:type="spellEnd"/>
      <w:r w:rsidRPr="00944A48">
        <w:rPr>
          <w:rFonts w:ascii="Myriad Pro" w:eastAsia="Calibri" w:hAnsi="Myriad Pro" w:cs="Times New Roman"/>
          <w:lang w:val="en-US"/>
        </w:rPr>
        <w:t xml:space="preserve">, </w:t>
      </w:r>
      <w:proofErr w:type="spellStart"/>
      <w:r w:rsidRPr="00944A48">
        <w:rPr>
          <w:rFonts w:ascii="Myriad Pro" w:eastAsia="Calibri" w:hAnsi="Myriad Pro" w:cs="Times New Roman"/>
          <w:lang w:val="en-US"/>
        </w:rPr>
        <w:t>Čapljina</w:t>
      </w:r>
      <w:proofErr w:type="spellEnd"/>
      <w:r w:rsidRPr="00944A48">
        <w:rPr>
          <w:rFonts w:ascii="Myriad Pro" w:eastAsia="Calibri" w:hAnsi="Myriad Pro" w:cs="Times New Roman"/>
          <w:lang w:val="en-US"/>
        </w:rPr>
        <w:t xml:space="preserve"> and </w:t>
      </w:r>
      <w:proofErr w:type="spellStart"/>
      <w:r w:rsidRPr="00944A48">
        <w:rPr>
          <w:rFonts w:ascii="Myriad Pro" w:eastAsia="Calibri" w:hAnsi="Myriad Pro" w:cs="Times New Roman"/>
          <w:lang w:val="en-US"/>
        </w:rPr>
        <w:t>Odžak</w:t>
      </w:r>
      <w:proofErr w:type="spellEnd"/>
      <w:r w:rsidRPr="00944A48">
        <w:rPr>
          <w:rFonts w:ascii="Myriad Pro" w:eastAsia="Calibri" w:hAnsi="Myriad Pro" w:cs="Times New Roman"/>
          <w:lang w:val="en-US"/>
        </w:rPr>
        <w:t xml:space="preserve">, and to some extent in Gračanica, </w:t>
      </w:r>
      <w:r w:rsidR="00CB0747" w:rsidRPr="00944A48">
        <w:rPr>
          <w:rFonts w:ascii="Myriad Pro" w:eastAsia="Calibri" w:hAnsi="Myriad Pro" w:cs="Times New Roman"/>
          <w:lang w:val="en-US"/>
        </w:rPr>
        <w:t xml:space="preserve">were largely expected, </w:t>
      </w:r>
      <w:r w:rsidRPr="00944A48">
        <w:rPr>
          <w:rFonts w:ascii="Myriad Pro" w:eastAsia="Calibri" w:hAnsi="Myriad Pro" w:cs="Times New Roman"/>
          <w:lang w:val="en-US"/>
        </w:rPr>
        <w:t xml:space="preserve">the </w:t>
      </w:r>
      <w:r w:rsidR="00CB0747" w:rsidRPr="00944A48">
        <w:rPr>
          <w:rFonts w:ascii="Myriad Pro" w:eastAsia="Calibri" w:hAnsi="Myriad Pro" w:cs="Times New Roman"/>
          <w:lang w:val="en-US"/>
        </w:rPr>
        <w:t xml:space="preserve">elections </w:t>
      </w:r>
      <w:r w:rsidRPr="00944A48">
        <w:rPr>
          <w:rFonts w:ascii="Myriad Pro" w:eastAsia="Calibri" w:hAnsi="Myriad Pro" w:cs="Times New Roman"/>
          <w:lang w:val="en-US"/>
        </w:rPr>
        <w:t xml:space="preserve">outcome in </w:t>
      </w:r>
      <w:proofErr w:type="spellStart"/>
      <w:r w:rsidRPr="00944A48">
        <w:rPr>
          <w:rFonts w:ascii="Myriad Pro" w:eastAsia="Calibri" w:hAnsi="Myriad Pro" w:cs="Times New Roman"/>
          <w:lang w:val="en-US"/>
        </w:rPr>
        <w:t>Ilijaš</w:t>
      </w:r>
      <w:proofErr w:type="spellEnd"/>
      <w:r w:rsidRPr="00944A48">
        <w:rPr>
          <w:rFonts w:ascii="Myriad Pro" w:eastAsia="Calibri" w:hAnsi="Myriad Pro" w:cs="Times New Roman"/>
          <w:lang w:val="en-US"/>
        </w:rPr>
        <w:t xml:space="preserve"> was more surprising where long-standing mayor was unseated in a tight race, losing by a margin of merely 500 votes. Despite these changes, initial discussions with LG coordinators have been reassuring, indicating that the implementation of Project activities and collaboration with the </w:t>
      </w:r>
      <w:r w:rsidR="00323DF5" w:rsidRPr="00944A48">
        <w:rPr>
          <w:rFonts w:ascii="Myriad Pro" w:eastAsia="Calibri" w:hAnsi="Myriad Pro" w:cs="Times New Roman"/>
          <w:lang w:val="en-US"/>
        </w:rPr>
        <w:t>Action</w:t>
      </w:r>
      <w:r w:rsidRPr="00944A48">
        <w:rPr>
          <w:rFonts w:ascii="Myriad Pro" w:eastAsia="Calibri" w:hAnsi="Myriad Pro" w:cs="Times New Roman"/>
          <w:lang w:val="en-US"/>
        </w:rPr>
        <w:t xml:space="preserve"> will remain largely unaffected.</w:t>
      </w:r>
    </w:p>
    <w:p w14:paraId="547A8A92" w14:textId="6963383A" w:rsidR="00323DF5" w:rsidRPr="00944A48" w:rsidRDefault="005123E7" w:rsidP="00A275C4">
      <w:pPr>
        <w:jc w:val="both"/>
        <w:rPr>
          <w:rFonts w:ascii="Myriad Pro" w:eastAsia="Calibri" w:hAnsi="Myriad Pro" w:cs="Times New Roman"/>
          <w:lang w:val="en-US"/>
        </w:rPr>
      </w:pPr>
      <w:r w:rsidRPr="005123E7">
        <w:rPr>
          <w:rFonts w:ascii="Myriad Pro" w:eastAsia="Calibri" w:hAnsi="Myriad Pro" w:cs="Times New Roman"/>
          <w:lang w:val="en-US"/>
        </w:rPr>
        <w:t>The Water Alliance plays a pivotal role in the</w:t>
      </w:r>
      <w:r>
        <w:rPr>
          <w:rFonts w:ascii="Myriad Pro" w:eastAsia="Calibri" w:hAnsi="Myriad Pro" w:cs="Times New Roman"/>
          <w:lang w:val="en-US"/>
        </w:rPr>
        <w:t xml:space="preserve"> Action</w:t>
      </w:r>
      <w:r w:rsidRPr="005123E7">
        <w:rPr>
          <w:rFonts w:ascii="Myriad Pro" w:eastAsia="Calibri" w:hAnsi="Myriad Pro" w:cs="Times New Roman"/>
          <w:lang w:val="en-US"/>
        </w:rPr>
        <w:t xml:space="preserve"> by serving as a strategic platform for aligning </w:t>
      </w:r>
      <w:r w:rsidR="0072135A">
        <w:rPr>
          <w:rFonts w:ascii="Myriad Pro" w:eastAsia="Calibri" w:hAnsi="Myriad Pro" w:cs="Times New Roman"/>
          <w:lang w:val="en-US"/>
        </w:rPr>
        <w:t>all levels of government</w:t>
      </w:r>
      <w:r w:rsidRPr="005123E7">
        <w:rPr>
          <w:rFonts w:ascii="Myriad Pro" w:eastAsia="Calibri" w:hAnsi="Myriad Pro" w:cs="Times New Roman"/>
          <w:lang w:val="en-US"/>
        </w:rPr>
        <w:t xml:space="preserve"> to reform water services across Bosnia and Herzegovina. </w:t>
      </w:r>
      <w:r w:rsidR="0072135A">
        <w:rPr>
          <w:rFonts w:ascii="Myriad Pro" w:eastAsia="Calibri" w:hAnsi="Myriad Pro" w:cs="Times New Roman"/>
          <w:lang w:val="en-US"/>
        </w:rPr>
        <w:t>T</w:t>
      </w:r>
      <w:r w:rsidRPr="005123E7">
        <w:rPr>
          <w:rFonts w:ascii="Myriad Pro" w:eastAsia="Calibri" w:hAnsi="Myriad Pro" w:cs="Times New Roman"/>
          <w:lang w:val="en-US"/>
        </w:rPr>
        <w:t>he Alliance helps bridge policy dialogue between government levels, donors, and utilities</w:t>
      </w:r>
      <w:r w:rsidR="0072135A">
        <w:rPr>
          <w:rFonts w:ascii="Myriad Pro" w:eastAsia="Calibri" w:hAnsi="Myriad Pro" w:cs="Times New Roman"/>
          <w:lang w:val="en-US"/>
        </w:rPr>
        <w:t>, e</w:t>
      </w:r>
      <w:r w:rsidRPr="005123E7">
        <w:rPr>
          <w:rFonts w:ascii="Myriad Pro" w:eastAsia="Calibri" w:hAnsi="Myriad Pro" w:cs="Times New Roman"/>
          <w:lang w:val="en-US"/>
        </w:rPr>
        <w:t>nsuring that benchmarking, tariff methodologies, and regulatory improvements are not only technically sound but also politically supported and locally owned.</w:t>
      </w:r>
      <w:r w:rsidR="001D53D5">
        <w:rPr>
          <w:rFonts w:ascii="Myriad Pro" w:eastAsia="Calibri" w:hAnsi="Myriad Pro" w:cs="Times New Roman"/>
          <w:lang w:val="en-US"/>
        </w:rPr>
        <w:t xml:space="preserve"> The</w:t>
      </w:r>
      <w:r w:rsidRPr="005123E7">
        <w:rPr>
          <w:rFonts w:ascii="Myriad Pro" w:eastAsia="Calibri" w:hAnsi="Myriad Pro" w:cs="Times New Roman"/>
          <w:lang w:val="en-US"/>
        </w:rPr>
        <w:t xml:space="preserve"> </w:t>
      </w:r>
      <w:r w:rsidR="0072135A" w:rsidRPr="00944A48">
        <w:rPr>
          <w:rFonts w:ascii="Myriad Pro" w:eastAsia="Calibri" w:hAnsi="Myriad Pro" w:cs="Times New Roman"/>
          <w:lang w:val="en-US"/>
        </w:rPr>
        <w:t xml:space="preserve">Water </w:t>
      </w:r>
      <w:proofErr w:type="gramStart"/>
      <w:r w:rsidR="0072135A" w:rsidRPr="00944A48">
        <w:rPr>
          <w:rFonts w:ascii="Myriad Pro" w:eastAsia="Calibri" w:hAnsi="Myriad Pro" w:cs="Times New Roman"/>
          <w:lang w:val="en-US"/>
        </w:rPr>
        <w:t xml:space="preserve">Alliance </w:t>
      </w:r>
      <w:r w:rsidR="001D53D5" w:rsidRPr="001D53D5">
        <w:t xml:space="preserve"> </w:t>
      </w:r>
      <w:r w:rsidR="001D53D5" w:rsidRPr="001D53D5">
        <w:rPr>
          <w:rFonts w:ascii="Myriad Pro" w:eastAsia="Calibri" w:hAnsi="Myriad Pro" w:cs="Times New Roman"/>
          <w:lang w:val="en-US"/>
        </w:rPr>
        <w:t>plays</w:t>
      </w:r>
      <w:proofErr w:type="gramEnd"/>
      <w:r w:rsidR="001D53D5" w:rsidRPr="001D53D5">
        <w:rPr>
          <w:rFonts w:ascii="Myriad Pro" w:eastAsia="Calibri" w:hAnsi="Myriad Pro" w:cs="Times New Roman"/>
          <w:lang w:val="en-US"/>
        </w:rPr>
        <w:t xml:space="preserve"> a pivotal role in the Action by serving as a strategic platform for aligning all levels of government to reform water services across Bosnia and Herzegovina. The Alliance helps bridge policy dialogue between government levels, donors, and utilities, ensuring that benchmarking, tariff methodologies, and regulatory improvements are not only technically sound but also politically supported and locally owned. The Alliance consistently upholds the principle that future investments in large-scale water and sanitation infrastructure must be conditional upon the enactment of essential regulatory reforms. This position catalyzed a constructive reform dynamic between the two entity-level ministries, encouraging progress through healthy competition. In parallel, the Action offered robust support for the implementation of government-endorsed water sector reform programs, providing targeted technical expertise, strategic advisory input, and operational assistance to drive the process forward.</w:t>
      </w:r>
    </w:p>
    <w:p w14:paraId="3D6EE5DC" w14:textId="6B24DF25" w:rsidR="00A275C4" w:rsidRPr="00944A48" w:rsidRDefault="00323DF5" w:rsidP="00A275C4">
      <w:pPr>
        <w:jc w:val="both"/>
        <w:rPr>
          <w:rFonts w:ascii="Myriad Pro" w:eastAsia="Calibri" w:hAnsi="Myriad Pro" w:cs="Times New Roman"/>
          <w:lang w:val="en-US"/>
        </w:rPr>
      </w:pPr>
      <w:r w:rsidRPr="00944A48">
        <w:rPr>
          <w:rFonts w:ascii="Myriad Pro" w:eastAsia="Calibri" w:hAnsi="Myriad Pro" w:cs="Times New Roman"/>
          <w:lang w:val="en-US"/>
        </w:rPr>
        <w:t>However, t</w:t>
      </w:r>
      <w:r w:rsidR="00A275C4" w:rsidRPr="00944A48">
        <w:rPr>
          <w:rFonts w:ascii="Myriad Pro" w:eastAsia="Calibri" w:hAnsi="Myriad Pro" w:cs="Times New Roman"/>
          <w:lang w:val="en-US"/>
        </w:rPr>
        <w:t>he Water Alliance’s initial goal set at the beginning of 2024</w:t>
      </w:r>
      <w:r w:rsidRPr="00944A48">
        <w:rPr>
          <w:rFonts w:ascii="Myriad Pro" w:eastAsia="Calibri" w:hAnsi="Myriad Pro" w:cs="Times New Roman"/>
          <w:lang w:val="en-US"/>
        </w:rPr>
        <w:t xml:space="preserve">, </w:t>
      </w:r>
      <w:r w:rsidR="00A275C4" w:rsidRPr="00944A48">
        <w:rPr>
          <w:rFonts w:ascii="Myriad Pro" w:eastAsia="Calibri" w:hAnsi="Myriad Pro" w:cs="Times New Roman"/>
          <w:lang w:val="en-US"/>
        </w:rPr>
        <w:t>to have draft laws approved by year-end</w:t>
      </w:r>
      <w:r w:rsidRPr="00944A48">
        <w:rPr>
          <w:rFonts w:ascii="Myriad Pro" w:eastAsia="Calibri" w:hAnsi="Myriad Pro" w:cs="Times New Roman"/>
          <w:lang w:val="en-US"/>
        </w:rPr>
        <w:t xml:space="preserve">, </w:t>
      </w:r>
      <w:r w:rsidR="00A275C4" w:rsidRPr="00944A48">
        <w:rPr>
          <w:rFonts w:ascii="Myriad Pro" w:eastAsia="Calibri" w:hAnsi="Myriad Pro" w:cs="Times New Roman"/>
          <w:lang w:val="en-US"/>
        </w:rPr>
        <w:t xml:space="preserve">was not achieved, due to </w:t>
      </w:r>
      <w:r w:rsidR="00A275C4" w:rsidRPr="00944A48">
        <w:rPr>
          <w:rFonts w:ascii="Myriad Pro" w:eastAsia="Calibri" w:hAnsi="Myriad Pro" w:cs="Times New Roman"/>
          <w:b/>
          <w:bCs/>
          <w:lang w:val="en-US"/>
        </w:rPr>
        <w:t xml:space="preserve">idleness of </w:t>
      </w:r>
      <w:r w:rsidR="00DA3B5B" w:rsidRPr="00944A48">
        <w:rPr>
          <w:rFonts w:ascii="Myriad Pro" w:eastAsia="Calibri" w:hAnsi="Myriad Pro" w:cs="Times New Roman"/>
          <w:b/>
          <w:bCs/>
          <w:lang w:val="en-US"/>
        </w:rPr>
        <w:t xml:space="preserve">line </w:t>
      </w:r>
      <w:r w:rsidR="00A275C4" w:rsidRPr="00944A48">
        <w:rPr>
          <w:rFonts w:ascii="Myriad Pro" w:eastAsia="Calibri" w:hAnsi="Myriad Pro" w:cs="Times New Roman"/>
          <w:b/>
          <w:bCs/>
          <w:lang w:val="en-US"/>
        </w:rPr>
        <w:t>ministers</w:t>
      </w:r>
      <w:r w:rsidR="00A275C4" w:rsidRPr="00944A48">
        <w:rPr>
          <w:rFonts w:ascii="Myriad Pro" w:eastAsia="Calibri" w:hAnsi="Myriad Pro" w:cs="Times New Roman"/>
          <w:lang w:val="en-US"/>
        </w:rPr>
        <w:t xml:space="preserve"> in forwarding draft laws to </w:t>
      </w:r>
      <w:r w:rsidR="002650DB" w:rsidRPr="00944A48">
        <w:rPr>
          <w:rFonts w:ascii="Myriad Pro" w:eastAsia="Calibri" w:hAnsi="Myriad Pro" w:cs="Times New Roman"/>
          <w:lang w:val="en-US"/>
        </w:rPr>
        <w:t xml:space="preserve">the </w:t>
      </w:r>
      <w:r w:rsidR="00A275C4" w:rsidRPr="00944A48">
        <w:rPr>
          <w:rFonts w:ascii="Myriad Pro" w:eastAsia="Calibri" w:hAnsi="Myriad Pro" w:cs="Times New Roman"/>
          <w:lang w:val="en-US"/>
        </w:rPr>
        <w:t xml:space="preserve">Government, as the first step in the adoption process. </w:t>
      </w:r>
      <w:r w:rsidR="00110F59" w:rsidRPr="00944A48">
        <w:rPr>
          <w:rFonts w:ascii="Myriad Pro" w:eastAsia="Calibri" w:hAnsi="Myriad Pro" w:cs="Times New Roman"/>
          <w:lang w:val="en-US"/>
        </w:rPr>
        <w:t>During the meeting with the Water Alliance in September 2024, both ministers made p</w:t>
      </w:r>
      <w:r w:rsidR="00A275C4" w:rsidRPr="00944A48">
        <w:rPr>
          <w:rFonts w:ascii="Myriad Pro" w:eastAsia="Calibri" w:hAnsi="Myriad Pro" w:cs="Times New Roman"/>
          <w:lang w:val="en-US"/>
        </w:rPr>
        <w:t xml:space="preserve">romises that laws would be forwarded into adoption procedure immediately after the local elections, but it </w:t>
      </w:r>
      <w:r w:rsidR="00692EAB" w:rsidRPr="00944A48">
        <w:rPr>
          <w:rFonts w:ascii="Myriad Pro" w:eastAsia="Calibri" w:hAnsi="Myriad Pro" w:cs="Times New Roman"/>
          <w:lang w:val="en-US"/>
        </w:rPr>
        <w:t xml:space="preserve">still </w:t>
      </w:r>
      <w:r w:rsidR="00A275C4" w:rsidRPr="00944A48">
        <w:rPr>
          <w:rFonts w:ascii="Myriad Pro" w:eastAsia="Calibri" w:hAnsi="Myriad Pro" w:cs="Times New Roman"/>
          <w:lang w:val="en-US"/>
        </w:rPr>
        <w:t xml:space="preserve">did not occur by the end of </w:t>
      </w:r>
      <w:r w:rsidR="002650DB" w:rsidRPr="00944A48">
        <w:rPr>
          <w:rFonts w:ascii="Myriad Pro" w:eastAsia="Calibri" w:hAnsi="Myriad Pro" w:cs="Times New Roman"/>
          <w:lang w:val="en-US"/>
        </w:rPr>
        <w:t>this reporting period</w:t>
      </w:r>
      <w:r w:rsidR="00A275C4" w:rsidRPr="00944A48">
        <w:rPr>
          <w:rFonts w:ascii="Myriad Pro" w:eastAsia="Calibri" w:hAnsi="Myriad Pro" w:cs="Times New Roman"/>
          <w:lang w:val="en-US"/>
        </w:rPr>
        <w:t>.</w:t>
      </w:r>
    </w:p>
    <w:p w14:paraId="34A6280F" w14:textId="0694F461" w:rsidR="003B272E" w:rsidRPr="00944A48" w:rsidRDefault="00A275C4" w:rsidP="00A275C4">
      <w:pPr>
        <w:jc w:val="both"/>
        <w:rPr>
          <w:rFonts w:ascii="Myriad Pro" w:eastAsia="Calibri" w:hAnsi="Myriad Pro" w:cs="Times New Roman"/>
          <w:lang w:val="en-US"/>
        </w:rPr>
      </w:pPr>
      <w:r w:rsidRPr="00944A48">
        <w:rPr>
          <w:rFonts w:ascii="Myriad Pro" w:eastAsia="Calibri" w:hAnsi="Myriad Pro" w:cs="Times New Roman"/>
          <w:lang w:val="en-US"/>
        </w:rPr>
        <w:t xml:space="preserve">As well as in the previous reporting period, during 2024, partner LGs </w:t>
      </w:r>
      <w:proofErr w:type="spellStart"/>
      <w:r w:rsidRPr="00944A48">
        <w:rPr>
          <w:rFonts w:ascii="Myriad Pro" w:eastAsia="Calibri" w:hAnsi="Myriad Pro" w:cs="Times New Roman"/>
          <w:lang w:val="en-US"/>
        </w:rPr>
        <w:t>Čelinac</w:t>
      </w:r>
      <w:proofErr w:type="spellEnd"/>
      <w:r w:rsidRPr="00944A48">
        <w:rPr>
          <w:rFonts w:ascii="Myriad Pro" w:eastAsia="Calibri" w:hAnsi="Myriad Pro" w:cs="Times New Roman"/>
          <w:lang w:val="en-US"/>
        </w:rPr>
        <w:t xml:space="preserve"> and Gacko continued to lag in implementing </w:t>
      </w:r>
      <w:r w:rsidR="00BD67C8" w:rsidRPr="00944A48">
        <w:rPr>
          <w:rFonts w:ascii="Myriad Pro" w:eastAsia="Calibri" w:hAnsi="Myriad Pro" w:cs="Times New Roman"/>
          <w:lang w:val="en-US"/>
        </w:rPr>
        <w:t>agreed</w:t>
      </w:r>
      <w:r w:rsidRPr="00944A48">
        <w:rPr>
          <w:rFonts w:ascii="Myriad Pro" w:eastAsia="Calibri" w:hAnsi="Myriad Pro" w:cs="Times New Roman"/>
          <w:lang w:val="en-US"/>
        </w:rPr>
        <w:t xml:space="preserve"> activities. </w:t>
      </w:r>
      <w:r w:rsidR="006E043D" w:rsidRPr="00944A48">
        <w:rPr>
          <w:rFonts w:ascii="Myriad Pro" w:eastAsia="Calibri" w:hAnsi="Myriad Pro" w:cs="Times New Roman"/>
          <w:lang w:val="en-US"/>
        </w:rPr>
        <w:t>But</w:t>
      </w:r>
      <w:r w:rsidRPr="00944A48">
        <w:rPr>
          <w:rFonts w:ascii="Myriad Pro" w:eastAsia="Calibri" w:hAnsi="Myriad Pro" w:cs="Times New Roman"/>
          <w:lang w:val="en-US"/>
        </w:rPr>
        <w:t xml:space="preserve">, following discussions between the </w:t>
      </w:r>
      <w:r w:rsidR="00BD67C8" w:rsidRPr="00944A48">
        <w:rPr>
          <w:rFonts w:ascii="Myriad Pro" w:eastAsia="Calibri" w:hAnsi="Myriad Pro" w:cs="Times New Roman"/>
          <w:lang w:val="en-US"/>
        </w:rPr>
        <w:t>Action’s</w:t>
      </w:r>
      <w:r w:rsidRPr="00944A48">
        <w:rPr>
          <w:rFonts w:ascii="Myriad Pro" w:eastAsia="Calibri" w:hAnsi="Myriad Pro" w:cs="Times New Roman"/>
          <w:lang w:val="en-US"/>
        </w:rPr>
        <w:t xml:space="preserve"> team and the mayor of </w:t>
      </w:r>
      <w:proofErr w:type="spellStart"/>
      <w:r w:rsidRPr="00944A48">
        <w:rPr>
          <w:rFonts w:ascii="Myriad Pro" w:eastAsia="Calibri" w:hAnsi="Myriad Pro" w:cs="Times New Roman"/>
          <w:lang w:val="en-US"/>
        </w:rPr>
        <w:t>Čelinac</w:t>
      </w:r>
      <w:proofErr w:type="spellEnd"/>
      <w:r w:rsidRPr="00944A48">
        <w:rPr>
          <w:rFonts w:ascii="Myriad Pro" w:eastAsia="Calibri" w:hAnsi="Myriad Pro" w:cs="Times New Roman"/>
          <w:lang w:val="en-US"/>
        </w:rPr>
        <w:t xml:space="preserve">, there was a noticeable </w:t>
      </w:r>
      <w:r w:rsidR="000710D5" w:rsidRPr="00944A48">
        <w:rPr>
          <w:rFonts w:ascii="Myriad Pro" w:eastAsia="Calibri" w:hAnsi="Myriad Pro" w:cs="Times New Roman"/>
          <w:lang w:val="en-US"/>
        </w:rPr>
        <w:t xml:space="preserve">positive </w:t>
      </w:r>
      <w:r w:rsidRPr="00944A48">
        <w:rPr>
          <w:rFonts w:ascii="Myriad Pro" w:eastAsia="Calibri" w:hAnsi="Myriad Pro" w:cs="Times New Roman"/>
          <w:lang w:val="en-US"/>
        </w:rPr>
        <w:t xml:space="preserve">shift in their approach, resulting in increased participation and commitment, although still more from the LG than their WUC. In contrast, Gacko </w:t>
      </w:r>
      <w:r w:rsidRPr="00944A48">
        <w:rPr>
          <w:rFonts w:ascii="Myriad Pro" w:eastAsia="Calibri" w:hAnsi="Myriad Pro" w:cs="Times New Roman"/>
          <w:lang w:val="en-US"/>
        </w:rPr>
        <w:lastRenderedPageBreak/>
        <w:t xml:space="preserve">remained unresponsive to the </w:t>
      </w:r>
      <w:r w:rsidR="000208A2" w:rsidRPr="00944A48">
        <w:rPr>
          <w:rFonts w:ascii="Myriad Pro" w:eastAsia="Calibri" w:hAnsi="Myriad Pro" w:cs="Times New Roman"/>
          <w:lang w:val="en-US"/>
        </w:rPr>
        <w:t>Action’s</w:t>
      </w:r>
      <w:r w:rsidRPr="00944A48">
        <w:rPr>
          <w:rFonts w:ascii="Myriad Pro" w:eastAsia="Calibri" w:hAnsi="Myriad Pro" w:cs="Times New Roman"/>
          <w:lang w:val="en-US"/>
        </w:rPr>
        <w:t xml:space="preserve"> invitations to participate in any </w:t>
      </w:r>
      <w:r w:rsidR="000710D5" w:rsidRPr="00944A48">
        <w:rPr>
          <w:rFonts w:ascii="Myriad Pro" w:eastAsia="Calibri" w:hAnsi="Myriad Pro" w:cs="Times New Roman"/>
          <w:lang w:val="en-US"/>
        </w:rPr>
        <w:t xml:space="preserve">activities </w:t>
      </w:r>
      <w:r w:rsidRPr="00944A48">
        <w:rPr>
          <w:rFonts w:ascii="Myriad Pro" w:eastAsia="Calibri" w:hAnsi="Myriad Pro" w:cs="Times New Roman"/>
          <w:lang w:val="en-US"/>
        </w:rPr>
        <w:t>or</w:t>
      </w:r>
      <w:r w:rsidR="000710D5" w:rsidRPr="00944A48">
        <w:rPr>
          <w:rFonts w:ascii="Myriad Pro" w:eastAsia="Calibri" w:hAnsi="Myriad Pro" w:cs="Times New Roman"/>
          <w:lang w:val="en-US"/>
        </w:rPr>
        <w:t xml:space="preserve"> events</w:t>
      </w:r>
      <w:r w:rsidRPr="00944A48">
        <w:rPr>
          <w:rFonts w:ascii="Myriad Pro" w:eastAsia="Calibri" w:hAnsi="Myriad Pro" w:cs="Times New Roman"/>
          <w:lang w:val="en-US"/>
        </w:rPr>
        <w:t xml:space="preserve">, although its WUC remained actively engaged. Thus, after multiple unsuccessful attempts to </w:t>
      </w:r>
      <w:r w:rsidR="0044062B" w:rsidRPr="00944A48">
        <w:rPr>
          <w:rFonts w:ascii="Myriad Pro" w:eastAsia="Calibri" w:hAnsi="Myriad Pro" w:cs="Times New Roman"/>
          <w:lang w:val="en-US"/>
        </w:rPr>
        <w:t>involve</w:t>
      </w:r>
      <w:r w:rsidRPr="00944A48">
        <w:rPr>
          <w:rFonts w:ascii="Myriad Pro" w:eastAsia="Calibri" w:hAnsi="Myriad Pro" w:cs="Times New Roman"/>
          <w:lang w:val="en-US"/>
        </w:rPr>
        <w:t xml:space="preserve"> the coordinator and the mayor of Gacko and initiate activities, the </w:t>
      </w:r>
      <w:r w:rsidR="000208A2" w:rsidRPr="00944A48">
        <w:rPr>
          <w:rFonts w:ascii="Myriad Pro" w:eastAsia="Calibri" w:hAnsi="Myriad Pro" w:cs="Times New Roman"/>
          <w:lang w:val="en-US"/>
        </w:rPr>
        <w:t xml:space="preserve">EU4MEG </w:t>
      </w:r>
      <w:r w:rsidRPr="00944A48">
        <w:rPr>
          <w:rFonts w:ascii="Myriad Pro" w:eastAsia="Calibri" w:hAnsi="Myriad Pro" w:cs="Times New Roman"/>
          <w:lang w:val="en-US"/>
        </w:rPr>
        <w:t xml:space="preserve">Project Board decided to </w:t>
      </w:r>
      <w:r w:rsidRPr="00944A48">
        <w:rPr>
          <w:rFonts w:ascii="Myriad Pro" w:eastAsia="Calibri" w:hAnsi="Myriad Pro" w:cs="Times New Roman"/>
          <w:b/>
          <w:bCs/>
          <w:lang w:val="en-US"/>
        </w:rPr>
        <w:t xml:space="preserve">formally notify the municipality of its removal from </w:t>
      </w:r>
      <w:r w:rsidR="000208A2" w:rsidRPr="00944A48">
        <w:rPr>
          <w:rFonts w:ascii="Myriad Pro" w:eastAsia="Calibri" w:hAnsi="Myriad Pro" w:cs="Times New Roman"/>
          <w:b/>
          <w:bCs/>
          <w:lang w:val="en-US"/>
        </w:rPr>
        <w:t>Action’s</w:t>
      </w:r>
      <w:r w:rsidRPr="00944A48">
        <w:rPr>
          <w:rFonts w:ascii="Myriad Pro" w:eastAsia="Calibri" w:hAnsi="Myriad Pro" w:cs="Times New Roman"/>
          <w:b/>
          <w:bCs/>
          <w:lang w:val="en-US"/>
        </w:rPr>
        <w:t xml:space="preserve"> activities</w:t>
      </w:r>
      <w:r w:rsidRPr="00944A48">
        <w:rPr>
          <w:rFonts w:ascii="Myriad Pro" w:eastAsia="Calibri" w:hAnsi="Myriad Pro" w:cs="Times New Roman"/>
          <w:lang w:val="en-US"/>
        </w:rPr>
        <w:t xml:space="preserve">. This marks the second instance since the </w:t>
      </w:r>
      <w:r w:rsidR="00B9586D" w:rsidRPr="00944A48">
        <w:rPr>
          <w:rFonts w:ascii="Myriad Pro" w:eastAsia="Calibri" w:hAnsi="Myriad Pro" w:cs="Times New Roman"/>
          <w:lang w:val="en-US"/>
        </w:rPr>
        <w:t>Action’</w:t>
      </w:r>
      <w:r w:rsidRPr="00944A48">
        <w:rPr>
          <w:rFonts w:ascii="Myriad Pro" w:eastAsia="Calibri" w:hAnsi="Myriad Pro" w:cs="Times New Roman"/>
          <w:lang w:val="en-US"/>
        </w:rPr>
        <w:t xml:space="preserve">s inception that cooperation with a partner LG has been terminated. </w:t>
      </w:r>
    </w:p>
    <w:p w14:paraId="4BD1BA91" w14:textId="77777777" w:rsidR="00F44AC9" w:rsidRPr="00944A48" w:rsidRDefault="00F44AC9" w:rsidP="0003290D">
      <w:pPr>
        <w:pStyle w:val="Heading3"/>
        <w:rPr>
          <w:rFonts w:ascii="Myriad Pro" w:hAnsi="Myriad Pro"/>
          <w:lang w:val="en-US"/>
        </w:rPr>
      </w:pPr>
      <w:bookmarkStart w:id="5" w:name="_Toc202796601"/>
      <w:r w:rsidRPr="00944A48">
        <w:rPr>
          <w:rFonts w:ascii="Myriad Pro" w:hAnsi="Myriad Pro"/>
          <w:lang w:val="en-US"/>
        </w:rPr>
        <w:t>Strategy and Objectives of the Action</w:t>
      </w:r>
      <w:bookmarkEnd w:id="5"/>
    </w:p>
    <w:p w14:paraId="4C8165D0" w14:textId="460BEF74" w:rsidR="002B28B7" w:rsidRPr="00944A48" w:rsidRDefault="00F26EF0" w:rsidP="00F26EF0">
      <w:pPr>
        <w:jc w:val="both"/>
        <w:rPr>
          <w:rFonts w:ascii="Myriad Pro" w:eastAsia="Calibri" w:hAnsi="Myriad Pro" w:cs="Times New Roman"/>
          <w:lang w:val="en-US"/>
        </w:rPr>
      </w:pPr>
      <w:r w:rsidRPr="00944A48">
        <w:rPr>
          <w:rFonts w:ascii="Myriad Pro" w:eastAsia="Calibri" w:hAnsi="Myriad Pro" w:cs="Times New Roman"/>
          <w:lang w:val="en-US"/>
        </w:rPr>
        <w:t xml:space="preserve">Improving environmental infrastructure and administrative capabilities </w:t>
      </w:r>
      <w:r w:rsidR="00A3545B" w:rsidRPr="00944A48">
        <w:rPr>
          <w:rFonts w:ascii="Myriad Pro" w:eastAsia="Calibri" w:hAnsi="Myriad Pro" w:cs="Times New Roman"/>
          <w:lang w:val="en-US"/>
        </w:rPr>
        <w:t>in</w:t>
      </w:r>
      <w:r w:rsidRPr="00944A48">
        <w:rPr>
          <w:rFonts w:ascii="Myriad Pro" w:eastAsia="Calibri" w:hAnsi="Myriad Pro" w:cs="Times New Roman"/>
          <w:lang w:val="en-US"/>
        </w:rPr>
        <w:t xml:space="preserve"> water management </w:t>
      </w:r>
      <w:r w:rsidR="00A3545B" w:rsidRPr="00944A48">
        <w:rPr>
          <w:rFonts w:ascii="Myriad Pro" w:eastAsia="Calibri" w:hAnsi="Myriad Pro" w:cs="Times New Roman"/>
          <w:lang w:val="en-US"/>
        </w:rPr>
        <w:t>sector</w:t>
      </w:r>
      <w:r w:rsidR="00C24897" w:rsidRPr="00944A48">
        <w:rPr>
          <w:rFonts w:ascii="Myriad Pro" w:eastAsia="Calibri" w:hAnsi="Myriad Pro" w:cs="Times New Roman"/>
          <w:lang w:val="en-US"/>
        </w:rPr>
        <w:t>,</w:t>
      </w:r>
      <w:r w:rsidR="00A3545B" w:rsidRPr="00944A48">
        <w:rPr>
          <w:rFonts w:ascii="Myriad Pro" w:eastAsia="Calibri" w:hAnsi="Myriad Pro" w:cs="Times New Roman"/>
          <w:lang w:val="en-US"/>
        </w:rPr>
        <w:t xml:space="preserve"> </w:t>
      </w:r>
      <w:r w:rsidRPr="00944A48">
        <w:rPr>
          <w:rFonts w:ascii="Myriad Pro" w:eastAsia="Calibri" w:hAnsi="Myriad Pro" w:cs="Times New Roman"/>
          <w:lang w:val="en-US"/>
        </w:rPr>
        <w:t xml:space="preserve">in accordance with </w:t>
      </w:r>
      <w:r w:rsidR="00C24897" w:rsidRPr="00944A48">
        <w:rPr>
          <w:rFonts w:ascii="Myriad Pro" w:eastAsia="Calibri" w:hAnsi="Myriad Pro" w:cs="Times New Roman"/>
          <w:lang w:val="en-US"/>
        </w:rPr>
        <w:t xml:space="preserve">EU </w:t>
      </w:r>
      <w:r w:rsidRPr="00944A48">
        <w:rPr>
          <w:rFonts w:ascii="Myriad Pro" w:eastAsia="Calibri" w:hAnsi="Myriad Pro" w:cs="Times New Roman"/>
          <w:lang w:val="en-US"/>
        </w:rPr>
        <w:t>environmental acquis</w:t>
      </w:r>
      <w:r w:rsidR="00A3545B" w:rsidRPr="00944A48">
        <w:rPr>
          <w:rFonts w:ascii="Myriad Pro" w:eastAsia="Calibri" w:hAnsi="Myriad Pro" w:cs="Times New Roman"/>
          <w:lang w:val="en-US"/>
        </w:rPr>
        <w:t>,</w:t>
      </w:r>
      <w:r w:rsidRPr="00944A48">
        <w:rPr>
          <w:rFonts w:ascii="Myriad Pro" w:eastAsia="Calibri" w:hAnsi="Myriad Pro" w:cs="Times New Roman"/>
          <w:lang w:val="en-US"/>
        </w:rPr>
        <w:t xml:space="preserve"> is the main goal of the action. </w:t>
      </w:r>
    </w:p>
    <w:p w14:paraId="318B5C36" w14:textId="1BDA8967" w:rsidR="00F26EF0" w:rsidRPr="00944A48" w:rsidRDefault="00F26EF0" w:rsidP="00F26EF0">
      <w:pPr>
        <w:jc w:val="both"/>
        <w:rPr>
          <w:rFonts w:ascii="Myriad Pro" w:eastAsia="Calibri" w:hAnsi="Myriad Pro" w:cs="Times New Roman"/>
          <w:lang w:val="en-US"/>
        </w:rPr>
      </w:pPr>
      <w:r w:rsidRPr="00944A48">
        <w:rPr>
          <w:rFonts w:ascii="Myriad Pro" w:eastAsia="Calibri" w:hAnsi="Myriad Pro" w:cs="Times New Roman"/>
          <w:lang w:val="en-US"/>
        </w:rPr>
        <w:t xml:space="preserve">Accordingly, the specific goals to facilitate </w:t>
      </w:r>
      <w:r w:rsidR="008670FA" w:rsidRPr="00944A48">
        <w:rPr>
          <w:rFonts w:ascii="Myriad Pro" w:eastAsia="Calibri" w:hAnsi="Myriad Pro" w:cs="Times New Roman"/>
          <w:lang w:val="en-US"/>
        </w:rPr>
        <w:t xml:space="preserve">country-wide </w:t>
      </w:r>
      <w:r w:rsidR="00FE048B" w:rsidRPr="00944A48">
        <w:rPr>
          <w:rFonts w:ascii="Myriad Pro" w:eastAsia="Calibri" w:hAnsi="Myriad Pro" w:cs="Times New Roman"/>
          <w:lang w:val="en-US"/>
        </w:rPr>
        <w:t>harmonized reform</w:t>
      </w:r>
      <w:r w:rsidRPr="00944A48">
        <w:rPr>
          <w:rFonts w:ascii="Myriad Pro" w:eastAsia="Calibri" w:hAnsi="Myriad Pro" w:cs="Times New Roman"/>
          <w:lang w:val="en-US"/>
        </w:rPr>
        <w:t xml:space="preserve">, </w:t>
      </w:r>
      <w:r w:rsidR="00FE048B" w:rsidRPr="00944A48">
        <w:rPr>
          <w:rFonts w:ascii="Myriad Pro" w:eastAsia="Calibri" w:hAnsi="Myriad Pro" w:cs="Times New Roman"/>
          <w:lang w:val="en-US"/>
        </w:rPr>
        <w:t xml:space="preserve">implementation of the </w:t>
      </w:r>
      <w:r w:rsidRPr="00944A48">
        <w:rPr>
          <w:rFonts w:ascii="Myriad Pro" w:eastAsia="Calibri" w:hAnsi="Myriad Pro" w:cs="Times New Roman"/>
          <w:lang w:val="en-US"/>
        </w:rPr>
        <w:t xml:space="preserve">of cost-reflective tariff </w:t>
      </w:r>
      <w:r w:rsidR="00FE048B" w:rsidRPr="00944A48">
        <w:rPr>
          <w:rFonts w:ascii="Myriad Pro" w:eastAsia="Calibri" w:hAnsi="Myriad Pro" w:cs="Times New Roman"/>
          <w:lang w:val="en-US"/>
        </w:rPr>
        <w:t>systems</w:t>
      </w:r>
      <w:r w:rsidRPr="00944A48">
        <w:rPr>
          <w:rFonts w:ascii="Myriad Pro" w:eastAsia="Calibri" w:hAnsi="Myriad Pro" w:cs="Times New Roman"/>
          <w:lang w:val="en-US"/>
        </w:rPr>
        <w:t>, investment sustainability, and enhanced water and wastewater service delivery in designated municipalities</w:t>
      </w:r>
      <w:r w:rsidR="005F3A57" w:rsidRPr="00944A48">
        <w:rPr>
          <w:rFonts w:ascii="Myriad Pro" w:eastAsia="Calibri" w:hAnsi="Myriad Pro" w:cs="Times New Roman"/>
          <w:lang w:val="en-US"/>
        </w:rPr>
        <w:t>, remain</w:t>
      </w:r>
      <w:r w:rsidR="00C37FEA" w:rsidRPr="00944A48">
        <w:rPr>
          <w:rFonts w:ascii="Myriad Pro" w:eastAsia="Calibri" w:hAnsi="Myriad Pro" w:cs="Times New Roman"/>
          <w:lang w:val="en-US"/>
        </w:rPr>
        <w:t xml:space="preserve"> valid</w:t>
      </w:r>
      <w:r w:rsidRPr="00944A48">
        <w:rPr>
          <w:rFonts w:ascii="Myriad Pro" w:eastAsia="Calibri" w:hAnsi="Myriad Pro" w:cs="Times New Roman"/>
          <w:lang w:val="en-US"/>
        </w:rPr>
        <w:t>.</w:t>
      </w:r>
    </w:p>
    <w:p w14:paraId="47EF3114" w14:textId="77777777" w:rsidR="00F44AC9" w:rsidRPr="00944A48" w:rsidRDefault="00F44AC9" w:rsidP="0003290D">
      <w:pPr>
        <w:pStyle w:val="Heading3"/>
        <w:rPr>
          <w:rFonts w:ascii="Myriad Pro" w:hAnsi="Myriad Pro"/>
          <w:lang w:val="en-US"/>
        </w:rPr>
      </w:pPr>
      <w:bookmarkStart w:id="6" w:name="_Toc202796602"/>
      <w:r w:rsidRPr="00944A48">
        <w:rPr>
          <w:rFonts w:ascii="Myriad Pro" w:hAnsi="Myriad Pro"/>
          <w:lang w:val="en-US"/>
        </w:rPr>
        <w:t>Relevance of the Action</w:t>
      </w:r>
      <w:bookmarkEnd w:id="6"/>
    </w:p>
    <w:p w14:paraId="27737F61" w14:textId="29D5F562" w:rsidR="00207113" w:rsidRPr="00944A48" w:rsidRDefault="00B778E0" w:rsidP="00207113">
      <w:pPr>
        <w:jc w:val="both"/>
        <w:rPr>
          <w:rFonts w:ascii="Myriad Pro" w:eastAsia="Calibri" w:hAnsi="Myriad Pro" w:cs="Times New Roman"/>
          <w:lang w:val="en-US"/>
        </w:rPr>
      </w:pPr>
      <w:r w:rsidRPr="00944A48">
        <w:rPr>
          <w:rFonts w:ascii="Myriad Pro" w:eastAsia="Calibri" w:hAnsi="Myriad Pro" w:cs="Times New Roman"/>
          <w:lang w:val="en-US"/>
        </w:rPr>
        <w:t>The Action</w:t>
      </w:r>
      <w:r w:rsidR="001E2D87" w:rsidRPr="00944A48">
        <w:rPr>
          <w:rFonts w:ascii="Myriad Pro" w:eastAsia="Calibri" w:hAnsi="Myriad Pro" w:cs="Times New Roman"/>
          <w:lang w:val="en-US"/>
        </w:rPr>
        <w:t xml:space="preserve"> continues to be </w:t>
      </w:r>
      <w:r w:rsidRPr="00944A48">
        <w:rPr>
          <w:rFonts w:ascii="Myriad Pro" w:eastAsia="Calibri" w:hAnsi="Myriad Pro" w:cs="Times New Roman"/>
          <w:lang w:val="en-US"/>
        </w:rPr>
        <w:t xml:space="preserve">in a perfect position to support and magnify wider activities of foreign development partners and appropriate BIH authorities at all levels to </w:t>
      </w:r>
      <w:r w:rsidRPr="00944A48">
        <w:rPr>
          <w:rFonts w:ascii="Myriad Pro" w:eastAsia="Calibri" w:hAnsi="Myriad Pro" w:cs="Times New Roman"/>
          <w:b/>
          <w:bCs/>
          <w:lang w:val="en-US"/>
        </w:rPr>
        <w:t xml:space="preserve">modernize and reform BIH's water supply </w:t>
      </w:r>
      <w:r w:rsidR="001E2D87" w:rsidRPr="00944A48">
        <w:rPr>
          <w:rFonts w:ascii="Myriad Pro" w:eastAsia="Calibri" w:hAnsi="Myriad Pro" w:cs="Times New Roman"/>
          <w:b/>
          <w:bCs/>
          <w:lang w:val="en-US"/>
        </w:rPr>
        <w:t xml:space="preserve">and wastewater management </w:t>
      </w:r>
      <w:r w:rsidRPr="00944A48">
        <w:rPr>
          <w:rFonts w:ascii="Myriad Pro" w:eastAsia="Calibri" w:hAnsi="Myriad Pro" w:cs="Times New Roman"/>
          <w:b/>
          <w:bCs/>
          <w:lang w:val="en-US"/>
        </w:rPr>
        <w:t>services</w:t>
      </w:r>
      <w:r w:rsidRPr="00944A48">
        <w:rPr>
          <w:rFonts w:ascii="Myriad Pro" w:eastAsia="Calibri" w:hAnsi="Myriad Pro" w:cs="Times New Roman"/>
          <w:lang w:val="en-US"/>
        </w:rPr>
        <w:t>.</w:t>
      </w:r>
      <w:r w:rsidR="00623F47" w:rsidRPr="00944A48">
        <w:rPr>
          <w:rFonts w:ascii="Myriad Pro" w:eastAsia="Calibri" w:hAnsi="Myriad Pro" w:cs="Times New Roman"/>
          <w:lang w:val="en-US"/>
        </w:rPr>
        <w:t xml:space="preserve"> It is an essential component of a broader range of reform and investment interventions in BIH, informed by pertinent policy documents and the </w:t>
      </w:r>
      <w:r w:rsidR="007F27B4" w:rsidRPr="00944A48">
        <w:rPr>
          <w:rFonts w:ascii="Myriad Pro" w:eastAsia="Calibri" w:hAnsi="Myriad Pro" w:cs="Times New Roman"/>
          <w:b/>
          <w:bCs/>
          <w:lang w:val="en-US"/>
        </w:rPr>
        <w:t>“</w:t>
      </w:r>
      <w:r w:rsidR="00623F47" w:rsidRPr="00944A48">
        <w:rPr>
          <w:rFonts w:ascii="Myriad Pro" w:eastAsia="Calibri" w:hAnsi="Myriad Pro" w:cs="Times New Roman"/>
          <w:b/>
          <w:bCs/>
          <w:lang w:val="en-US"/>
        </w:rPr>
        <w:t>Joint vision for furthering the reform of the water supply and wastewater management services in BIH 2021-2028</w:t>
      </w:r>
      <w:r w:rsidR="007F27B4" w:rsidRPr="00944A48">
        <w:rPr>
          <w:rFonts w:ascii="Myriad Pro" w:eastAsia="Calibri" w:hAnsi="Myriad Pro" w:cs="Times New Roman"/>
          <w:b/>
          <w:bCs/>
          <w:lang w:val="en-US"/>
        </w:rPr>
        <w:t>”</w:t>
      </w:r>
      <w:r w:rsidR="00207113" w:rsidRPr="00944A48">
        <w:rPr>
          <w:rFonts w:ascii="Myriad Pro" w:eastAsia="Calibri" w:hAnsi="Myriad Pro"/>
          <w:vertAlign w:val="superscript"/>
          <w:lang w:val="en-US"/>
        </w:rPr>
        <w:footnoteReference w:id="10"/>
      </w:r>
      <w:r w:rsidR="00207113" w:rsidRPr="00944A48">
        <w:rPr>
          <w:rFonts w:ascii="Myriad Pro" w:eastAsia="Calibri" w:hAnsi="Myriad Pro" w:cs="Times New Roman"/>
          <w:lang w:val="en-US"/>
        </w:rPr>
        <w:t xml:space="preserve">. </w:t>
      </w:r>
    </w:p>
    <w:p w14:paraId="5895D21F" w14:textId="444D950C" w:rsidR="00784BA2" w:rsidRPr="00944A48" w:rsidRDefault="004E002A" w:rsidP="004E002A">
      <w:pPr>
        <w:jc w:val="both"/>
        <w:rPr>
          <w:rFonts w:ascii="Myriad Pro" w:eastAsia="Calibri" w:hAnsi="Myriad Pro" w:cs="Times New Roman"/>
          <w:lang w:val="en-US"/>
        </w:rPr>
      </w:pPr>
      <w:r w:rsidRPr="00944A48">
        <w:rPr>
          <w:rFonts w:ascii="Myriad Pro" w:eastAsia="Calibri" w:hAnsi="Myriad Pro" w:cs="Times New Roman"/>
          <w:lang w:val="en-US"/>
        </w:rPr>
        <w:t xml:space="preserve">The Action serves as a </w:t>
      </w:r>
      <w:r w:rsidR="0042582B" w:rsidRPr="00944A48">
        <w:rPr>
          <w:rFonts w:ascii="Myriad Pro" w:eastAsia="Calibri" w:hAnsi="Myriad Pro" w:cs="Times New Roman"/>
          <w:lang w:val="en-US"/>
        </w:rPr>
        <w:t>stimulant</w:t>
      </w:r>
      <w:r w:rsidRPr="00944A48">
        <w:rPr>
          <w:rFonts w:ascii="Myriad Pro" w:eastAsia="Calibri" w:hAnsi="Myriad Pro" w:cs="Times New Roman"/>
          <w:lang w:val="en-US"/>
        </w:rPr>
        <w:t xml:space="preserve"> for preparing WUCs and LGs to engage in large-scale infrastructure investments at the local level. This readiness is underpinned by strengthened legislative and regulatory frameworks, alongside enhanced capacities of local administrations to manage water supply and wastewater infrastructure investments in an efficient, resilient, and sustainable manner. </w:t>
      </w:r>
    </w:p>
    <w:p w14:paraId="536A343B" w14:textId="245FA2A9" w:rsidR="00784BA2" w:rsidRPr="00944A48" w:rsidRDefault="004E002A" w:rsidP="004E002A">
      <w:pPr>
        <w:jc w:val="both"/>
        <w:rPr>
          <w:rFonts w:ascii="Myriad Pro" w:eastAsia="Calibri" w:hAnsi="Myriad Pro" w:cs="Times New Roman"/>
          <w:lang w:val="en-US"/>
        </w:rPr>
      </w:pPr>
      <w:r w:rsidRPr="00944A48">
        <w:rPr>
          <w:rFonts w:ascii="Myriad Pro" w:eastAsia="Calibri" w:hAnsi="Myriad Pro" w:cs="Times New Roman"/>
          <w:lang w:val="en-US"/>
        </w:rPr>
        <w:t>By building on proven models and leveraging past successes, the Action actively drives both structural and policy reform in the water services sector</w:t>
      </w:r>
      <w:r w:rsidR="00784BA2" w:rsidRPr="00944A48">
        <w:rPr>
          <w:rFonts w:ascii="Myriad Pro" w:eastAsia="Calibri" w:hAnsi="Myriad Pro" w:cs="Times New Roman"/>
          <w:lang w:val="en-US"/>
        </w:rPr>
        <w:t xml:space="preserve">, </w:t>
      </w:r>
      <w:r w:rsidRPr="00944A48">
        <w:rPr>
          <w:rFonts w:ascii="Myriad Pro" w:eastAsia="Calibri" w:hAnsi="Myriad Pro" w:cs="Times New Roman"/>
          <w:lang w:val="en-US"/>
        </w:rPr>
        <w:t xml:space="preserve">aligning closely with the priorities defined in </w:t>
      </w:r>
      <w:r w:rsidR="00EE7F49" w:rsidRPr="00944A48">
        <w:rPr>
          <w:rFonts w:ascii="Myriad Pro" w:eastAsia="Calibri" w:hAnsi="Myriad Pro" w:cs="Times New Roman"/>
          <w:lang w:val="en-US"/>
        </w:rPr>
        <w:t>existing</w:t>
      </w:r>
      <w:r w:rsidRPr="00944A48">
        <w:rPr>
          <w:rFonts w:ascii="Myriad Pro" w:eastAsia="Calibri" w:hAnsi="Myriad Pro" w:cs="Times New Roman"/>
          <w:lang w:val="en-US"/>
        </w:rPr>
        <w:t xml:space="preserve"> governance strategies, as well as ongoing sectoral reform programs. Through this approach, it directly responds to expressed needs </w:t>
      </w:r>
      <w:r w:rsidR="00A2314B" w:rsidRPr="00944A48">
        <w:rPr>
          <w:rFonts w:ascii="Myriad Pro" w:eastAsia="Calibri" w:hAnsi="Myriad Pro" w:cs="Times New Roman"/>
          <w:lang w:val="en-US"/>
        </w:rPr>
        <w:t xml:space="preserve">of multiple stakeholders </w:t>
      </w:r>
      <w:r w:rsidRPr="00944A48">
        <w:rPr>
          <w:rFonts w:ascii="Myriad Pro" w:eastAsia="Calibri" w:hAnsi="Myriad Pro" w:cs="Times New Roman"/>
          <w:lang w:val="en-US"/>
        </w:rPr>
        <w:t>for transformational change, enabling forward-looking planning and implementation that integrates water sector reform with broader local governance and development agendas.</w:t>
      </w:r>
    </w:p>
    <w:p w14:paraId="230576AD" w14:textId="01C746B6" w:rsidR="00207113" w:rsidRPr="00944A48" w:rsidRDefault="00857146" w:rsidP="004E002A">
      <w:pPr>
        <w:jc w:val="both"/>
        <w:rPr>
          <w:rFonts w:ascii="Myriad Pro" w:eastAsia="Calibri" w:hAnsi="Myriad Pro" w:cs="Times New Roman"/>
          <w:lang w:val="en-US"/>
        </w:rPr>
      </w:pPr>
      <w:r w:rsidRPr="00944A48">
        <w:rPr>
          <w:rFonts w:ascii="Myriad Pro" w:eastAsia="Calibri" w:hAnsi="Myriad Pro" w:cs="Times New Roman"/>
          <w:lang w:val="en-US"/>
        </w:rPr>
        <w:t>T</w:t>
      </w:r>
      <w:r w:rsidR="00207113" w:rsidRPr="00944A48">
        <w:rPr>
          <w:rFonts w:ascii="Myriad Pro" w:eastAsia="Calibri" w:hAnsi="Myriad Pro" w:cs="Times New Roman"/>
          <w:lang w:val="en-US"/>
        </w:rPr>
        <w:t xml:space="preserve">he Action is </w:t>
      </w:r>
      <w:r w:rsidR="0084403A" w:rsidRPr="00944A48">
        <w:rPr>
          <w:rFonts w:ascii="Myriad Pro" w:eastAsia="Calibri" w:hAnsi="Myriad Pro" w:cs="Times New Roman"/>
          <w:lang w:val="en-US"/>
        </w:rPr>
        <w:t xml:space="preserve">closely </w:t>
      </w:r>
      <w:r w:rsidR="00207113" w:rsidRPr="00944A48">
        <w:rPr>
          <w:rFonts w:ascii="Myriad Pro" w:eastAsia="Calibri" w:hAnsi="Myriad Pro" w:cs="Times New Roman"/>
          <w:lang w:val="en-US"/>
        </w:rPr>
        <w:t>aligned with and</w:t>
      </w:r>
      <w:r w:rsidR="0043521E" w:rsidRPr="00944A48">
        <w:rPr>
          <w:rFonts w:ascii="Myriad Pro" w:eastAsia="Calibri" w:hAnsi="Myriad Pro" w:cs="Times New Roman"/>
          <w:lang w:val="en-US"/>
        </w:rPr>
        <w:t xml:space="preserve"> continually</w:t>
      </w:r>
      <w:r w:rsidR="00207113" w:rsidRPr="00944A48">
        <w:rPr>
          <w:rFonts w:ascii="Myriad Pro" w:eastAsia="Calibri" w:hAnsi="Myriad Pro" w:cs="Times New Roman"/>
          <w:lang w:val="en-US"/>
        </w:rPr>
        <w:t xml:space="preserve"> contributes to </w:t>
      </w:r>
      <w:r w:rsidR="00953A60" w:rsidRPr="00944A48">
        <w:rPr>
          <w:rFonts w:ascii="Myriad Pro" w:eastAsia="Calibri" w:hAnsi="Myriad Pro" w:cs="Times New Roman"/>
          <w:lang w:val="en-US"/>
        </w:rPr>
        <w:t xml:space="preserve">realization of </w:t>
      </w:r>
      <w:r w:rsidR="00207113" w:rsidRPr="00944A48">
        <w:rPr>
          <w:rFonts w:ascii="Myriad Pro" w:eastAsia="Calibri" w:hAnsi="Myriad Pro" w:cs="Times New Roman"/>
          <w:lang w:val="en-US"/>
        </w:rPr>
        <w:t>strategies and other relevant frameworks</w:t>
      </w:r>
      <w:r w:rsidR="00953A60" w:rsidRPr="00944A48">
        <w:rPr>
          <w:rFonts w:ascii="Myriad Pro" w:eastAsia="Calibri" w:hAnsi="Myriad Pro" w:cs="Times New Roman"/>
          <w:lang w:val="en-US"/>
        </w:rPr>
        <w:t>, such as</w:t>
      </w:r>
      <w:r w:rsidR="00207113" w:rsidRPr="00944A48">
        <w:rPr>
          <w:rFonts w:ascii="Myriad Pro" w:eastAsia="Calibri" w:hAnsi="Myriad Pro" w:cs="Times New Roman"/>
          <w:lang w:val="en-US"/>
        </w:rPr>
        <w:t xml:space="preserve">: </w:t>
      </w:r>
    </w:p>
    <w:p w14:paraId="54AD12BA" w14:textId="77777777" w:rsidR="00694AF9" w:rsidRPr="00944A48" w:rsidRDefault="00694AF9" w:rsidP="0003290D">
      <w:pPr>
        <w:pStyle w:val="ListParagraph"/>
        <w:numPr>
          <w:ilvl w:val="0"/>
          <w:numId w:val="4"/>
        </w:numPr>
        <w:spacing w:before="120" w:after="120"/>
        <w:ind w:left="720" w:hanging="360"/>
        <w:contextualSpacing w:val="0"/>
        <w:jc w:val="both"/>
        <w:rPr>
          <w:rFonts w:ascii="Myriad Pro" w:eastAsia="Calibri" w:hAnsi="Myriad Pro" w:cs="Times New Roman"/>
          <w:lang w:val="en-US"/>
        </w:rPr>
      </w:pPr>
      <w:r w:rsidRPr="00944A48">
        <w:rPr>
          <w:rFonts w:ascii="Myriad Pro" w:eastAsia="Calibri" w:hAnsi="Myriad Pro" w:cs="Times New Roman"/>
          <w:lang w:val="en-US"/>
        </w:rPr>
        <w:t xml:space="preserve">the </w:t>
      </w:r>
      <w:r w:rsidRPr="00944A48">
        <w:rPr>
          <w:rFonts w:ascii="Myriad Pro" w:eastAsia="Calibri" w:hAnsi="Myriad Pro" w:cs="Times New Roman"/>
          <w:b/>
          <w:bCs/>
          <w:lang w:val="en-US"/>
        </w:rPr>
        <w:t>EU4Environment Action Document</w:t>
      </w:r>
      <w:r w:rsidRPr="00944A48">
        <w:rPr>
          <w:rFonts w:ascii="Myriad Pro" w:eastAsia="Calibri" w:hAnsi="Myriad Pro" w:cs="Times New Roman"/>
          <w:lang w:val="en-US"/>
        </w:rPr>
        <w:t xml:space="preserve"> developed under the IPA II in BIH for 2020, and its specific water management sector priorities. </w:t>
      </w:r>
    </w:p>
    <w:p w14:paraId="47A1CCCC" w14:textId="77777777" w:rsidR="00207113" w:rsidRPr="00944A48" w:rsidRDefault="00207113" w:rsidP="0003290D">
      <w:pPr>
        <w:numPr>
          <w:ilvl w:val="0"/>
          <w:numId w:val="4"/>
        </w:numPr>
        <w:spacing w:before="120" w:after="120" w:line="240" w:lineRule="auto"/>
        <w:ind w:left="720" w:hanging="360"/>
        <w:jc w:val="both"/>
        <w:rPr>
          <w:rFonts w:ascii="Myriad Pro" w:eastAsia="Calibri" w:hAnsi="Myriad Pro" w:cs="Times New Roman"/>
          <w:lang w:val="en-US"/>
        </w:rPr>
      </w:pPr>
      <w:r w:rsidRPr="00944A48">
        <w:rPr>
          <w:rFonts w:ascii="Myriad Pro" w:eastAsia="Calibri" w:hAnsi="Myriad Pro" w:cs="Times New Roman"/>
          <w:lang w:val="en-US"/>
        </w:rPr>
        <w:t xml:space="preserve">the </w:t>
      </w:r>
      <w:hyperlink r:id="rId15" w:history="1">
        <w:r w:rsidRPr="00944A48">
          <w:rPr>
            <w:rFonts w:ascii="Myriad Pro" w:eastAsia="Calibri" w:hAnsi="Myriad Pro"/>
            <w:b/>
            <w:lang w:val="en-US"/>
          </w:rPr>
          <w:t>SDG Framework in BIH 2030</w:t>
        </w:r>
      </w:hyperlink>
      <w:r w:rsidRPr="00944A48">
        <w:rPr>
          <w:rFonts w:ascii="Myriad Pro" w:eastAsia="Calibri" w:hAnsi="Myriad Pro" w:cs="Times New Roman"/>
          <w:lang w:val="en-US"/>
        </w:rPr>
        <w:t>, particularly its “Good Governance” and “Sustainable growth” pathways.</w:t>
      </w:r>
    </w:p>
    <w:p w14:paraId="119649BF" w14:textId="77777777" w:rsidR="0062287B" w:rsidRPr="00944A48" w:rsidRDefault="0062287B" w:rsidP="0003290D">
      <w:pPr>
        <w:numPr>
          <w:ilvl w:val="0"/>
          <w:numId w:val="4"/>
        </w:numPr>
        <w:spacing w:before="120" w:after="120" w:line="240" w:lineRule="auto"/>
        <w:ind w:left="720" w:hanging="360"/>
        <w:jc w:val="both"/>
        <w:rPr>
          <w:rFonts w:ascii="Myriad Pro" w:eastAsia="Calibri" w:hAnsi="Myriad Pro" w:cs="Times New Roman"/>
          <w:lang w:val="en-US"/>
        </w:rPr>
      </w:pPr>
      <w:r w:rsidRPr="00944A48">
        <w:rPr>
          <w:rFonts w:ascii="Myriad Pro" w:eastAsia="Calibri" w:hAnsi="Myriad Pro" w:cs="Times New Roman"/>
          <w:lang w:val="en-US"/>
        </w:rPr>
        <w:lastRenderedPageBreak/>
        <w:t xml:space="preserve">the </w:t>
      </w:r>
      <w:hyperlink r:id="rId16" w:history="1">
        <w:r w:rsidRPr="00944A48">
          <w:rPr>
            <w:rFonts w:ascii="Myriad Pro" w:eastAsia="Calibri" w:hAnsi="Myriad Pro"/>
            <w:b/>
            <w:lang w:val="en-US"/>
          </w:rPr>
          <w:t>Environmental Approximation Strategy of BIH</w:t>
        </w:r>
      </w:hyperlink>
      <w:r w:rsidRPr="00944A48">
        <w:rPr>
          <w:rFonts w:ascii="Myriad Pro" w:eastAsia="Calibri" w:hAnsi="Myriad Pro" w:cs="Times New Roman"/>
          <w:lang w:val="en-US"/>
        </w:rPr>
        <w:t xml:space="preserve"> and the entire chapter related to approximation of domestic water management legal frameworks with the EU acquis.</w:t>
      </w:r>
    </w:p>
    <w:p w14:paraId="253A7631" w14:textId="77777777" w:rsidR="00207113" w:rsidRPr="00944A48" w:rsidRDefault="00207113" w:rsidP="0003290D">
      <w:pPr>
        <w:numPr>
          <w:ilvl w:val="0"/>
          <w:numId w:val="4"/>
        </w:numPr>
        <w:spacing w:before="120" w:after="120" w:line="240" w:lineRule="auto"/>
        <w:ind w:left="720" w:hanging="360"/>
        <w:jc w:val="both"/>
        <w:rPr>
          <w:rFonts w:ascii="Myriad Pro" w:eastAsia="Calibri" w:hAnsi="Myriad Pro" w:cs="Times New Roman"/>
          <w:lang w:val="en-US"/>
        </w:rPr>
      </w:pPr>
      <w:r w:rsidRPr="00944A48">
        <w:rPr>
          <w:rFonts w:ascii="Myriad Pro" w:eastAsia="Calibri" w:hAnsi="Myriad Pro" w:cs="Times New Roman"/>
          <w:lang w:val="en-US"/>
        </w:rPr>
        <w:t xml:space="preserve">the </w:t>
      </w:r>
      <w:r w:rsidRPr="00944A48">
        <w:rPr>
          <w:rFonts w:ascii="Myriad Pro" w:eastAsia="Calibri" w:hAnsi="Myriad Pro" w:cs="Times New Roman"/>
          <w:b/>
          <w:bCs/>
          <w:lang w:val="en-US"/>
        </w:rPr>
        <w:t>Socio-Economic Reforms in BIH 2019-2022</w:t>
      </w:r>
      <w:r w:rsidRPr="00944A48">
        <w:rPr>
          <w:rFonts w:ascii="Myriad Pro" w:eastAsia="Calibri" w:hAnsi="Myriad Pro" w:cs="Times New Roman"/>
          <w:lang w:val="en-US"/>
        </w:rPr>
        <w:t xml:space="preserve"> (that are a response to the 2019 EU Opinion), specifically the priority area related to de-politization, improved sustainability and efficiency of public utility companies.</w:t>
      </w:r>
    </w:p>
    <w:p w14:paraId="5D44A994" w14:textId="689CBCD1" w:rsidR="00207113" w:rsidRPr="00944A48" w:rsidRDefault="00207113" w:rsidP="0003290D">
      <w:pPr>
        <w:numPr>
          <w:ilvl w:val="0"/>
          <w:numId w:val="4"/>
        </w:numPr>
        <w:spacing w:before="120" w:after="120" w:line="240" w:lineRule="auto"/>
        <w:ind w:left="720" w:hanging="360"/>
        <w:jc w:val="both"/>
        <w:rPr>
          <w:rFonts w:ascii="Myriad Pro" w:eastAsia="Calibri" w:hAnsi="Myriad Pro" w:cs="Times New Roman"/>
          <w:lang w:val="en-US"/>
        </w:rPr>
      </w:pPr>
      <w:r w:rsidRPr="00944A48">
        <w:rPr>
          <w:rFonts w:ascii="Myriad Pro" w:eastAsia="Calibri" w:hAnsi="Myriad Pro" w:cs="Times New Roman"/>
          <w:lang w:val="en-US"/>
        </w:rPr>
        <w:t xml:space="preserve">the </w:t>
      </w:r>
      <w:r w:rsidRPr="00944A48">
        <w:rPr>
          <w:rFonts w:ascii="Myriad Pro" w:eastAsia="Calibri" w:hAnsi="Myriad Pro" w:cs="Times New Roman"/>
          <w:b/>
          <w:bCs/>
          <w:lang w:val="en-US"/>
        </w:rPr>
        <w:t xml:space="preserve">Strategic Plans of the </w:t>
      </w:r>
      <w:r w:rsidR="00545A78" w:rsidRPr="00944A48">
        <w:rPr>
          <w:rFonts w:ascii="Myriad Pro" w:eastAsia="Calibri" w:hAnsi="Myriad Pro" w:cs="Times New Roman"/>
          <w:b/>
          <w:bCs/>
          <w:lang w:val="en-US"/>
        </w:rPr>
        <w:t xml:space="preserve">RS Ministry of governance and </w:t>
      </w:r>
      <w:r w:rsidR="0094595D" w:rsidRPr="00944A48">
        <w:rPr>
          <w:rFonts w:ascii="Myriad Pro" w:eastAsia="Calibri" w:hAnsi="Myriad Pro" w:cs="Times New Roman"/>
          <w:b/>
          <w:bCs/>
          <w:lang w:val="en-US"/>
        </w:rPr>
        <w:t>local self-governance</w:t>
      </w:r>
      <w:r w:rsidRPr="00944A48">
        <w:rPr>
          <w:rFonts w:ascii="Myriad Pro" w:eastAsia="Calibri" w:hAnsi="Myriad Pro" w:cs="Times New Roman"/>
          <w:lang w:val="en-US"/>
        </w:rPr>
        <w:t xml:space="preserve">, particularly in relation to quality local services </w:t>
      </w:r>
      <w:r w:rsidR="0094595D" w:rsidRPr="00944A48">
        <w:rPr>
          <w:rFonts w:ascii="Myriad Pro" w:eastAsia="Calibri" w:hAnsi="Myriad Pro" w:cs="Times New Roman"/>
          <w:lang w:val="en-US"/>
        </w:rPr>
        <w:t xml:space="preserve">provision, introduction of management tools </w:t>
      </w:r>
      <w:r w:rsidRPr="00944A48">
        <w:rPr>
          <w:rFonts w:ascii="Myriad Pro" w:eastAsia="Calibri" w:hAnsi="Myriad Pro" w:cs="Times New Roman"/>
          <w:lang w:val="en-US"/>
        </w:rPr>
        <w:t>and advocacy for more effective and efficient local governance.</w:t>
      </w:r>
    </w:p>
    <w:p w14:paraId="2E2A7B4B" w14:textId="049DDAC5" w:rsidR="00207113" w:rsidRPr="00944A48" w:rsidRDefault="00207113" w:rsidP="0003290D">
      <w:pPr>
        <w:numPr>
          <w:ilvl w:val="0"/>
          <w:numId w:val="4"/>
        </w:numPr>
        <w:spacing w:before="120" w:after="120" w:line="240" w:lineRule="auto"/>
        <w:ind w:left="720" w:hanging="360"/>
        <w:jc w:val="both"/>
        <w:rPr>
          <w:rFonts w:ascii="Myriad Pro" w:eastAsia="Calibri" w:hAnsi="Myriad Pro" w:cs="Times New Roman"/>
          <w:lang w:val="en-US"/>
        </w:rPr>
      </w:pPr>
      <w:r w:rsidRPr="00944A48">
        <w:rPr>
          <w:rFonts w:ascii="Myriad Pro" w:eastAsia="Calibri" w:hAnsi="Myriad Pro" w:cs="Times New Roman"/>
          <w:lang w:val="en-US"/>
        </w:rPr>
        <w:t xml:space="preserve">the </w:t>
      </w:r>
      <w:hyperlink r:id="rId17" w:history="1">
        <w:r w:rsidRPr="00944A48">
          <w:rPr>
            <w:rFonts w:ascii="Myriad Pro" w:eastAsia="Calibri" w:hAnsi="Myriad Pro"/>
            <w:b/>
            <w:lang w:val="en-US"/>
          </w:rPr>
          <w:t>Public Administration Reform Strategic Framework</w:t>
        </w:r>
        <w:r w:rsidR="0094595D" w:rsidRPr="00944A48">
          <w:rPr>
            <w:rFonts w:ascii="Myriad Pro" w:eastAsia="Calibri" w:hAnsi="Myriad Pro"/>
            <w:b/>
            <w:lang w:val="en-US"/>
          </w:rPr>
          <w:t>,</w:t>
        </w:r>
      </w:hyperlink>
      <w:r w:rsidRPr="00944A48">
        <w:rPr>
          <w:rFonts w:ascii="Myriad Pro" w:eastAsia="Calibri" w:hAnsi="Myriad Pro" w:cs="Times New Roman"/>
          <w:lang w:val="en-US"/>
        </w:rPr>
        <w:t xml:space="preserve"> specifically two of its specific objectives, namely “Accountability” and “Service delivery”. </w:t>
      </w:r>
    </w:p>
    <w:p w14:paraId="63E05424" w14:textId="47417EB1" w:rsidR="00207113" w:rsidRPr="00944A48" w:rsidRDefault="00207113" w:rsidP="00FA4FD2">
      <w:pPr>
        <w:numPr>
          <w:ilvl w:val="0"/>
          <w:numId w:val="4"/>
        </w:numPr>
        <w:spacing w:before="120" w:after="120" w:line="240" w:lineRule="auto"/>
        <w:ind w:left="720" w:hanging="360"/>
        <w:jc w:val="both"/>
        <w:rPr>
          <w:rFonts w:ascii="Myriad Pro" w:eastAsia="Calibri" w:hAnsi="Myriad Pro" w:cs="Times New Roman"/>
          <w:lang w:val="en-US"/>
        </w:rPr>
      </w:pPr>
      <w:r w:rsidRPr="00944A48">
        <w:rPr>
          <w:rFonts w:ascii="Myriad Pro" w:eastAsia="Calibri" w:hAnsi="Myriad Pro" w:cs="Times New Roman"/>
          <w:lang w:val="en-US"/>
        </w:rPr>
        <w:t xml:space="preserve">the </w:t>
      </w:r>
      <w:r w:rsidRPr="00944A48">
        <w:rPr>
          <w:rFonts w:ascii="Myriad Pro" w:eastAsia="Calibri" w:hAnsi="Myriad Pro" w:cs="Times New Roman"/>
          <w:b/>
          <w:bCs/>
          <w:lang w:val="en-US"/>
        </w:rPr>
        <w:t>entity-level water management strategies</w:t>
      </w:r>
      <w:r w:rsidR="00291E21" w:rsidRPr="00944A48">
        <w:rPr>
          <w:rFonts w:ascii="Myriad Pro" w:eastAsia="Calibri" w:hAnsi="Myriad Pro" w:cs="Times New Roman"/>
          <w:b/>
          <w:bCs/>
          <w:lang w:val="en-US"/>
        </w:rPr>
        <w:t xml:space="preserve"> (</w:t>
      </w:r>
      <w:r w:rsidR="009D7F0B" w:rsidRPr="00944A48">
        <w:rPr>
          <w:rFonts w:ascii="Myriad Pro" w:eastAsia="Calibri" w:hAnsi="Myriad Pro" w:cs="Times New Roman"/>
          <w:b/>
          <w:bCs/>
          <w:lang w:val="en-US"/>
        </w:rPr>
        <w:t>Strategy of Water Management in Republika Srpska until 2024</w:t>
      </w:r>
      <w:r w:rsidR="00E45289" w:rsidRPr="00944A48">
        <w:rPr>
          <w:rFonts w:ascii="Myriad Pro" w:eastAsia="Calibri" w:hAnsi="Myriad Pro" w:cs="Times New Roman"/>
          <w:b/>
          <w:bCs/>
          <w:lang w:val="en-US"/>
        </w:rPr>
        <w:t xml:space="preserve"> </w:t>
      </w:r>
      <w:r w:rsidR="00E45289" w:rsidRPr="00944A48">
        <w:rPr>
          <w:rFonts w:ascii="Myriad Pro" w:eastAsia="Calibri" w:hAnsi="Myriad Pro" w:cs="Times New Roman"/>
          <w:lang w:val="en-US"/>
        </w:rPr>
        <w:t>and</w:t>
      </w:r>
      <w:r w:rsidR="00E45289" w:rsidRPr="00944A48">
        <w:rPr>
          <w:rFonts w:ascii="Myriad Pro" w:eastAsia="Calibri" w:hAnsi="Myriad Pro" w:cs="Times New Roman"/>
          <w:b/>
          <w:bCs/>
          <w:lang w:val="en-US"/>
        </w:rPr>
        <w:t xml:space="preserve"> Water Management Strategy of Federation BiH 2022-2032</w:t>
      </w:r>
      <w:r w:rsidR="00E45289" w:rsidRPr="00944A48">
        <w:rPr>
          <w:rStyle w:val="FootnoteReference"/>
          <w:rFonts w:ascii="Myriad Pro" w:eastAsia="Calibri" w:hAnsi="Myriad Pro" w:cs="Times New Roman"/>
          <w:b/>
          <w:bCs/>
          <w:lang w:val="en-US"/>
        </w:rPr>
        <w:footnoteReference w:id="11"/>
      </w:r>
      <w:r w:rsidR="00D973B1" w:rsidRPr="00944A48">
        <w:rPr>
          <w:rFonts w:ascii="Myriad Pro" w:eastAsia="Calibri" w:hAnsi="Myriad Pro" w:cs="Times New Roman"/>
          <w:b/>
          <w:bCs/>
          <w:lang w:val="en-US"/>
        </w:rPr>
        <w:t>)</w:t>
      </w:r>
      <w:r w:rsidRPr="00944A48">
        <w:rPr>
          <w:rFonts w:ascii="Myriad Pro" w:eastAsia="Calibri" w:hAnsi="Myriad Pro" w:cs="Times New Roman"/>
          <w:lang w:val="en-US"/>
        </w:rPr>
        <w:t xml:space="preserve"> and their priorities related to improvement of regulatory and institutional frameworks and sustainable management of water resources, as well as accessible and quality water supply and wastewater management services.</w:t>
      </w:r>
      <w:r w:rsidR="005E03C7" w:rsidRPr="00944A48">
        <w:rPr>
          <w:rFonts w:ascii="Myriad Pro" w:eastAsia="Calibri" w:hAnsi="Myriad Pro" w:cs="Times New Roman"/>
          <w:lang w:val="en-US"/>
        </w:rPr>
        <w:t xml:space="preserve"> Initial contacts were made with Brčko District regarding their participation in </w:t>
      </w:r>
      <w:r w:rsidR="0073193D" w:rsidRPr="00944A48">
        <w:rPr>
          <w:rFonts w:ascii="Myriad Pro" w:eastAsia="Calibri" w:hAnsi="Myriad Pro" w:cs="Times New Roman"/>
          <w:lang w:val="en-US"/>
        </w:rPr>
        <w:t xml:space="preserve">ongoing </w:t>
      </w:r>
      <w:r w:rsidR="00FB79A5" w:rsidRPr="00944A48">
        <w:rPr>
          <w:rFonts w:ascii="Myriad Pro" w:eastAsia="Calibri" w:hAnsi="Myriad Pro" w:cs="Times New Roman"/>
          <w:lang w:val="en-US"/>
        </w:rPr>
        <w:t xml:space="preserve">reform processes, with references to their </w:t>
      </w:r>
      <w:r w:rsidR="00AF5EDF" w:rsidRPr="00944A48">
        <w:rPr>
          <w:rFonts w:ascii="Myriad Pro" w:eastAsia="Calibri" w:hAnsi="Myriad Pro" w:cs="Times New Roman"/>
          <w:lang w:val="en-US"/>
        </w:rPr>
        <w:t>expected</w:t>
      </w:r>
      <w:r w:rsidR="00FB79A5" w:rsidRPr="00944A48">
        <w:rPr>
          <w:rFonts w:ascii="Myriad Pro" w:eastAsia="Calibri" w:hAnsi="Myriad Pro" w:cs="Times New Roman"/>
          <w:lang w:val="en-US"/>
        </w:rPr>
        <w:t xml:space="preserve"> Law on water</w:t>
      </w:r>
      <w:r w:rsidR="00087DC2" w:rsidRPr="00944A48">
        <w:rPr>
          <w:rFonts w:ascii="Myriad Pro" w:eastAsia="Calibri" w:hAnsi="Myriad Pro" w:cs="Times New Roman"/>
          <w:lang w:val="en-US"/>
        </w:rPr>
        <w:t xml:space="preserve">, but with no effect. However, </w:t>
      </w:r>
      <w:r w:rsidR="008A0BAE" w:rsidRPr="00944A48">
        <w:rPr>
          <w:rFonts w:ascii="Myriad Pro" w:eastAsia="Calibri" w:hAnsi="Myriad Pro" w:cs="Times New Roman"/>
          <w:lang w:val="en-US"/>
        </w:rPr>
        <w:t xml:space="preserve">some representatives </w:t>
      </w:r>
      <w:r w:rsidR="0073193D" w:rsidRPr="00944A48">
        <w:rPr>
          <w:rFonts w:ascii="Myriad Pro" w:eastAsia="Calibri" w:hAnsi="Myriad Pro" w:cs="Times New Roman"/>
          <w:lang w:val="en-US"/>
        </w:rPr>
        <w:t xml:space="preserve">from </w:t>
      </w:r>
      <w:r w:rsidR="007C302E" w:rsidRPr="00944A48">
        <w:rPr>
          <w:rFonts w:ascii="Myriad Pro" w:eastAsia="Calibri" w:hAnsi="Myriad Pro" w:cs="Times New Roman"/>
          <w:lang w:val="en-US"/>
        </w:rPr>
        <w:t xml:space="preserve">Brčko water </w:t>
      </w:r>
      <w:r w:rsidR="001B3E2A" w:rsidRPr="00944A48">
        <w:rPr>
          <w:rFonts w:ascii="Myriad Pro" w:eastAsia="Calibri" w:hAnsi="Myriad Pro" w:cs="Times New Roman"/>
          <w:lang w:val="en-US"/>
        </w:rPr>
        <w:t>utility</w:t>
      </w:r>
      <w:r w:rsidR="001C29FF" w:rsidRPr="00944A48">
        <w:rPr>
          <w:rFonts w:ascii="Myriad Pro" w:eastAsia="Calibri" w:hAnsi="Myriad Pro" w:cs="Times New Roman"/>
          <w:lang w:val="en-US"/>
        </w:rPr>
        <w:t xml:space="preserve"> </w:t>
      </w:r>
      <w:r w:rsidR="00DC6099" w:rsidRPr="00944A48">
        <w:rPr>
          <w:rFonts w:ascii="Myriad Pro" w:eastAsia="Calibri" w:hAnsi="Myriad Pro" w:cs="Times New Roman"/>
          <w:lang w:val="en-US"/>
        </w:rPr>
        <w:t>did take place in workshops organized on implementation of Methodology for water tariff setting</w:t>
      </w:r>
      <w:r w:rsidR="00C815FD" w:rsidRPr="00944A48">
        <w:rPr>
          <w:rFonts w:ascii="Myriad Pro" w:eastAsia="Calibri" w:hAnsi="Myriad Pro" w:cs="Times New Roman"/>
          <w:lang w:val="en-US"/>
        </w:rPr>
        <w:t xml:space="preserve">, organized by </w:t>
      </w:r>
      <w:r w:rsidR="00A470CB" w:rsidRPr="00944A48">
        <w:rPr>
          <w:rFonts w:ascii="Myriad Pro" w:eastAsia="Calibri" w:hAnsi="Myriad Pro" w:cs="Times New Roman"/>
          <w:lang w:val="en-US"/>
        </w:rPr>
        <w:t xml:space="preserve">the </w:t>
      </w:r>
      <w:r w:rsidR="00C815FD" w:rsidRPr="00944A48">
        <w:rPr>
          <w:rFonts w:ascii="Myriad Pro" w:eastAsia="Calibri" w:hAnsi="Myriad Pro" w:cs="Times New Roman"/>
          <w:lang w:val="en-US"/>
        </w:rPr>
        <w:t>Association of water utilities</w:t>
      </w:r>
      <w:r w:rsidR="00A470CB" w:rsidRPr="00944A48">
        <w:rPr>
          <w:rFonts w:ascii="Myriad Pro" w:eastAsia="Calibri" w:hAnsi="Myriad Pro" w:cs="Times New Roman"/>
          <w:lang w:val="en-US"/>
        </w:rPr>
        <w:t xml:space="preserve"> </w:t>
      </w:r>
      <w:r w:rsidR="009D500B" w:rsidRPr="00944A48">
        <w:rPr>
          <w:rFonts w:ascii="Myriad Pro" w:eastAsia="Calibri" w:hAnsi="Myriad Pro" w:cs="Times New Roman"/>
          <w:lang w:val="en-US"/>
        </w:rPr>
        <w:t>of Republika Srpska.</w:t>
      </w:r>
    </w:p>
    <w:p w14:paraId="5EAE3A90" w14:textId="3C19AAA9" w:rsidR="00207113" w:rsidRPr="00944A48" w:rsidRDefault="00207113" w:rsidP="0003290D">
      <w:pPr>
        <w:numPr>
          <w:ilvl w:val="0"/>
          <w:numId w:val="4"/>
        </w:numPr>
        <w:spacing w:before="120" w:after="120" w:line="240" w:lineRule="auto"/>
        <w:ind w:left="720" w:hanging="360"/>
        <w:jc w:val="both"/>
        <w:rPr>
          <w:rFonts w:ascii="Myriad Pro" w:eastAsia="Calibri" w:hAnsi="Myriad Pro" w:cs="Times New Roman"/>
          <w:lang w:val="en-US"/>
        </w:rPr>
      </w:pPr>
      <w:r w:rsidRPr="00944A48">
        <w:rPr>
          <w:rFonts w:ascii="Myriad Pro" w:eastAsia="Calibri" w:hAnsi="Myriad Pro" w:cs="Times New Roman"/>
          <w:lang w:val="en-US"/>
        </w:rPr>
        <w:t xml:space="preserve">the </w:t>
      </w:r>
      <w:r w:rsidRPr="00944A48">
        <w:rPr>
          <w:rFonts w:ascii="Myriad Pro" w:eastAsia="Calibri" w:hAnsi="Myriad Pro" w:cs="Times New Roman"/>
          <w:b/>
          <w:bCs/>
          <w:lang w:val="en-US"/>
        </w:rPr>
        <w:t>Joint vision</w:t>
      </w:r>
      <w:r w:rsidRPr="00944A48">
        <w:rPr>
          <w:rFonts w:ascii="Myriad Pro" w:eastAsia="Calibri" w:hAnsi="Myriad Pro" w:cs="Times New Roman"/>
          <w:lang w:val="en-US"/>
        </w:rPr>
        <w:t xml:space="preserve"> </w:t>
      </w:r>
      <w:r w:rsidRPr="00944A48">
        <w:rPr>
          <w:rFonts w:ascii="Myriad Pro" w:eastAsia="Calibri" w:hAnsi="Myriad Pro" w:cs="Times New Roman"/>
          <w:b/>
          <w:bCs/>
          <w:lang w:val="en-US"/>
        </w:rPr>
        <w:t>for advancing the water supply and wastewater management services reform in Bosnia and Herzegovina 2021-2028</w:t>
      </w:r>
      <w:r w:rsidRPr="00944A48">
        <w:rPr>
          <w:rFonts w:ascii="Myriad Pro" w:eastAsia="Calibri" w:hAnsi="Myriad Pro" w:cs="Times New Roman"/>
          <w:lang w:val="en-US"/>
        </w:rPr>
        <w:t xml:space="preserve">, which was discussed and acknowledged by relevant government institutions and development cooperation partners as a common guiding framework for reforms needed to advance water supply and wastewater management services in BIH. Three main pillars of the of the Joint vision are: Modernization of the regulatory and institutional environment in the sector; Enhanced operational frameworks for effective, </w:t>
      </w:r>
      <w:proofErr w:type="gramStart"/>
      <w:r w:rsidRPr="00944A48">
        <w:rPr>
          <w:rFonts w:ascii="Myriad Pro" w:eastAsia="Calibri" w:hAnsi="Myriad Pro" w:cs="Times New Roman"/>
          <w:lang w:val="en-US"/>
        </w:rPr>
        <w:t>efficient</w:t>
      </w:r>
      <w:proofErr w:type="gramEnd"/>
      <w:r w:rsidRPr="00944A48">
        <w:rPr>
          <w:rFonts w:ascii="Myriad Pro" w:eastAsia="Calibri" w:hAnsi="Myriad Pro" w:cs="Times New Roman"/>
          <w:lang w:val="en-US"/>
        </w:rPr>
        <w:t xml:space="preserve"> and inclusive service delivery at the level of local governments and water utilities; and Improved water supply and wastewater management infrastructure (investments). The Joint vision mobilized development partners for coordinated planning of the actions in support to the necessary reforms in the sector. Further, the Joint vision informed the subsequent reform-related discussions and agreements among institutional stakeholders in both entities. </w:t>
      </w:r>
    </w:p>
    <w:p w14:paraId="5D098E29" w14:textId="77777777" w:rsidR="00207113" w:rsidRPr="00944A48" w:rsidRDefault="00207113" w:rsidP="0003290D">
      <w:pPr>
        <w:numPr>
          <w:ilvl w:val="0"/>
          <w:numId w:val="4"/>
        </w:numPr>
        <w:spacing w:before="120" w:after="120" w:line="240" w:lineRule="auto"/>
        <w:ind w:left="720" w:hanging="360"/>
        <w:jc w:val="both"/>
        <w:rPr>
          <w:rFonts w:ascii="Myriad Pro" w:eastAsia="Calibri" w:hAnsi="Myriad Pro" w:cs="Times New Roman"/>
          <w:lang w:val="en-US"/>
        </w:rPr>
      </w:pPr>
      <w:r w:rsidRPr="00944A48">
        <w:rPr>
          <w:rFonts w:ascii="Myriad Pro" w:eastAsia="Calibri" w:hAnsi="Myriad Pro"/>
          <w:lang w:val="en-US"/>
        </w:rPr>
        <w:t xml:space="preserve">the </w:t>
      </w:r>
      <w:hyperlink r:id="rId18" w:history="1">
        <w:r w:rsidRPr="00944A48">
          <w:rPr>
            <w:rFonts w:ascii="Myriad Pro" w:eastAsia="Calibri" w:hAnsi="Myriad Pro"/>
            <w:b/>
            <w:lang w:val="en-US"/>
          </w:rPr>
          <w:t>Agenda 2030 and the SDGs</w:t>
        </w:r>
      </w:hyperlink>
      <w:r w:rsidRPr="00944A48">
        <w:rPr>
          <w:rFonts w:ascii="Myriad Pro" w:eastAsia="Calibri" w:hAnsi="Myriad Pro" w:cs="Times New Roman"/>
          <w:lang w:val="en-US"/>
        </w:rPr>
        <w:t>, primarily SDG 6 “Clean Water and Sanitation”, SDG 10 “Reduced Inequalities”, SDG 11 “Sustainable Cities and Communities” and SDG 16 “Peace, Justice and Strong Institutions”.</w:t>
      </w:r>
    </w:p>
    <w:p w14:paraId="529FB1A8" w14:textId="77777777" w:rsidR="00207113" w:rsidRPr="00944A48" w:rsidRDefault="00207113" w:rsidP="0003290D">
      <w:pPr>
        <w:numPr>
          <w:ilvl w:val="0"/>
          <w:numId w:val="4"/>
        </w:numPr>
        <w:spacing w:before="120" w:after="120" w:line="240" w:lineRule="auto"/>
        <w:ind w:left="720" w:hanging="360"/>
        <w:jc w:val="both"/>
        <w:rPr>
          <w:rFonts w:ascii="Times New Roman" w:hAnsi="Times New Roman" w:cs="Times New Roman"/>
          <w:lang w:val="en-US"/>
        </w:rPr>
      </w:pPr>
      <w:r w:rsidRPr="00944A48">
        <w:rPr>
          <w:rFonts w:ascii="Myriad Pro" w:eastAsia="Calibri" w:hAnsi="Myriad Pro" w:cs="Times New Roman"/>
          <w:lang w:val="en-US"/>
        </w:rPr>
        <w:t xml:space="preserve">the </w:t>
      </w:r>
      <w:r w:rsidRPr="00944A48">
        <w:rPr>
          <w:rFonts w:ascii="Myriad Pro" w:eastAsia="Calibri" w:hAnsi="Myriad Pro" w:cs="Times New Roman"/>
          <w:b/>
          <w:bCs/>
          <w:lang w:val="en-US"/>
        </w:rPr>
        <w:t>UNDP Country Programme Document 2021-2025</w:t>
      </w:r>
      <w:r w:rsidRPr="00944A48">
        <w:rPr>
          <w:rFonts w:ascii="Myriad Pro" w:eastAsia="Calibri" w:hAnsi="Myriad Pro" w:cs="Times New Roman"/>
          <w:lang w:val="en-US"/>
        </w:rPr>
        <w:t>, specifically the outcome “By 2025, people contribute to, and benefit from more accountable and transparent governance systems that deliver quality public services and ensure rule of law”.</w:t>
      </w:r>
      <w:r w:rsidRPr="00944A48">
        <w:rPr>
          <w:rFonts w:ascii="Times New Roman" w:hAnsi="Times New Roman" w:cs="Times New Roman"/>
          <w:lang w:val="en-US"/>
        </w:rPr>
        <w:t xml:space="preserve"> </w:t>
      </w:r>
    </w:p>
    <w:p w14:paraId="41B27E74" w14:textId="77777777" w:rsidR="00022BF8" w:rsidRPr="00944A48" w:rsidRDefault="00823FFE" w:rsidP="0003290D">
      <w:pPr>
        <w:pStyle w:val="Heading3"/>
        <w:rPr>
          <w:rFonts w:ascii="Myriad Pro" w:hAnsi="Myriad Pro"/>
          <w:lang w:val="en-US"/>
        </w:rPr>
      </w:pPr>
      <w:bookmarkStart w:id="7" w:name="_Toc202796603"/>
      <w:r w:rsidRPr="00944A48">
        <w:rPr>
          <w:rFonts w:ascii="Myriad Pro" w:hAnsi="Myriad Pro"/>
          <w:lang w:val="en-US"/>
        </w:rPr>
        <w:t>Sustainability</w:t>
      </w:r>
      <w:bookmarkEnd w:id="7"/>
      <w:r w:rsidRPr="00944A48">
        <w:rPr>
          <w:rFonts w:ascii="Myriad Pro" w:hAnsi="Myriad Pro"/>
          <w:lang w:val="en-US"/>
        </w:rPr>
        <w:t xml:space="preserve"> </w:t>
      </w:r>
    </w:p>
    <w:p w14:paraId="681C2126" w14:textId="6D5AAED8" w:rsidR="002365DD" w:rsidRPr="00944A48" w:rsidRDefault="002365DD" w:rsidP="002365DD">
      <w:pPr>
        <w:jc w:val="both"/>
        <w:rPr>
          <w:rFonts w:ascii="Myriad Pro" w:hAnsi="Myriad Pro"/>
          <w:lang w:val="en-US"/>
        </w:rPr>
      </w:pPr>
      <w:r w:rsidRPr="00944A48">
        <w:rPr>
          <w:rFonts w:ascii="Myriad Pro" w:hAnsi="Myriad Pro"/>
          <w:lang w:val="en-US"/>
        </w:rPr>
        <w:t>EU4MEG’s sustainability and continued relevance are underpinned by the government’s ownership of a unified, country-wide policy reform</w:t>
      </w:r>
      <w:r w:rsidR="00515130" w:rsidRPr="00944A48">
        <w:rPr>
          <w:rFonts w:ascii="Myriad Pro" w:hAnsi="Myriad Pro"/>
          <w:lang w:val="en-US"/>
        </w:rPr>
        <w:t xml:space="preserve"> initiative (separate for each entity, as per country’s constitutional arrangements and jurisdiction)</w:t>
      </w:r>
      <w:r w:rsidRPr="00944A48">
        <w:rPr>
          <w:rFonts w:ascii="Myriad Pro" w:hAnsi="Myriad Pro"/>
          <w:lang w:val="en-US"/>
        </w:rPr>
        <w:t xml:space="preserve"> aimed at </w:t>
      </w:r>
      <w:r w:rsidRPr="00944A48">
        <w:rPr>
          <w:rFonts w:ascii="Myriad Pro" w:hAnsi="Myriad Pro"/>
          <w:b/>
          <w:bCs/>
          <w:lang w:val="en-US"/>
        </w:rPr>
        <w:t xml:space="preserve">transforming </w:t>
      </w:r>
      <w:r w:rsidR="00A17400" w:rsidRPr="00944A48">
        <w:rPr>
          <w:rFonts w:ascii="Myriad Pro" w:hAnsi="Myriad Pro"/>
          <w:b/>
          <w:bCs/>
          <w:lang w:val="en-US"/>
        </w:rPr>
        <w:t xml:space="preserve">and improving </w:t>
      </w:r>
      <w:r w:rsidRPr="00944A48">
        <w:rPr>
          <w:rFonts w:ascii="Myriad Pro" w:hAnsi="Myriad Pro"/>
          <w:b/>
          <w:bCs/>
          <w:lang w:val="en-US"/>
        </w:rPr>
        <w:t>public service delivery</w:t>
      </w:r>
      <w:r w:rsidRPr="00944A48">
        <w:rPr>
          <w:rFonts w:ascii="Myriad Pro" w:hAnsi="Myriad Pro"/>
          <w:lang w:val="en-US"/>
        </w:rPr>
        <w:t xml:space="preserve">. This ownership is a clear marker of institutional maturity and aligns with </w:t>
      </w:r>
      <w:r w:rsidR="00835EB5" w:rsidRPr="00944A48">
        <w:rPr>
          <w:rFonts w:ascii="Myriad Pro" w:hAnsi="Myriad Pro"/>
          <w:lang w:val="en-US"/>
        </w:rPr>
        <w:t>Action’s</w:t>
      </w:r>
      <w:r w:rsidRPr="00944A48">
        <w:rPr>
          <w:rFonts w:ascii="Myriad Pro" w:hAnsi="Myriad Pro"/>
          <w:lang w:val="en-US"/>
        </w:rPr>
        <w:t xml:space="preserve"> long-standing commitment to embedding change within the governance architecture</w:t>
      </w:r>
      <w:r w:rsidR="003D5C48" w:rsidRPr="00944A48">
        <w:rPr>
          <w:rFonts w:ascii="Myriad Pro" w:hAnsi="Myriad Pro"/>
          <w:lang w:val="en-US"/>
        </w:rPr>
        <w:t xml:space="preserve">, </w:t>
      </w:r>
      <w:r w:rsidRPr="00944A48">
        <w:rPr>
          <w:rFonts w:ascii="Myriad Pro" w:hAnsi="Myriad Pro"/>
          <w:lang w:val="en-US"/>
        </w:rPr>
        <w:t xml:space="preserve">both through </w:t>
      </w:r>
      <w:r w:rsidRPr="00944A48">
        <w:rPr>
          <w:rFonts w:ascii="Myriad Pro" w:hAnsi="Myriad Pro"/>
          <w:lang w:val="en-US"/>
        </w:rPr>
        <w:lastRenderedPageBreak/>
        <w:t>strengthened local service provision and sustained policy dialogue in the water supply and wastewater management sector.</w:t>
      </w:r>
    </w:p>
    <w:p w14:paraId="1A309409" w14:textId="77777777" w:rsidR="002365DD" w:rsidRPr="00944A48" w:rsidRDefault="002365DD" w:rsidP="002365DD">
      <w:pPr>
        <w:jc w:val="both"/>
        <w:rPr>
          <w:rFonts w:ascii="Myriad Pro" w:hAnsi="Myriad Pro"/>
          <w:lang w:val="en-US"/>
        </w:rPr>
      </w:pPr>
      <w:r w:rsidRPr="00944A48">
        <w:rPr>
          <w:rFonts w:ascii="Myriad Pro" w:hAnsi="Myriad Pro"/>
          <w:lang w:val="en-US"/>
        </w:rPr>
        <w:t xml:space="preserve">Having laid down significant technical and institutional groundwork, EU4MEG recognizes that systemic transformation depends on robust institutional, regulatory, and strategic frameworks at higher levels of government. Building on its mandate and partnerships, the Action provides targeted </w:t>
      </w:r>
      <w:r w:rsidRPr="00944A48">
        <w:rPr>
          <w:rFonts w:ascii="Myriad Pro" w:hAnsi="Myriad Pro"/>
          <w:b/>
          <w:bCs/>
          <w:lang w:val="en-US"/>
        </w:rPr>
        <w:t xml:space="preserve">support to advance these frameworks through inclusive dialogue and capacity enhancement </w:t>
      </w:r>
      <w:r w:rsidRPr="00944A48">
        <w:rPr>
          <w:rFonts w:ascii="Myriad Pro" w:hAnsi="Myriad Pro"/>
          <w:lang w:val="en-US"/>
        </w:rPr>
        <w:t>across public institutions.</w:t>
      </w:r>
    </w:p>
    <w:p w14:paraId="24AEC133" w14:textId="77777777" w:rsidR="003D5C48" w:rsidRPr="00944A48" w:rsidRDefault="002365DD" w:rsidP="002365DD">
      <w:pPr>
        <w:jc w:val="both"/>
        <w:rPr>
          <w:rFonts w:ascii="Myriad Pro" w:hAnsi="Myriad Pro"/>
          <w:lang w:val="en-US"/>
        </w:rPr>
      </w:pPr>
      <w:r w:rsidRPr="00944A48">
        <w:rPr>
          <w:rFonts w:ascii="Myriad Pro" w:hAnsi="Myriad Pro"/>
          <w:lang w:val="en-US"/>
        </w:rPr>
        <w:t>Looking forward, the Action will continue to align its efforts with existing strategic documents and reform agendas at the state, entity, cantonal, and local government levels</w:t>
      </w:r>
      <w:r w:rsidR="003D5C48" w:rsidRPr="00944A48">
        <w:rPr>
          <w:rFonts w:ascii="Myriad Pro" w:hAnsi="Myriad Pro"/>
          <w:lang w:val="en-US"/>
        </w:rPr>
        <w:t xml:space="preserve">, </w:t>
      </w:r>
      <w:r w:rsidRPr="00944A48">
        <w:rPr>
          <w:rFonts w:ascii="Myriad Pro" w:hAnsi="Myriad Pro"/>
          <w:lang w:val="en-US"/>
        </w:rPr>
        <w:t xml:space="preserve">ensuring responsiveness to institutional priorities and local realities. </w:t>
      </w:r>
    </w:p>
    <w:p w14:paraId="54ABDFF4" w14:textId="592B5EBB" w:rsidR="002365DD" w:rsidRPr="00944A48" w:rsidRDefault="002365DD" w:rsidP="002365DD">
      <w:pPr>
        <w:jc w:val="both"/>
        <w:rPr>
          <w:rFonts w:ascii="Myriad Pro" w:hAnsi="Myriad Pro"/>
          <w:lang w:val="en-US"/>
        </w:rPr>
      </w:pPr>
      <w:r w:rsidRPr="00944A48">
        <w:rPr>
          <w:rFonts w:ascii="Myriad Pro" w:hAnsi="Myriad Pro"/>
          <w:lang w:val="en-US"/>
        </w:rPr>
        <w:t xml:space="preserve">A particularly strong foundation for the future lies in the </w:t>
      </w:r>
      <w:r w:rsidRPr="00944A48">
        <w:rPr>
          <w:rFonts w:ascii="Myriad Pro" w:hAnsi="Myriad Pro"/>
          <w:b/>
          <w:bCs/>
          <w:lang w:val="en-US"/>
        </w:rPr>
        <w:t>growing awareness and proactive engagement of water utility associations and sector institutions</w:t>
      </w:r>
      <w:r w:rsidRPr="00944A48">
        <w:rPr>
          <w:rFonts w:ascii="Myriad Pro" w:hAnsi="Myriad Pro"/>
          <w:lang w:val="en-US"/>
        </w:rPr>
        <w:t xml:space="preserve">, who have embraced </w:t>
      </w:r>
      <w:r w:rsidR="003D5C48" w:rsidRPr="00944A48">
        <w:rPr>
          <w:rFonts w:ascii="Myriad Pro" w:hAnsi="Myriad Pro"/>
          <w:lang w:val="en-US"/>
        </w:rPr>
        <w:t>Action</w:t>
      </w:r>
      <w:r w:rsidRPr="00944A48">
        <w:rPr>
          <w:rFonts w:ascii="Myriad Pro" w:hAnsi="Myriad Pro"/>
          <w:lang w:val="en-US"/>
        </w:rPr>
        <w:t>’s drive toward a harmonized and performance-oriented regulatory environment.</w:t>
      </w:r>
    </w:p>
    <w:p w14:paraId="34C41B5D" w14:textId="3DF5460D" w:rsidR="002365DD" w:rsidRPr="00944A48" w:rsidRDefault="002365DD" w:rsidP="002365DD">
      <w:pPr>
        <w:jc w:val="both"/>
        <w:rPr>
          <w:rFonts w:ascii="Myriad Pro" w:eastAsiaTheme="majorEastAsia" w:hAnsi="Myriad Pro" w:cstheme="majorBidi"/>
          <w:b/>
          <w:bCs/>
          <w:color w:val="1F497D" w:themeColor="text2"/>
          <w:lang w:val="en-US"/>
        </w:rPr>
      </w:pPr>
      <w:r w:rsidRPr="00944A48">
        <w:rPr>
          <w:rFonts w:ascii="Myriad Pro" w:hAnsi="Myriad Pro"/>
          <w:lang w:val="en-US"/>
        </w:rPr>
        <w:t xml:space="preserve">This momentum is poised to accelerate as EU4MEG transitions into the implementation phase of the </w:t>
      </w:r>
      <w:r w:rsidRPr="00944A48">
        <w:rPr>
          <w:rFonts w:ascii="Myriad Pro" w:hAnsi="Myriad Pro"/>
          <w:b/>
          <w:bCs/>
          <w:lang w:val="en-US"/>
        </w:rPr>
        <w:t>national benchmarking system</w:t>
      </w:r>
      <w:r w:rsidR="003D5C48" w:rsidRPr="00944A48">
        <w:rPr>
          <w:rFonts w:ascii="Myriad Pro" w:hAnsi="Myriad Pro"/>
          <w:lang w:val="en-US"/>
        </w:rPr>
        <w:t xml:space="preserve">, </w:t>
      </w:r>
      <w:r w:rsidRPr="00944A48">
        <w:rPr>
          <w:rFonts w:ascii="Myriad Pro" w:hAnsi="Myriad Pro"/>
          <w:lang w:val="en-US"/>
        </w:rPr>
        <w:t xml:space="preserve">developed in partnership with </w:t>
      </w:r>
      <w:r w:rsidR="00F163D6" w:rsidRPr="00944A48">
        <w:rPr>
          <w:rFonts w:ascii="Myriad Pro" w:hAnsi="Myriad Pro"/>
          <w:lang w:val="en-US"/>
        </w:rPr>
        <w:t xml:space="preserve">relevant institutions and stakeholders, </w:t>
      </w:r>
      <w:r w:rsidRPr="00944A48">
        <w:rPr>
          <w:rFonts w:ascii="Myriad Pro" w:hAnsi="Myriad Pro"/>
          <w:lang w:val="en-US"/>
        </w:rPr>
        <w:t xml:space="preserve">and supported by harmonized KPIs and collaborative infrastructure. This system will become a </w:t>
      </w:r>
      <w:r w:rsidRPr="00944A48">
        <w:rPr>
          <w:rFonts w:ascii="Myriad Pro" w:hAnsi="Myriad Pro"/>
          <w:b/>
          <w:bCs/>
          <w:lang w:val="en-US"/>
        </w:rPr>
        <w:t>central tool</w:t>
      </w:r>
      <w:r w:rsidRPr="00944A48">
        <w:rPr>
          <w:rFonts w:ascii="Myriad Pro" w:hAnsi="Myriad Pro"/>
          <w:lang w:val="en-US"/>
        </w:rPr>
        <w:t xml:space="preserve"> in ensuring long-term accountability, transparency, and service improvements across BiH’s water sector, effectively consolidating the Action’s </w:t>
      </w:r>
      <w:proofErr w:type="gramStart"/>
      <w:r w:rsidRPr="00944A48">
        <w:rPr>
          <w:rFonts w:ascii="Myriad Pro" w:hAnsi="Myriad Pro"/>
          <w:lang w:val="en-US"/>
        </w:rPr>
        <w:t>achievements</w:t>
      </w:r>
      <w:proofErr w:type="gramEnd"/>
      <w:r w:rsidRPr="00944A48">
        <w:rPr>
          <w:rFonts w:ascii="Myriad Pro" w:hAnsi="Myriad Pro"/>
          <w:lang w:val="en-US"/>
        </w:rPr>
        <w:t xml:space="preserve"> and expanding its impact across the governance landscape.</w:t>
      </w:r>
    </w:p>
    <w:p w14:paraId="6D4D9118" w14:textId="27A30A05" w:rsidR="00F44AC9" w:rsidRPr="00944A48" w:rsidRDefault="00F44AC9" w:rsidP="002365DD">
      <w:pPr>
        <w:pStyle w:val="Heading3"/>
        <w:rPr>
          <w:rFonts w:ascii="Myriad Pro" w:hAnsi="Myriad Pro"/>
          <w:lang w:val="en-US"/>
        </w:rPr>
      </w:pPr>
      <w:bookmarkStart w:id="8" w:name="_Toc202796604"/>
      <w:r w:rsidRPr="00944A48">
        <w:rPr>
          <w:rFonts w:ascii="Myriad Pro" w:hAnsi="Myriad Pro"/>
          <w:lang w:val="en-US"/>
        </w:rPr>
        <w:t>Results Framework/Logical Framework (approved by EC)</w:t>
      </w:r>
      <w:bookmarkEnd w:id="8"/>
    </w:p>
    <w:p w14:paraId="5C4D7A94" w14:textId="29D0286F" w:rsidR="00BF02C3" w:rsidRPr="00944A48" w:rsidRDefault="00BF02C3" w:rsidP="007674BC">
      <w:pPr>
        <w:jc w:val="both"/>
        <w:rPr>
          <w:rFonts w:ascii="Myriad Pro" w:eastAsia="Calibri" w:hAnsi="Myriad Pro" w:cs="Times New Roman"/>
          <w:lang w:val="en-US"/>
        </w:rPr>
      </w:pPr>
      <w:r w:rsidRPr="00944A48">
        <w:rPr>
          <w:rFonts w:ascii="Myriad Pro" w:eastAsia="Calibri" w:hAnsi="Myriad Pro" w:cs="Times New Roman"/>
          <w:lang w:val="en-US"/>
        </w:rPr>
        <w:t>Logical framework with overview of the achievements in the reporting period is attached in Annex A.</w:t>
      </w:r>
    </w:p>
    <w:p w14:paraId="53C448C4" w14:textId="77777777" w:rsidR="00F44AC9" w:rsidRPr="00944A48" w:rsidRDefault="00F44AC9" w:rsidP="0003290D">
      <w:pPr>
        <w:pStyle w:val="Heading3"/>
        <w:rPr>
          <w:rFonts w:ascii="Myriad Pro" w:hAnsi="Myriad Pro"/>
          <w:lang w:val="en-US"/>
        </w:rPr>
      </w:pPr>
      <w:bookmarkStart w:id="9" w:name="_Toc202796605"/>
      <w:r w:rsidRPr="00944A48">
        <w:rPr>
          <w:rFonts w:ascii="Myriad Pro" w:hAnsi="Myriad Pro"/>
          <w:lang w:val="en-US"/>
        </w:rPr>
        <w:t>Management Arrangements</w:t>
      </w:r>
      <w:bookmarkEnd w:id="9"/>
    </w:p>
    <w:p w14:paraId="643926EE" w14:textId="7159A56D" w:rsidR="007524A5" w:rsidRPr="00944A48" w:rsidRDefault="007524A5" w:rsidP="00283D27">
      <w:pPr>
        <w:jc w:val="both"/>
        <w:rPr>
          <w:rFonts w:ascii="Myriad Pro" w:hAnsi="Myriad Pro"/>
          <w:lang w:val="en-US"/>
        </w:rPr>
      </w:pPr>
      <w:r w:rsidRPr="00944A48">
        <w:rPr>
          <w:rFonts w:ascii="Myriad Pro" w:hAnsi="Myriad Pro"/>
          <w:lang w:val="en-US"/>
        </w:rPr>
        <w:t xml:space="preserve">The Action’s institutional structure comprises the </w:t>
      </w:r>
      <w:r w:rsidR="00936AAD" w:rsidRPr="00944A48">
        <w:rPr>
          <w:rFonts w:ascii="Myriad Pro" w:hAnsi="Myriad Pro"/>
          <w:lang w:val="en-US"/>
        </w:rPr>
        <w:t>Action</w:t>
      </w:r>
      <w:r w:rsidRPr="00944A48">
        <w:rPr>
          <w:rFonts w:ascii="Myriad Pro" w:hAnsi="Myriad Pro"/>
          <w:lang w:val="en-US"/>
        </w:rPr>
        <w:t xml:space="preserve"> Board and the </w:t>
      </w:r>
      <w:r w:rsidR="00936AAD" w:rsidRPr="00944A48">
        <w:rPr>
          <w:rFonts w:ascii="Myriad Pro" w:hAnsi="Myriad Pro"/>
          <w:lang w:val="en-US"/>
        </w:rPr>
        <w:t>Action</w:t>
      </w:r>
      <w:r w:rsidRPr="00944A48">
        <w:rPr>
          <w:rFonts w:ascii="Myriad Pro" w:hAnsi="Myriad Pro"/>
          <w:lang w:val="en-US"/>
        </w:rPr>
        <w:t xml:space="preserve"> Team. There were no </w:t>
      </w:r>
      <w:r w:rsidR="00845DDC" w:rsidRPr="00944A48">
        <w:rPr>
          <w:rFonts w:ascii="Myriad Pro" w:hAnsi="Myriad Pro"/>
          <w:lang w:val="en-US"/>
        </w:rPr>
        <w:t xml:space="preserve">management </w:t>
      </w:r>
      <w:r w:rsidRPr="00944A48">
        <w:rPr>
          <w:rFonts w:ascii="Myriad Pro" w:hAnsi="Myriad Pro"/>
          <w:lang w:val="en-US"/>
        </w:rPr>
        <w:t>changes related to the existing structures within the reporting period</w:t>
      </w:r>
      <w:r w:rsidR="00E9263F" w:rsidRPr="00944A48">
        <w:rPr>
          <w:rFonts w:ascii="Myriad Pro" w:hAnsi="Myriad Pro"/>
          <w:lang w:val="en-US"/>
        </w:rPr>
        <w:t>.</w:t>
      </w:r>
      <w:r w:rsidRPr="00944A48">
        <w:rPr>
          <w:rFonts w:ascii="Myriad Pro" w:hAnsi="Myriad Pro"/>
          <w:lang w:val="en-US"/>
        </w:rPr>
        <w:t xml:space="preserve"> </w:t>
      </w:r>
    </w:p>
    <w:p w14:paraId="6B48BC21" w14:textId="57DD70EA" w:rsidR="007524A5" w:rsidRPr="00944A48" w:rsidRDefault="00936AAD" w:rsidP="004B0B07">
      <w:pPr>
        <w:pStyle w:val="Heading4"/>
        <w:numPr>
          <w:ilvl w:val="0"/>
          <w:numId w:val="0"/>
        </w:numPr>
        <w:rPr>
          <w:lang w:val="en-US"/>
        </w:rPr>
      </w:pPr>
      <w:r w:rsidRPr="00944A48">
        <w:rPr>
          <w:lang w:val="en-US"/>
        </w:rPr>
        <w:t>Action</w:t>
      </w:r>
      <w:r w:rsidR="007524A5" w:rsidRPr="00944A48">
        <w:rPr>
          <w:lang w:val="en-US"/>
        </w:rPr>
        <w:t xml:space="preserve"> team and </w:t>
      </w:r>
      <w:r w:rsidRPr="00944A48">
        <w:rPr>
          <w:lang w:val="en-US"/>
        </w:rPr>
        <w:t>Action</w:t>
      </w:r>
      <w:r w:rsidR="007524A5" w:rsidRPr="00944A48">
        <w:rPr>
          <w:lang w:val="en-US"/>
        </w:rPr>
        <w:t xml:space="preserve"> office</w:t>
      </w:r>
    </w:p>
    <w:p w14:paraId="60662444" w14:textId="400D1614" w:rsidR="007524A5" w:rsidRPr="00944A48" w:rsidRDefault="007524A5" w:rsidP="004B0B07">
      <w:pPr>
        <w:jc w:val="both"/>
        <w:rPr>
          <w:rFonts w:ascii="Myriad Pro" w:hAnsi="Myriad Pro"/>
          <w:lang w:val="en-US"/>
        </w:rPr>
      </w:pPr>
      <w:r w:rsidRPr="00944A48">
        <w:rPr>
          <w:rFonts w:ascii="Myriad Pro" w:hAnsi="Myriad Pro"/>
          <w:lang w:val="en-US"/>
        </w:rPr>
        <w:t xml:space="preserve">The </w:t>
      </w:r>
      <w:r w:rsidR="00936AAD" w:rsidRPr="00944A48">
        <w:rPr>
          <w:rFonts w:ascii="Myriad Pro" w:hAnsi="Myriad Pro"/>
          <w:lang w:val="en-US"/>
        </w:rPr>
        <w:t>Action</w:t>
      </w:r>
      <w:r w:rsidRPr="00944A48">
        <w:rPr>
          <w:rFonts w:ascii="Myriad Pro" w:hAnsi="Myriad Pro"/>
          <w:lang w:val="en-US"/>
        </w:rPr>
        <w:t xml:space="preserve"> Team is equipped with </w:t>
      </w:r>
      <w:r w:rsidR="00725DEF" w:rsidRPr="00944A48">
        <w:rPr>
          <w:rFonts w:ascii="Myriad Pro" w:hAnsi="Myriad Pro"/>
          <w:lang w:val="en-US"/>
        </w:rPr>
        <w:t>eight (8)</w:t>
      </w:r>
      <w:r w:rsidRPr="00944A48">
        <w:rPr>
          <w:rFonts w:ascii="Myriad Pro" w:hAnsi="Myriad Pro"/>
          <w:lang w:val="en-US"/>
        </w:rPr>
        <w:t xml:space="preserve"> staff members including the </w:t>
      </w:r>
      <w:r w:rsidR="00936AAD" w:rsidRPr="00944A48">
        <w:rPr>
          <w:rFonts w:ascii="Myriad Pro" w:hAnsi="Myriad Pro"/>
          <w:lang w:val="en-US"/>
        </w:rPr>
        <w:t>Action</w:t>
      </w:r>
      <w:r w:rsidRPr="00944A48">
        <w:rPr>
          <w:rFonts w:ascii="Myriad Pro" w:hAnsi="Myriad Pro"/>
          <w:lang w:val="en-US"/>
        </w:rPr>
        <w:t xml:space="preserve"> Team</w:t>
      </w:r>
      <w:r w:rsidR="00771AE1" w:rsidRPr="00944A48">
        <w:rPr>
          <w:rFonts w:ascii="Myriad Pro" w:hAnsi="Myriad Pro"/>
          <w:lang w:val="en-US"/>
        </w:rPr>
        <w:t xml:space="preserve"> members</w:t>
      </w:r>
      <w:r w:rsidRPr="00944A48">
        <w:rPr>
          <w:rFonts w:ascii="Myriad Pro" w:hAnsi="Myriad Pro"/>
          <w:lang w:val="en-US"/>
        </w:rPr>
        <w:t xml:space="preserve"> operating in </w:t>
      </w:r>
      <w:r w:rsidR="007674BC" w:rsidRPr="00944A48">
        <w:rPr>
          <w:rFonts w:ascii="Myriad Pro" w:hAnsi="Myriad Pro"/>
          <w:lang w:val="en-US"/>
        </w:rPr>
        <w:t>two</w:t>
      </w:r>
      <w:r w:rsidR="00771AE1" w:rsidRPr="00944A48">
        <w:rPr>
          <w:rFonts w:ascii="Myriad Pro" w:hAnsi="Myriad Pro"/>
          <w:lang w:val="en-US"/>
        </w:rPr>
        <w:t xml:space="preserve"> </w:t>
      </w:r>
      <w:r w:rsidR="000227F3" w:rsidRPr="00944A48">
        <w:rPr>
          <w:rFonts w:ascii="Myriad Pro" w:hAnsi="Myriad Pro"/>
          <w:lang w:val="en-US"/>
        </w:rPr>
        <w:t>UNDP Field Offices (Banja Luka</w:t>
      </w:r>
      <w:r w:rsidR="00E9687E" w:rsidRPr="00944A48">
        <w:rPr>
          <w:rFonts w:ascii="Myriad Pro" w:hAnsi="Myriad Pro"/>
          <w:lang w:val="en-US"/>
        </w:rPr>
        <w:t xml:space="preserve"> </w:t>
      </w:r>
      <w:r w:rsidR="000227F3" w:rsidRPr="00944A48">
        <w:rPr>
          <w:rFonts w:ascii="Myriad Pro" w:hAnsi="Myriad Pro"/>
          <w:lang w:val="en-US"/>
        </w:rPr>
        <w:t>and Mostar)</w:t>
      </w:r>
      <w:r w:rsidRPr="00944A48">
        <w:rPr>
          <w:rFonts w:ascii="Myriad Pro" w:hAnsi="Myriad Pro"/>
          <w:lang w:val="en-US"/>
        </w:rPr>
        <w:t xml:space="preserve">. </w:t>
      </w:r>
      <w:r w:rsidR="008576EA" w:rsidRPr="00944A48">
        <w:rPr>
          <w:rFonts w:ascii="Myriad Pro" w:hAnsi="Myriad Pro"/>
          <w:lang w:val="en-US"/>
        </w:rPr>
        <w:t>Though with some changes related to departures and arrivals of new team members, the c</w:t>
      </w:r>
      <w:r w:rsidRPr="00944A48">
        <w:rPr>
          <w:rFonts w:ascii="Myriad Pro" w:hAnsi="Myriad Pro"/>
          <w:lang w:val="en-US"/>
        </w:rPr>
        <w:t xml:space="preserve">omposition of the </w:t>
      </w:r>
      <w:r w:rsidR="00936AAD" w:rsidRPr="00944A48">
        <w:rPr>
          <w:rFonts w:ascii="Myriad Pro" w:hAnsi="Myriad Pro"/>
          <w:lang w:val="en-US"/>
        </w:rPr>
        <w:t>Action</w:t>
      </w:r>
      <w:r w:rsidRPr="00944A48">
        <w:rPr>
          <w:rFonts w:ascii="Myriad Pro" w:hAnsi="Myriad Pro"/>
          <w:lang w:val="en-US"/>
        </w:rPr>
        <w:t xml:space="preserve"> team reflects experience from </w:t>
      </w:r>
      <w:r w:rsidR="002B1AE3" w:rsidRPr="00944A48">
        <w:rPr>
          <w:rFonts w:ascii="Myriad Pro" w:hAnsi="Myriad Pro"/>
          <w:lang w:val="en-US"/>
        </w:rPr>
        <w:t xml:space="preserve">the first phase of the </w:t>
      </w:r>
      <w:r w:rsidR="00141B44" w:rsidRPr="00944A48">
        <w:rPr>
          <w:rFonts w:ascii="Myriad Pro" w:hAnsi="Myriad Pro"/>
          <w:lang w:val="en-US"/>
        </w:rPr>
        <w:t>MEG project</w:t>
      </w:r>
      <w:r w:rsidRPr="00944A48">
        <w:rPr>
          <w:rFonts w:ascii="Myriad Pro" w:hAnsi="Myriad Pro"/>
          <w:lang w:val="en-US"/>
        </w:rPr>
        <w:t xml:space="preserve">, </w:t>
      </w:r>
      <w:r w:rsidR="002B1AE3" w:rsidRPr="00944A48">
        <w:rPr>
          <w:rFonts w:ascii="Myriad Pro" w:hAnsi="Myriad Pro"/>
          <w:lang w:val="en-US"/>
        </w:rPr>
        <w:t xml:space="preserve">allowing </w:t>
      </w:r>
      <w:r w:rsidRPr="00944A48">
        <w:rPr>
          <w:rFonts w:ascii="Myriad Pro" w:hAnsi="Myriad Pro"/>
          <w:lang w:val="en-US"/>
        </w:rPr>
        <w:t xml:space="preserve">the team to manage a heavy workload and all foreseen activities. </w:t>
      </w:r>
    </w:p>
    <w:p w14:paraId="281946E3" w14:textId="1F636BE3" w:rsidR="00B31920" w:rsidRPr="00944A48" w:rsidRDefault="007524A5" w:rsidP="007524A5">
      <w:pPr>
        <w:rPr>
          <w:rFonts w:ascii="Myriad Pro" w:hAnsi="Myriad Pro"/>
          <w:b/>
          <w:bCs/>
          <w:lang w:val="en-US"/>
        </w:rPr>
      </w:pPr>
      <w:r w:rsidRPr="00944A48">
        <w:rPr>
          <w:rFonts w:ascii="Myriad Pro" w:hAnsi="Myriad Pro"/>
          <w:lang w:val="en-US"/>
        </w:rPr>
        <w:t xml:space="preserve">Overview and dynamics of the </w:t>
      </w:r>
      <w:r w:rsidR="00936AAD" w:rsidRPr="00944A48">
        <w:rPr>
          <w:rFonts w:ascii="Myriad Pro" w:hAnsi="Myriad Pro"/>
          <w:lang w:val="en-US"/>
        </w:rPr>
        <w:t>Action</w:t>
      </w:r>
      <w:r w:rsidRPr="00944A48">
        <w:rPr>
          <w:rFonts w:ascii="Myriad Pro" w:hAnsi="Myriad Pro"/>
          <w:lang w:val="en-US"/>
        </w:rPr>
        <w:t xml:space="preserve"> team is presented in the section </w:t>
      </w:r>
      <w:r w:rsidRPr="00944A48">
        <w:rPr>
          <w:rFonts w:ascii="Myriad Pro" w:hAnsi="Myriad Pro"/>
          <w:b/>
          <w:bCs/>
          <w:lang w:val="en-US"/>
        </w:rPr>
        <w:t>5.1. Staff and other inputs</w:t>
      </w:r>
      <w:r w:rsidR="00771AE1" w:rsidRPr="00944A48">
        <w:rPr>
          <w:rFonts w:ascii="Myriad Pro" w:hAnsi="Myriad Pro"/>
          <w:b/>
          <w:bCs/>
          <w:lang w:val="en-US"/>
        </w:rPr>
        <w:t>.</w:t>
      </w:r>
    </w:p>
    <w:p w14:paraId="6CC14ACE" w14:textId="77777777" w:rsidR="00F44AC9" w:rsidRPr="00944A48" w:rsidRDefault="00F44AC9" w:rsidP="00C53F6B">
      <w:pPr>
        <w:pStyle w:val="Heading2"/>
        <w:spacing w:before="240" w:after="240"/>
        <w:ind w:left="360" w:hanging="360"/>
        <w:rPr>
          <w:rFonts w:ascii="Myriad Pro" w:hAnsi="Myriad Pro"/>
          <w:sz w:val="24"/>
          <w:szCs w:val="24"/>
        </w:rPr>
      </w:pPr>
      <w:r w:rsidRPr="00944A48">
        <w:rPr>
          <w:rFonts w:ascii="Myriad Pro" w:hAnsi="Myriad Pro"/>
          <w:sz w:val="24"/>
          <w:szCs w:val="24"/>
        </w:rPr>
        <w:t xml:space="preserve"> </w:t>
      </w:r>
      <w:bookmarkStart w:id="10" w:name="_Toc202796606"/>
      <w:r w:rsidRPr="00944A48">
        <w:rPr>
          <w:rFonts w:ascii="Myriad Pro" w:hAnsi="Myriad Pro"/>
          <w:sz w:val="24"/>
          <w:szCs w:val="24"/>
        </w:rPr>
        <w:t>OUTPUTS, ACTIVITIES CARRIED OUT DURING REPORTING PERIOD AND RESULTS/ACHIEVEMENTS</w:t>
      </w:r>
      <w:bookmarkEnd w:id="10"/>
    </w:p>
    <w:p w14:paraId="4E5FA098" w14:textId="77777777" w:rsidR="00815D3C" w:rsidRPr="00944A48" w:rsidRDefault="00B31920" w:rsidP="00B06850">
      <w:pPr>
        <w:jc w:val="both"/>
        <w:rPr>
          <w:rFonts w:ascii="Myriad Pro" w:hAnsi="Myriad Pro"/>
          <w:lang w:val="en-US"/>
        </w:rPr>
      </w:pPr>
      <w:r w:rsidRPr="00944A48">
        <w:rPr>
          <w:rFonts w:ascii="Myriad Pro" w:hAnsi="Myriad Pro"/>
          <w:lang w:val="en-US"/>
        </w:rPr>
        <w:t xml:space="preserve">EC General conditions require </w:t>
      </w:r>
      <w:r w:rsidR="006C7B82" w:rsidRPr="00944A48">
        <w:rPr>
          <w:rFonts w:ascii="Myriad Pro" w:hAnsi="Myriad Pro"/>
          <w:lang w:val="en-US"/>
        </w:rPr>
        <w:t>reporting</w:t>
      </w:r>
      <w:r w:rsidRPr="00944A48">
        <w:rPr>
          <w:rFonts w:ascii="Myriad Pro" w:hAnsi="Myriad Pro"/>
          <w:lang w:val="en-US"/>
        </w:rPr>
        <w:t xml:space="preserve"> on achievements using indicators agreed.</w:t>
      </w:r>
    </w:p>
    <w:p w14:paraId="45A0C674" w14:textId="77777777" w:rsidR="00B65DA9" w:rsidRPr="00944A48" w:rsidRDefault="00B65DA9" w:rsidP="0003290D">
      <w:pPr>
        <w:pStyle w:val="Heading3"/>
        <w:rPr>
          <w:rFonts w:ascii="Myriad Pro" w:hAnsi="Myriad Pro"/>
          <w:lang w:val="en-US"/>
        </w:rPr>
      </w:pPr>
      <w:bookmarkStart w:id="11" w:name="_Toc202796607"/>
      <w:r w:rsidRPr="00944A48">
        <w:rPr>
          <w:rFonts w:ascii="Myriad Pro" w:hAnsi="Myriad Pro"/>
          <w:lang w:val="en-US"/>
        </w:rPr>
        <w:lastRenderedPageBreak/>
        <w:t>Workplan and report against the workplan</w:t>
      </w:r>
      <w:bookmarkEnd w:id="11"/>
    </w:p>
    <w:p w14:paraId="1B49678C" w14:textId="2DE5E926" w:rsidR="004D72E6" w:rsidRPr="00944A48" w:rsidRDefault="00746CF3" w:rsidP="008574DC">
      <w:pPr>
        <w:pStyle w:val="Heading4"/>
        <w:numPr>
          <w:ilvl w:val="0"/>
          <w:numId w:val="0"/>
        </w:numPr>
        <w:pBdr>
          <w:top w:val="single" w:sz="12" w:space="1" w:color="auto"/>
          <w:left w:val="single" w:sz="12" w:space="4" w:color="auto"/>
          <w:bottom w:val="single" w:sz="12" w:space="1" w:color="auto"/>
          <w:right w:val="single" w:sz="12" w:space="4" w:color="auto"/>
        </w:pBdr>
        <w:spacing w:before="240" w:after="240"/>
        <w:rPr>
          <w:rFonts w:eastAsia="Calibri"/>
          <w:lang w:val="en-US"/>
        </w:rPr>
      </w:pPr>
      <w:r w:rsidRPr="00944A48">
        <w:rPr>
          <w:rFonts w:eastAsia="Calibri"/>
          <w:lang w:val="en-US"/>
        </w:rPr>
        <w:t>Result 1: Relevant BIH authorities’ capacities strengthened to design policy and regulatory frameworks that advance water supply and wastewater management services.</w:t>
      </w:r>
    </w:p>
    <w:p w14:paraId="3B0FB8A1" w14:textId="42B995CC" w:rsidR="009E263C" w:rsidRPr="00944A48" w:rsidRDefault="00974BC9" w:rsidP="00AF18EF">
      <w:pPr>
        <w:spacing w:before="240" w:after="240"/>
        <w:ind w:left="706"/>
        <w:jc w:val="both"/>
        <w:rPr>
          <w:rFonts w:ascii="Myriad Pro" w:eastAsia="Calibri" w:hAnsi="Myriad Pro" w:cs="Times New Roman"/>
          <w:u w:val="single"/>
          <w:lang w:val="en-US"/>
        </w:rPr>
      </w:pPr>
      <w:r w:rsidRPr="00944A48">
        <w:rPr>
          <w:rFonts w:ascii="Myriad Pro" w:eastAsia="Calibri" w:hAnsi="Myriad Pro" w:cs="Times New Roman"/>
          <w:u w:val="single"/>
          <w:lang w:val="en-US"/>
        </w:rPr>
        <w:t xml:space="preserve">Activity 1.2. </w:t>
      </w:r>
      <w:r w:rsidR="00CF6EFD" w:rsidRPr="00944A48">
        <w:rPr>
          <w:rFonts w:ascii="Myriad Pro" w:eastAsia="Calibri" w:hAnsi="Myriad Pro" w:cs="Times New Roman"/>
          <w:u w:val="single"/>
          <w:lang w:val="en-US"/>
        </w:rPr>
        <w:t xml:space="preserve">– Concept for country-wide </w:t>
      </w:r>
      <w:r w:rsidR="00533990" w:rsidRPr="00944A48">
        <w:rPr>
          <w:rFonts w:ascii="Myriad Pro" w:eastAsia="Calibri" w:hAnsi="Myriad Pro" w:cs="Times New Roman"/>
          <w:u w:val="single"/>
          <w:lang w:val="en-US"/>
        </w:rPr>
        <w:t>harmonized</w:t>
      </w:r>
      <w:r w:rsidR="00CF6EFD" w:rsidRPr="00944A48">
        <w:rPr>
          <w:rFonts w:ascii="Myriad Pro" w:eastAsia="Calibri" w:hAnsi="Myriad Pro" w:cs="Times New Roman"/>
          <w:u w:val="single"/>
          <w:lang w:val="en-US"/>
        </w:rPr>
        <w:t xml:space="preserve"> reform of legal and institutional framework in water services sector</w:t>
      </w:r>
    </w:p>
    <w:p w14:paraId="24ACD7EE" w14:textId="4CDD645A" w:rsidR="007E5163" w:rsidRPr="007E5163" w:rsidRDefault="007E5163" w:rsidP="007E5163">
      <w:pPr>
        <w:jc w:val="both"/>
        <w:rPr>
          <w:rFonts w:ascii="Myriad Pro" w:eastAsia="Calibri" w:hAnsi="Myriad Pro" w:cs="Times New Roman"/>
          <w:bCs/>
          <w:iCs/>
          <w:lang w:val="en-US"/>
        </w:rPr>
      </w:pPr>
      <w:r w:rsidRPr="007E5163">
        <w:rPr>
          <w:rFonts w:ascii="Myriad Pro" w:eastAsia="Calibri" w:hAnsi="Myriad Pro" w:cs="Times New Roman"/>
          <w:bCs/>
          <w:iCs/>
          <w:lang w:val="en-US"/>
        </w:rPr>
        <w:t xml:space="preserve">FBIH Government adopted the </w:t>
      </w:r>
      <w:r w:rsidRPr="007E5163">
        <w:rPr>
          <w:rFonts w:ascii="Myriad Pro" w:eastAsia="Calibri" w:hAnsi="Myriad Pro" w:cs="Times New Roman"/>
          <w:b/>
          <w:iCs/>
          <w:lang w:val="en-US"/>
        </w:rPr>
        <w:t>Methodology on minimum water tariff setting (Methodology)</w:t>
      </w:r>
      <w:r w:rsidRPr="007E5163">
        <w:rPr>
          <w:rFonts w:ascii="Myriad Pro" w:eastAsia="Calibri" w:hAnsi="Myriad Pro" w:cs="Times New Roman"/>
          <w:bCs/>
          <w:iCs/>
          <w:lang w:val="en-US"/>
        </w:rPr>
        <w:t xml:space="preserve"> back in 2022 and </w:t>
      </w:r>
      <w:proofErr w:type="gramStart"/>
      <w:r w:rsidRPr="007E5163">
        <w:rPr>
          <w:rFonts w:ascii="Myriad Pro" w:eastAsia="Calibri" w:hAnsi="Myriad Pro" w:cs="Times New Roman"/>
          <w:bCs/>
          <w:iCs/>
          <w:lang w:val="en-US"/>
        </w:rPr>
        <w:t>in order to</w:t>
      </w:r>
      <w:proofErr w:type="gramEnd"/>
      <w:r w:rsidRPr="007E5163">
        <w:rPr>
          <w:rFonts w:ascii="Myriad Pro" w:eastAsia="Calibri" w:hAnsi="Myriad Pro" w:cs="Times New Roman"/>
          <w:bCs/>
          <w:iCs/>
          <w:lang w:val="en-US"/>
        </w:rPr>
        <w:t xml:space="preserve"> facilitate the wider awareness of the Methodology, the </w:t>
      </w:r>
      <w:r>
        <w:rPr>
          <w:rFonts w:ascii="Myriad Pro" w:eastAsia="Calibri" w:hAnsi="Myriad Pro" w:cs="Times New Roman"/>
          <w:bCs/>
          <w:iCs/>
          <w:lang w:val="en-US"/>
        </w:rPr>
        <w:t xml:space="preserve">Action </w:t>
      </w:r>
      <w:r w:rsidRPr="007E5163">
        <w:rPr>
          <w:rFonts w:ascii="Myriad Pro" w:eastAsia="Calibri" w:hAnsi="Myriad Pro" w:cs="Times New Roman"/>
          <w:bCs/>
          <w:iCs/>
          <w:lang w:val="en-US"/>
        </w:rPr>
        <w:t xml:space="preserve">partnered with entity associations of water utilities to initiate a series of trainings and support to all its members (and non-members) but only to those that are not participating in the </w:t>
      </w:r>
      <w:r>
        <w:rPr>
          <w:rFonts w:ascii="Myriad Pro" w:eastAsia="Calibri" w:hAnsi="Myriad Pro" w:cs="Times New Roman"/>
          <w:bCs/>
          <w:iCs/>
          <w:lang w:val="en-US"/>
        </w:rPr>
        <w:t>Action</w:t>
      </w:r>
      <w:r w:rsidRPr="007E5163">
        <w:rPr>
          <w:rFonts w:ascii="Myriad Pro" w:eastAsia="Calibri" w:hAnsi="Myriad Pro" w:cs="Times New Roman"/>
          <w:bCs/>
          <w:iCs/>
          <w:lang w:val="en-US"/>
        </w:rPr>
        <w:t xml:space="preserve">. The goal was to have effective transfer of ownership and capacity building of entity associations, which are expected to become key drivers of change for the water services sector. </w:t>
      </w:r>
    </w:p>
    <w:p w14:paraId="3AD7C9A7" w14:textId="77777777" w:rsidR="00136BE9" w:rsidRDefault="00136BE9" w:rsidP="00136BE9">
      <w:pPr>
        <w:jc w:val="both"/>
        <w:rPr>
          <w:rFonts w:ascii="Myriad Pro" w:eastAsia="Calibri" w:hAnsi="Myriad Pro" w:cs="Times New Roman"/>
          <w:bCs/>
          <w:iCs/>
          <w:lang w:val="en-US"/>
        </w:rPr>
      </w:pPr>
      <w:r>
        <w:rPr>
          <w:rFonts w:ascii="Myriad Pro" w:eastAsia="Calibri" w:hAnsi="Myriad Pro" w:cs="Times New Roman"/>
          <w:bCs/>
          <w:iCs/>
          <w:lang w:val="en-US"/>
        </w:rPr>
        <w:t xml:space="preserve">In Republika Srpska, the Methodology was recommended by the Association of water utilities of Republika Srpska, as recommended modality for calculating the water price. </w:t>
      </w:r>
    </w:p>
    <w:p w14:paraId="5FDE545D" w14:textId="6F59467E" w:rsidR="007E5163" w:rsidRDefault="007E5163" w:rsidP="007E5163">
      <w:pPr>
        <w:jc w:val="both"/>
        <w:rPr>
          <w:rFonts w:ascii="Myriad Pro" w:eastAsia="Calibri" w:hAnsi="Myriad Pro" w:cs="Times New Roman"/>
          <w:bCs/>
          <w:iCs/>
          <w:lang w:val="en-US"/>
        </w:rPr>
      </w:pPr>
      <w:r w:rsidRPr="007E5163">
        <w:rPr>
          <w:rFonts w:ascii="Myriad Pro" w:eastAsia="Calibri" w:hAnsi="Myriad Pro" w:cs="Times New Roman"/>
          <w:bCs/>
          <w:iCs/>
          <w:lang w:val="en-US"/>
        </w:rPr>
        <w:t xml:space="preserve">The </w:t>
      </w:r>
      <w:r>
        <w:rPr>
          <w:rFonts w:ascii="Myriad Pro" w:eastAsia="Calibri" w:hAnsi="Myriad Pro" w:cs="Times New Roman"/>
          <w:bCs/>
          <w:iCs/>
          <w:lang w:val="en-US"/>
        </w:rPr>
        <w:t>Action</w:t>
      </w:r>
      <w:r w:rsidRPr="007E5163">
        <w:rPr>
          <w:rFonts w:ascii="Myriad Pro" w:eastAsia="Calibri" w:hAnsi="Myriad Pro" w:cs="Times New Roman"/>
          <w:bCs/>
          <w:iCs/>
          <w:lang w:val="en-US"/>
        </w:rPr>
        <w:t xml:space="preserve"> also finalized guidelines for applying the methodology and updated the XLS tariff model, integrating an operational plan model for data management. Training workshops, facilitated by UPKP FBiH</w:t>
      </w:r>
      <w:r w:rsidR="00136BE9">
        <w:rPr>
          <w:rFonts w:ascii="Myriad Pro" w:eastAsia="Calibri" w:hAnsi="Myriad Pro" w:cs="Times New Roman"/>
          <w:bCs/>
          <w:iCs/>
          <w:lang w:val="en-US"/>
        </w:rPr>
        <w:t xml:space="preserve"> and UV RS</w:t>
      </w:r>
      <w:r w:rsidRPr="007E5163">
        <w:rPr>
          <w:rFonts w:ascii="Myriad Pro" w:eastAsia="Calibri" w:hAnsi="Myriad Pro" w:cs="Times New Roman"/>
          <w:bCs/>
          <w:iCs/>
          <w:lang w:val="en-US"/>
        </w:rPr>
        <w:t>, reached over 35 LGs and 65 representatives from non-</w:t>
      </w:r>
      <w:r>
        <w:rPr>
          <w:rFonts w:ascii="Myriad Pro" w:eastAsia="Calibri" w:hAnsi="Myriad Pro" w:cs="Times New Roman"/>
          <w:bCs/>
          <w:iCs/>
          <w:lang w:val="en-US"/>
        </w:rPr>
        <w:t>Action</w:t>
      </w:r>
      <w:r w:rsidRPr="007E5163">
        <w:rPr>
          <w:rFonts w:ascii="Myriad Pro" w:eastAsia="Calibri" w:hAnsi="Myriad Pro" w:cs="Times New Roman"/>
          <w:bCs/>
          <w:iCs/>
          <w:lang w:val="en-US"/>
        </w:rPr>
        <w:t xml:space="preserve"> WUCs, equipping them with the necessary knowledge and tools.</w:t>
      </w:r>
    </w:p>
    <w:p w14:paraId="438C9319" w14:textId="65614699" w:rsidR="00BB199E" w:rsidRPr="00BB199E" w:rsidRDefault="00BB199E" w:rsidP="007E5163">
      <w:pPr>
        <w:jc w:val="both"/>
        <w:rPr>
          <w:rFonts w:ascii="Myriad Pro" w:eastAsia="Calibri" w:hAnsi="Myriad Pro" w:cs="Times New Roman"/>
          <w:bCs/>
          <w:iCs/>
          <w:lang w:val="en-US"/>
        </w:rPr>
      </w:pPr>
      <w:r w:rsidRPr="00BB199E">
        <w:rPr>
          <w:rFonts w:ascii="Myriad Pro" w:eastAsia="Calibri" w:hAnsi="Myriad Pro" w:cs="Times New Roman"/>
          <w:bCs/>
          <w:iCs/>
          <w:lang w:val="en-US"/>
        </w:rPr>
        <w:t>Although the October 2024 local elections primarily impacted municipal governance, political shifts influenced higher government levels, particularly delaying regulatory progress in both FBiH and RS. But, despite initial inaction, technical staff in entity ministries conducted public consultations in the second half of 2024, refining draft laws on water services.</w:t>
      </w:r>
    </w:p>
    <w:p w14:paraId="64B4B2B1" w14:textId="47C09E7A" w:rsidR="00FA7926" w:rsidRPr="00944A48" w:rsidRDefault="00FA7926" w:rsidP="00AB4BC0">
      <w:pPr>
        <w:ind w:left="708"/>
        <w:jc w:val="both"/>
        <w:rPr>
          <w:rFonts w:ascii="Myriad Pro" w:eastAsia="Calibri" w:hAnsi="Myriad Pro" w:cs="Times New Roman"/>
          <w:bCs/>
          <w:i/>
          <w:iCs/>
          <w:lang w:val="en-US"/>
        </w:rPr>
      </w:pPr>
      <w:r w:rsidRPr="00944A48">
        <w:rPr>
          <w:rFonts w:ascii="Myriad Pro" w:eastAsia="Calibri" w:hAnsi="Myriad Pro" w:cs="Times New Roman"/>
          <w:bCs/>
          <w:i/>
          <w:lang w:val="en-US"/>
        </w:rPr>
        <w:t>Program</w:t>
      </w:r>
      <w:r w:rsidRPr="00944A48">
        <w:rPr>
          <w:rFonts w:ascii="Myriad Pro" w:eastAsia="Calibri" w:hAnsi="Myriad Pro" w:cs="Times New Roman"/>
          <w:bCs/>
          <w:i/>
          <w:iCs/>
          <w:lang w:val="en-US"/>
        </w:rPr>
        <w:t xml:space="preserve"> for improvement of water supply services in the Federation of Bosnia and Herzegovina </w:t>
      </w:r>
    </w:p>
    <w:p w14:paraId="49DC4DED" w14:textId="534FBB1F" w:rsidR="00B56686" w:rsidRPr="00944A48" w:rsidRDefault="00B56686" w:rsidP="00B56686">
      <w:pPr>
        <w:jc w:val="both"/>
        <w:rPr>
          <w:rFonts w:ascii="Myriad Pro" w:eastAsia="Calibri" w:hAnsi="Myriad Pro" w:cs="Times New Roman"/>
          <w:bCs/>
          <w:lang w:val="en-US"/>
        </w:rPr>
      </w:pPr>
      <w:r w:rsidRPr="00944A48">
        <w:rPr>
          <w:rFonts w:ascii="Myriad Pro" w:eastAsia="Calibri" w:hAnsi="Myriad Pro" w:cs="Times New Roman"/>
          <w:bCs/>
          <w:lang w:val="en-US"/>
        </w:rPr>
        <w:t xml:space="preserve">The </w:t>
      </w:r>
      <w:r w:rsidRPr="00944A48">
        <w:rPr>
          <w:rFonts w:ascii="Myriad Pro" w:eastAsia="Calibri" w:hAnsi="Myriad Pro" w:cs="Times New Roman"/>
          <w:b/>
          <w:lang w:val="en-US"/>
        </w:rPr>
        <w:t>Program for improvement of water supply services in the Federation of Bosnia and Herzegovina and utilization of the announced financial and technical support</w:t>
      </w:r>
      <w:r w:rsidRPr="00944A48">
        <w:rPr>
          <w:rFonts w:ascii="Myriad Pro" w:eastAsia="Calibri" w:hAnsi="Myriad Pro" w:cs="Times New Roman"/>
          <w:bCs/>
          <w:lang w:val="en-US"/>
        </w:rPr>
        <w:t xml:space="preserve"> (Program) was adopted by the FBIH Government in February 2022. This document is used as a water sector reform roadmap in the FBIH, ensuring full institutional ownership and commitment to its implementation by all stakeholders.</w:t>
      </w:r>
    </w:p>
    <w:p w14:paraId="1F6CDC28" w14:textId="7211108D" w:rsidR="00021158" w:rsidRPr="00944A48" w:rsidRDefault="00021158" w:rsidP="00021158">
      <w:pPr>
        <w:jc w:val="both"/>
        <w:rPr>
          <w:rFonts w:ascii="Myriad Pro" w:eastAsia="Calibri" w:hAnsi="Myriad Pro" w:cs="Times New Roman"/>
          <w:bCs/>
          <w:lang w:val="en-US"/>
        </w:rPr>
      </w:pPr>
      <w:r w:rsidRPr="00944A48">
        <w:rPr>
          <w:rFonts w:ascii="Myriad Pro" w:eastAsia="Calibri" w:hAnsi="Myriad Pro" w:cs="Times New Roman"/>
          <w:bCs/>
          <w:lang w:val="en-US"/>
        </w:rPr>
        <w:t xml:space="preserve">As part of the activities related to the improvements of the regulatory framework in 2024, the </w:t>
      </w:r>
      <w:r w:rsidR="00B56686" w:rsidRPr="00944A48">
        <w:rPr>
          <w:rFonts w:ascii="Myriad Pro" w:eastAsia="Calibri" w:hAnsi="Myriad Pro" w:cs="Times New Roman"/>
          <w:bCs/>
          <w:lang w:val="en-US"/>
        </w:rPr>
        <w:t>Action</w:t>
      </w:r>
      <w:r w:rsidRPr="00944A48">
        <w:rPr>
          <w:rFonts w:ascii="Myriad Pro" w:eastAsia="Calibri" w:hAnsi="Myriad Pro" w:cs="Times New Roman"/>
          <w:bCs/>
          <w:lang w:val="en-US"/>
        </w:rPr>
        <w:t xml:space="preserve"> provided support to the Federal Ministry of Agriculture, Water Management, and Forestry to conduct </w:t>
      </w:r>
      <w:r w:rsidRPr="00944A48">
        <w:rPr>
          <w:rFonts w:ascii="Myriad Pro" w:eastAsia="Calibri" w:hAnsi="Myriad Pro" w:cs="Times New Roman"/>
          <w:b/>
          <w:lang w:val="en-US"/>
        </w:rPr>
        <w:t>additional reviews of provisions of the pre-draft Law on Water Services</w:t>
      </w:r>
      <w:r w:rsidRPr="00944A48">
        <w:rPr>
          <w:rFonts w:ascii="Myriad Pro" w:eastAsia="Calibri" w:hAnsi="Myriad Pro" w:cs="Times New Roman"/>
          <w:bCs/>
          <w:lang w:val="en-US"/>
        </w:rPr>
        <w:t xml:space="preserve"> within the relevant organizational units of the Ministry, and the text was subsequently improved.</w:t>
      </w:r>
    </w:p>
    <w:p w14:paraId="6E87D04D" w14:textId="47B1BC3D" w:rsidR="00021158" w:rsidRPr="00944A48" w:rsidRDefault="00021158" w:rsidP="00021158">
      <w:pPr>
        <w:jc w:val="both"/>
        <w:rPr>
          <w:rFonts w:ascii="Myriad Pro" w:eastAsia="Calibri" w:hAnsi="Myriad Pro" w:cs="Times New Roman"/>
          <w:bCs/>
          <w:lang w:val="en-US"/>
        </w:rPr>
      </w:pPr>
      <w:r w:rsidRPr="00944A48">
        <w:rPr>
          <w:rFonts w:ascii="Myriad Pro" w:eastAsia="Calibri" w:hAnsi="Myriad Pro" w:cs="Times New Roman"/>
          <w:bCs/>
          <w:lang w:val="en-US"/>
        </w:rPr>
        <w:t xml:space="preserve">From July to September 2024, the FBIH Ministry </w:t>
      </w:r>
      <w:r w:rsidR="00360479" w:rsidRPr="00944A48">
        <w:rPr>
          <w:rFonts w:ascii="Myriad Pro" w:eastAsia="Calibri" w:hAnsi="Myriad Pro" w:cs="Times New Roman"/>
          <w:bCs/>
          <w:lang w:val="en-US"/>
        </w:rPr>
        <w:t xml:space="preserve">of agriculture, water management and forestry </w:t>
      </w:r>
      <w:r w:rsidRPr="00944A48">
        <w:rPr>
          <w:rFonts w:ascii="Myriad Pro" w:eastAsia="Calibri" w:hAnsi="Myriad Pro" w:cs="Times New Roman"/>
          <w:bCs/>
          <w:lang w:val="en-US"/>
        </w:rPr>
        <w:t xml:space="preserve">launched a </w:t>
      </w:r>
      <w:r w:rsidRPr="00944A48">
        <w:rPr>
          <w:rFonts w:ascii="Myriad Pro" w:eastAsia="Calibri" w:hAnsi="Myriad Pro" w:cs="Times New Roman"/>
          <w:b/>
          <w:lang w:val="en-US"/>
        </w:rPr>
        <w:t>public consultation process</w:t>
      </w:r>
      <w:r w:rsidRPr="00944A48">
        <w:rPr>
          <w:rFonts w:ascii="Myriad Pro" w:eastAsia="Calibri" w:hAnsi="Myriad Pro" w:cs="Times New Roman"/>
          <w:bCs/>
          <w:lang w:val="en-US"/>
        </w:rPr>
        <w:t xml:space="preserve"> through its website. Until the end of 2024, the Ministry, with the support of the </w:t>
      </w:r>
      <w:r w:rsidR="00991BAA" w:rsidRPr="00944A48">
        <w:rPr>
          <w:rFonts w:ascii="Myriad Pro" w:eastAsia="Calibri" w:hAnsi="Myriad Pro" w:cs="Times New Roman"/>
          <w:bCs/>
          <w:lang w:val="en-US"/>
        </w:rPr>
        <w:t>Action</w:t>
      </w:r>
      <w:r w:rsidRPr="00944A48">
        <w:rPr>
          <w:rFonts w:ascii="Myriad Pro" w:eastAsia="Calibri" w:hAnsi="Myriad Pro" w:cs="Times New Roman"/>
          <w:bCs/>
          <w:lang w:val="en-US"/>
        </w:rPr>
        <w:t xml:space="preserve">, reviewed all received objections, which resulted in the partial harmonization of the </w:t>
      </w:r>
      <w:r w:rsidR="00360479" w:rsidRPr="00944A48">
        <w:rPr>
          <w:rFonts w:ascii="Myriad Pro" w:eastAsia="Calibri" w:hAnsi="Myriad Pro" w:cs="Times New Roman"/>
          <w:bCs/>
          <w:lang w:val="en-US"/>
        </w:rPr>
        <w:t>draft l</w:t>
      </w:r>
      <w:r w:rsidRPr="00944A48">
        <w:rPr>
          <w:rFonts w:ascii="Myriad Pro" w:eastAsia="Calibri" w:hAnsi="Myriad Pro" w:cs="Times New Roman"/>
          <w:bCs/>
          <w:lang w:val="en-US"/>
        </w:rPr>
        <w:t xml:space="preserve">aw and explanations were also prepared for proposals that were not accepted. It is important to note that </w:t>
      </w:r>
      <w:r w:rsidR="0065135E" w:rsidRPr="00944A48">
        <w:rPr>
          <w:rFonts w:ascii="Myriad Pro" w:eastAsia="Calibri" w:hAnsi="Myriad Pro" w:cs="Times New Roman"/>
          <w:b/>
          <w:lang w:val="en-US"/>
        </w:rPr>
        <w:t>only one</w:t>
      </w:r>
      <w:r w:rsidRPr="00944A48">
        <w:rPr>
          <w:rFonts w:ascii="Myriad Pro" w:eastAsia="Calibri" w:hAnsi="Myriad Pro" w:cs="Times New Roman"/>
          <w:b/>
          <w:lang w:val="en-US"/>
        </w:rPr>
        <w:t xml:space="preserve"> canton</w:t>
      </w:r>
      <w:r w:rsidRPr="00944A48">
        <w:rPr>
          <w:rFonts w:ascii="Myriad Pro" w:eastAsia="Calibri" w:hAnsi="Myriad Pro" w:cs="Times New Roman"/>
          <w:bCs/>
          <w:lang w:val="en-US"/>
        </w:rPr>
        <w:t xml:space="preserve"> </w:t>
      </w:r>
      <w:r w:rsidR="00E2447A" w:rsidRPr="00944A48">
        <w:rPr>
          <w:rFonts w:ascii="Myriad Pro" w:eastAsia="Calibri" w:hAnsi="Myriad Pro" w:cs="Times New Roman"/>
          <w:bCs/>
          <w:lang w:val="en-US"/>
        </w:rPr>
        <w:t>(</w:t>
      </w:r>
      <w:proofErr w:type="spellStart"/>
      <w:r w:rsidR="00E2447A" w:rsidRPr="00944A48">
        <w:rPr>
          <w:rFonts w:ascii="Myriad Pro" w:eastAsia="Calibri" w:hAnsi="Myriad Pro" w:cs="Times New Roman"/>
          <w:bCs/>
          <w:lang w:val="en-US"/>
        </w:rPr>
        <w:t>Zapadnohercegovački</w:t>
      </w:r>
      <w:proofErr w:type="spellEnd"/>
      <w:r w:rsidR="00E2447A" w:rsidRPr="00944A48">
        <w:rPr>
          <w:rFonts w:ascii="Myriad Pro" w:eastAsia="Calibri" w:hAnsi="Myriad Pro" w:cs="Times New Roman"/>
          <w:bCs/>
          <w:lang w:val="en-US"/>
        </w:rPr>
        <w:t xml:space="preserve">) </w:t>
      </w:r>
      <w:r w:rsidRPr="00944A48">
        <w:rPr>
          <w:rFonts w:ascii="Myriad Pro" w:eastAsia="Calibri" w:hAnsi="Myriad Pro" w:cs="Times New Roman"/>
          <w:bCs/>
          <w:lang w:val="en-US"/>
        </w:rPr>
        <w:t xml:space="preserve">responded to the </w:t>
      </w:r>
      <w:r w:rsidRPr="00944A48">
        <w:rPr>
          <w:rFonts w:ascii="Myriad Pro" w:eastAsia="Calibri" w:hAnsi="Myriad Pro" w:cs="Times New Roman"/>
          <w:bCs/>
          <w:lang w:val="en-US"/>
        </w:rPr>
        <w:lastRenderedPageBreak/>
        <w:t xml:space="preserve">public hearing process, even though the </w:t>
      </w:r>
      <w:r w:rsidR="0065135E" w:rsidRPr="00944A48">
        <w:rPr>
          <w:rFonts w:ascii="Myriad Pro" w:eastAsia="Calibri" w:hAnsi="Myriad Pro" w:cs="Times New Roman"/>
          <w:bCs/>
          <w:lang w:val="en-US"/>
        </w:rPr>
        <w:t>Action</w:t>
      </w:r>
      <w:r w:rsidRPr="00944A48">
        <w:rPr>
          <w:rFonts w:ascii="Myriad Pro" w:eastAsia="Calibri" w:hAnsi="Myriad Pro" w:cs="Times New Roman"/>
          <w:bCs/>
          <w:lang w:val="en-US"/>
        </w:rPr>
        <w:t xml:space="preserve"> tried to urge </w:t>
      </w:r>
      <w:r w:rsidR="00E2447A" w:rsidRPr="00944A48">
        <w:rPr>
          <w:rFonts w:ascii="Myriad Pro" w:eastAsia="Calibri" w:hAnsi="Myriad Pro" w:cs="Times New Roman"/>
          <w:bCs/>
          <w:lang w:val="en-US"/>
        </w:rPr>
        <w:t xml:space="preserve">all of </w:t>
      </w:r>
      <w:r w:rsidRPr="00944A48">
        <w:rPr>
          <w:rFonts w:ascii="Myriad Pro" w:eastAsia="Calibri" w:hAnsi="Myriad Pro" w:cs="Times New Roman"/>
          <w:bCs/>
          <w:lang w:val="en-US"/>
        </w:rPr>
        <w:t xml:space="preserve">them to respond through its peers and partner LGs and WUCs. </w:t>
      </w:r>
    </w:p>
    <w:p w14:paraId="78879928" w14:textId="77B99C3E" w:rsidR="00FA7926" w:rsidRPr="00944A48" w:rsidRDefault="00FA7926" w:rsidP="00FA7926">
      <w:pPr>
        <w:jc w:val="both"/>
        <w:rPr>
          <w:rFonts w:ascii="Myriad Pro" w:eastAsia="Calibri" w:hAnsi="Myriad Pro" w:cs="Times New Roman"/>
          <w:bCs/>
          <w:lang w:val="en-US"/>
        </w:rPr>
      </w:pPr>
      <w:r w:rsidRPr="00944A48">
        <w:rPr>
          <w:rFonts w:ascii="Myriad Pro" w:eastAsia="Calibri" w:hAnsi="Myriad Pro" w:cs="Times New Roman"/>
          <w:bCs/>
          <w:lang w:val="en-US"/>
        </w:rPr>
        <w:t xml:space="preserve">In parallel, the </w:t>
      </w:r>
      <w:r w:rsidR="00E87999" w:rsidRPr="00944A48">
        <w:rPr>
          <w:rFonts w:ascii="Myriad Pro" w:eastAsia="Calibri" w:hAnsi="Myriad Pro" w:cs="Times New Roman"/>
          <w:bCs/>
          <w:lang w:val="en-US"/>
        </w:rPr>
        <w:t>Action</w:t>
      </w:r>
      <w:r w:rsidRPr="00944A48">
        <w:rPr>
          <w:rFonts w:ascii="Myriad Pro" w:eastAsia="Calibri" w:hAnsi="Myriad Pro" w:cs="Times New Roman"/>
          <w:bCs/>
          <w:lang w:val="en-US"/>
        </w:rPr>
        <w:t xml:space="preserve"> also discussed implementation of other activities of the Program’s Action Plan and agreed on needed next steps for each of them, which should be done in the next period.</w:t>
      </w:r>
    </w:p>
    <w:p w14:paraId="442F1FB4" w14:textId="77777777" w:rsidR="00FA7926" w:rsidRPr="00944A48" w:rsidRDefault="00FA7926" w:rsidP="00AB4BC0">
      <w:pPr>
        <w:ind w:left="708"/>
        <w:jc w:val="both"/>
        <w:rPr>
          <w:rFonts w:ascii="Myriad Pro" w:eastAsia="Calibri" w:hAnsi="Myriad Pro" w:cs="Times New Roman"/>
          <w:bCs/>
          <w:i/>
          <w:iCs/>
          <w:lang w:val="en-US"/>
        </w:rPr>
      </w:pPr>
      <w:r w:rsidRPr="00944A48">
        <w:rPr>
          <w:rFonts w:ascii="Myriad Pro" w:eastAsia="Calibri" w:hAnsi="Myriad Pro" w:cs="Times New Roman"/>
          <w:bCs/>
          <w:i/>
          <w:lang w:val="en-US"/>
        </w:rPr>
        <w:t>Program</w:t>
      </w:r>
      <w:r w:rsidRPr="00944A48">
        <w:rPr>
          <w:rFonts w:ascii="Myriad Pro" w:eastAsia="Calibri" w:hAnsi="Myriad Pro" w:cs="Times New Roman"/>
          <w:bCs/>
          <w:i/>
          <w:iCs/>
          <w:lang w:val="en-US"/>
        </w:rPr>
        <w:t xml:space="preserve"> for improvement of water supply services in the Republika Srpska</w:t>
      </w:r>
    </w:p>
    <w:p w14:paraId="4D95CA57" w14:textId="6D0375D8" w:rsidR="00C10446" w:rsidRPr="00944A48" w:rsidRDefault="00C10446" w:rsidP="00C10446">
      <w:pPr>
        <w:jc w:val="both"/>
        <w:rPr>
          <w:rFonts w:ascii="Myriad Pro" w:eastAsia="Calibri" w:hAnsi="Myriad Pro" w:cs="Times New Roman"/>
          <w:bCs/>
          <w:lang w:val="en-US"/>
        </w:rPr>
      </w:pPr>
      <w:r w:rsidRPr="00944A48">
        <w:rPr>
          <w:rFonts w:ascii="Myriad Pro" w:eastAsia="Calibri" w:hAnsi="Myriad Pro" w:cs="Times New Roman"/>
          <w:bCs/>
          <w:lang w:val="en-US"/>
        </w:rPr>
        <w:t xml:space="preserve">The </w:t>
      </w:r>
      <w:r w:rsidR="00400FEF" w:rsidRPr="00944A48">
        <w:rPr>
          <w:rFonts w:ascii="Myriad Pro" w:eastAsia="Calibri" w:hAnsi="Myriad Pro" w:cs="Times New Roman"/>
          <w:bCs/>
          <w:lang w:val="en-US"/>
        </w:rPr>
        <w:t>Action</w:t>
      </w:r>
      <w:r w:rsidRPr="00944A48">
        <w:rPr>
          <w:rFonts w:ascii="Myriad Pro" w:eastAsia="Calibri" w:hAnsi="Myriad Pro" w:cs="Times New Roman"/>
          <w:bCs/>
          <w:lang w:val="en-US"/>
        </w:rPr>
        <w:t xml:space="preserve"> continues to play a pivotal role in strengthening governance frameworks, optimizing water service management, and promoting institutional capacity-building in BiH.</w:t>
      </w:r>
    </w:p>
    <w:p w14:paraId="068059D4" w14:textId="3B55C50E" w:rsidR="00C10446" w:rsidRPr="00944A48" w:rsidRDefault="00C10446" w:rsidP="00C10446">
      <w:pPr>
        <w:jc w:val="both"/>
        <w:rPr>
          <w:rFonts w:ascii="Myriad Pro" w:eastAsia="Calibri" w:hAnsi="Myriad Pro" w:cs="Times New Roman"/>
          <w:bCs/>
          <w:lang w:val="en-US"/>
        </w:rPr>
      </w:pPr>
      <w:r w:rsidRPr="00944A48">
        <w:rPr>
          <w:rFonts w:ascii="Myriad Pro" w:eastAsia="Calibri" w:hAnsi="Myriad Pro" w:cs="Times New Roman"/>
          <w:bCs/>
          <w:lang w:val="en-US"/>
        </w:rPr>
        <w:t xml:space="preserve">As part of the activities related to improvements in the regulatory framework, </w:t>
      </w:r>
      <w:r w:rsidR="00400FEF" w:rsidRPr="00944A48">
        <w:rPr>
          <w:rFonts w:ascii="Myriad Pro" w:eastAsia="Calibri" w:hAnsi="Myriad Pro" w:cs="Times New Roman"/>
          <w:bCs/>
          <w:lang w:val="en-US"/>
        </w:rPr>
        <w:t>the Action</w:t>
      </w:r>
      <w:r w:rsidRPr="00944A48">
        <w:rPr>
          <w:rFonts w:ascii="Myriad Pro" w:eastAsia="Calibri" w:hAnsi="Myriad Pro" w:cs="Times New Roman"/>
          <w:bCs/>
          <w:lang w:val="en-US"/>
        </w:rPr>
        <w:t xml:space="preserve"> provided support to the RS Ministry of Agriculture, Forestry, and Water Management. Although no significant risks were anticipated in the process of adopting the regulatory framework for water services in Republika Srpska, as the Working Group was pleased with the final draft, a question was risen during public consultations from Vode Srpske, which </w:t>
      </w:r>
      <w:r w:rsidRPr="00944A48">
        <w:rPr>
          <w:rFonts w:ascii="Myriad Pro" w:eastAsia="Calibri" w:hAnsi="Myriad Pro" w:cs="Times New Roman"/>
          <w:b/>
          <w:lang w:val="en-US"/>
        </w:rPr>
        <w:t xml:space="preserve">halted the </w:t>
      </w:r>
      <w:r w:rsidR="00264367" w:rsidRPr="00944A48">
        <w:rPr>
          <w:rFonts w:ascii="Myriad Pro" w:eastAsia="Calibri" w:hAnsi="Myriad Pro" w:cs="Times New Roman"/>
          <w:b/>
          <w:lang w:val="en-US"/>
        </w:rPr>
        <w:t xml:space="preserve">legislative adoption </w:t>
      </w:r>
      <w:r w:rsidRPr="00944A48">
        <w:rPr>
          <w:rFonts w:ascii="Myriad Pro" w:eastAsia="Calibri" w:hAnsi="Myriad Pro" w:cs="Times New Roman"/>
          <w:b/>
          <w:lang w:val="en-US"/>
        </w:rPr>
        <w:t>process</w:t>
      </w:r>
      <w:r w:rsidRPr="00944A48">
        <w:rPr>
          <w:rFonts w:ascii="Myriad Pro" w:eastAsia="Calibri" w:hAnsi="Myriad Pro" w:cs="Times New Roman"/>
          <w:bCs/>
          <w:lang w:val="en-US"/>
        </w:rPr>
        <w:t xml:space="preserve">. Efforts on understanding the issue behind their objection and discussion aimed at resolving it lasted until the end of 2024. The final position of Vode Srpske was still unresolved and will be the matter of further discussions. </w:t>
      </w:r>
    </w:p>
    <w:p w14:paraId="303AF024" w14:textId="4A2CFE9D" w:rsidR="00C10446" w:rsidRPr="00944A48" w:rsidRDefault="00C10446" w:rsidP="00C10446">
      <w:pPr>
        <w:jc w:val="both"/>
        <w:rPr>
          <w:rFonts w:ascii="Myriad Pro" w:eastAsia="Calibri" w:hAnsi="Myriad Pro" w:cs="Times New Roman"/>
          <w:bCs/>
          <w:lang w:val="en-US"/>
        </w:rPr>
      </w:pPr>
      <w:r w:rsidRPr="00944A48">
        <w:rPr>
          <w:rFonts w:ascii="Myriad Pro" w:eastAsia="Calibri" w:hAnsi="Myriad Pro" w:cs="Times New Roman"/>
          <w:bCs/>
          <w:lang w:val="en-US"/>
        </w:rPr>
        <w:t xml:space="preserve">Based on the request from the Ministry of Administration and Local Self-Government of Republika Srpska, the </w:t>
      </w:r>
      <w:r w:rsidR="00062085" w:rsidRPr="00944A48">
        <w:rPr>
          <w:rFonts w:ascii="Myriad Pro" w:eastAsia="Calibri" w:hAnsi="Myriad Pro" w:cs="Times New Roman"/>
          <w:bCs/>
          <w:lang w:val="en-US"/>
        </w:rPr>
        <w:t>Action</w:t>
      </w:r>
      <w:r w:rsidRPr="00944A48">
        <w:rPr>
          <w:rFonts w:ascii="Myriad Pro" w:eastAsia="Calibri" w:hAnsi="Myriad Pro" w:cs="Times New Roman"/>
          <w:bCs/>
          <w:lang w:val="en-US"/>
        </w:rPr>
        <w:t xml:space="preserve"> supported this institution in analyzing the </w:t>
      </w:r>
      <w:r w:rsidRPr="00944A48">
        <w:rPr>
          <w:rFonts w:ascii="Myriad Pro" w:eastAsia="Calibri" w:hAnsi="Myriad Pro" w:cs="Times New Roman"/>
          <w:b/>
          <w:lang w:val="en-US"/>
        </w:rPr>
        <w:t xml:space="preserve">implementation of the </w:t>
      </w:r>
      <w:r w:rsidR="00DF4098" w:rsidRPr="00944A48">
        <w:rPr>
          <w:rFonts w:ascii="Myriad Pro" w:eastAsia="Calibri" w:hAnsi="Myriad Pro" w:cs="Times New Roman"/>
          <w:b/>
          <w:lang w:val="en-US"/>
        </w:rPr>
        <w:t xml:space="preserve">entity </w:t>
      </w:r>
      <w:r w:rsidRPr="00944A48">
        <w:rPr>
          <w:rFonts w:ascii="Myriad Pro" w:eastAsia="Calibri" w:hAnsi="Myriad Pro" w:cs="Times New Roman"/>
          <w:b/>
          <w:lang w:val="en-US"/>
        </w:rPr>
        <w:t>Law on Communal Police.</w:t>
      </w:r>
      <w:r w:rsidRPr="00944A48">
        <w:rPr>
          <w:rFonts w:ascii="Myriad Pro" w:eastAsia="Calibri" w:hAnsi="Myriad Pro" w:cs="Times New Roman"/>
          <w:bCs/>
          <w:lang w:val="en-US"/>
        </w:rPr>
        <w:t xml:space="preserve"> Expert and technical assistance was provided to the interdepartmental Working Group established by the RS Government, to prepare the analysis of the Law on </w:t>
      </w:r>
      <w:r w:rsidR="00FA32AD" w:rsidRPr="00944A48">
        <w:rPr>
          <w:rFonts w:ascii="Myriad Pro" w:eastAsia="Calibri" w:hAnsi="Myriad Pro" w:cs="Times New Roman"/>
          <w:bCs/>
          <w:lang w:val="en-US"/>
        </w:rPr>
        <w:t>Communal</w:t>
      </w:r>
      <w:r w:rsidRPr="00944A48">
        <w:rPr>
          <w:rFonts w:ascii="Myriad Pro" w:eastAsia="Calibri" w:hAnsi="Myriad Pro" w:cs="Times New Roman"/>
          <w:bCs/>
          <w:lang w:val="en-US"/>
        </w:rPr>
        <w:t xml:space="preserve"> Police and draft amendments to existing law, particularly in the sections of the law pertaining to </w:t>
      </w:r>
      <w:r w:rsidR="00716BFC" w:rsidRPr="00944A48">
        <w:rPr>
          <w:rFonts w:ascii="Myriad Pro" w:eastAsia="Calibri" w:hAnsi="Myriad Pro" w:cs="Times New Roman"/>
          <w:b/>
          <w:lang w:val="en-US"/>
        </w:rPr>
        <w:t xml:space="preserve">monitoring the provision of </w:t>
      </w:r>
      <w:r w:rsidRPr="00944A48">
        <w:rPr>
          <w:rFonts w:ascii="Myriad Pro" w:eastAsia="Calibri" w:hAnsi="Myriad Pro" w:cs="Times New Roman"/>
          <w:b/>
          <w:lang w:val="en-US"/>
        </w:rPr>
        <w:t>water and wastewater</w:t>
      </w:r>
      <w:r w:rsidR="00450341" w:rsidRPr="00944A48">
        <w:rPr>
          <w:rFonts w:ascii="Myriad Pro" w:eastAsia="Calibri" w:hAnsi="Myriad Pro" w:cs="Times New Roman"/>
          <w:b/>
          <w:lang w:val="en-US"/>
        </w:rPr>
        <w:t xml:space="preserve"> services</w:t>
      </w:r>
      <w:r w:rsidRPr="00944A48">
        <w:rPr>
          <w:rFonts w:ascii="Myriad Pro" w:eastAsia="Calibri" w:hAnsi="Myriad Pro" w:cs="Times New Roman"/>
          <w:bCs/>
          <w:lang w:val="en-US"/>
        </w:rPr>
        <w:t>.</w:t>
      </w:r>
      <w:r w:rsidR="00954E04" w:rsidRPr="00944A48">
        <w:rPr>
          <w:rFonts w:ascii="Myriad Pro" w:eastAsia="Calibri" w:hAnsi="Myriad Pro" w:cs="Times New Roman"/>
          <w:bCs/>
          <w:lang w:val="en-US"/>
        </w:rPr>
        <w:t xml:space="preserve"> The </w:t>
      </w:r>
      <w:r w:rsidR="009640F5" w:rsidRPr="00944A48">
        <w:rPr>
          <w:rFonts w:ascii="Myriad Pro" w:eastAsia="Calibri" w:hAnsi="Myriad Pro" w:cs="Times New Roman"/>
          <w:bCs/>
          <w:lang w:val="en-US"/>
        </w:rPr>
        <w:t>l</w:t>
      </w:r>
      <w:r w:rsidR="00954E04" w:rsidRPr="00944A48">
        <w:rPr>
          <w:rFonts w:ascii="Myriad Pro" w:eastAsia="Calibri" w:hAnsi="Myriad Pro" w:cs="Times New Roman"/>
          <w:bCs/>
          <w:lang w:val="en-US"/>
        </w:rPr>
        <w:t xml:space="preserve">aw was </w:t>
      </w:r>
      <w:r w:rsidR="00F4110B" w:rsidRPr="00944A48">
        <w:rPr>
          <w:rFonts w:ascii="Myriad Pro" w:eastAsia="Calibri" w:hAnsi="Myriad Pro" w:cs="Times New Roman"/>
          <w:bCs/>
          <w:lang w:val="en-US"/>
        </w:rPr>
        <w:t xml:space="preserve">adopted </w:t>
      </w:r>
      <w:r w:rsidR="009640F5" w:rsidRPr="00944A48">
        <w:rPr>
          <w:rFonts w:ascii="Myriad Pro" w:eastAsia="Calibri" w:hAnsi="Myriad Pro" w:cs="Times New Roman"/>
          <w:bCs/>
          <w:lang w:val="en-US"/>
        </w:rPr>
        <w:t>at the</w:t>
      </w:r>
      <w:r w:rsidR="00F4110B" w:rsidRPr="00944A48">
        <w:rPr>
          <w:rFonts w:ascii="Myriad Pro" w:eastAsia="Calibri" w:hAnsi="Myriad Pro" w:cs="Times New Roman"/>
          <w:bCs/>
          <w:lang w:val="en-US"/>
        </w:rPr>
        <w:t xml:space="preserve"> RS Government </w:t>
      </w:r>
      <w:r w:rsidR="009640F5" w:rsidRPr="00944A48">
        <w:rPr>
          <w:rFonts w:ascii="Myriad Pro" w:eastAsia="Calibri" w:hAnsi="Myriad Pro" w:cs="Times New Roman"/>
          <w:bCs/>
          <w:lang w:val="en-US"/>
        </w:rPr>
        <w:t xml:space="preserve">in March 2025 </w:t>
      </w:r>
      <w:r w:rsidR="00F4110B" w:rsidRPr="00944A48">
        <w:rPr>
          <w:rFonts w:ascii="Myriad Pro" w:eastAsia="Calibri" w:hAnsi="Myriad Pro" w:cs="Times New Roman"/>
          <w:bCs/>
          <w:lang w:val="en-US"/>
        </w:rPr>
        <w:t>and forwarded to the Assembly for final adoption</w:t>
      </w:r>
      <w:r w:rsidR="00491875" w:rsidRPr="00944A48">
        <w:rPr>
          <w:rFonts w:ascii="Myriad Pro" w:eastAsia="Calibri" w:hAnsi="Myriad Pro" w:cs="Times New Roman"/>
          <w:bCs/>
          <w:lang w:val="en-US"/>
        </w:rPr>
        <w:t xml:space="preserve">, which </w:t>
      </w:r>
      <w:r w:rsidR="000210FA" w:rsidRPr="00944A48">
        <w:rPr>
          <w:rFonts w:ascii="Myriad Pro" w:eastAsia="Calibri" w:hAnsi="Myriad Pro" w:cs="Times New Roman"/>
          <w:bCs/>
          <w:lang w:val="en-US"/>
        </w:rPr>
        <w:t xml:space="preserve">formally </w:t>
      </w:r>
      <w:r w:rsidR="00491875" w:rsidRPr="00944A48">
        <w:rPr>
          <w:rFonts w:ascii="Myriad Pro" w:eastAsia="Calibri" w:hAnsi="Myriad Pro" w:cs="Times New Roman"/>
          <w:bCs/>
          <w:lang w:val="en-US"/>
        </w:rPr>
        <w:t xml:space="preserve">adopted it </w:t>
      </w:r>
      <w:r w:rsidR="00643C3F" w:rsidRPr="00944A48">
        <w:rPr>
          <w:rFonts w:ascii="Myriad Pro" w:eastAsia="Calibri" w:hAnsi="Myriad Pro" w:cs="Times New Roman"/>
          <w:bCs/>
          <w:lang w:val="en-US"/>
        </w:rPr>
        <w:t>April 2025</w:t>
      </w:r>
      <w:r w:rsidR="00491875" w:rsidRPr="00944A48">
        <w:rPr>
          <w:rStyle w:val="FootnoteReference"/>
          <w:rFonts w:ascii="Myriad Pro" w:eastAsia="Calibri" w:hAnsi="Myriad Pro" w:cs="Times New Roman"/>
          <w:bCs/>
          <w:lang w:val="en-US"/>
        </w:rPr>
        <w:footnoteReference w:id="12"/>
      </w:r>
      <w:r w:rsidR="00F4110B" w:rsidRPr="00944A48">
        <w:rPr>
          <w:rFonts w:ascii="Myriad Pro" w:eastAsia="Calibri" w:hAnsi="Myriad Pro" w:cs="Times New Roman"/>
          <w:bCs/>
          <w:lang w:val="en-US"/>
        </w:rPr>
        <w:t>.</w:t>
      </w:r>
      <w:r w:rsidR="00EE45A3" w:rsidRPr="00944A48">
        <w:rPr>
          <w:rFonts w:ascii="Myriad Pro" w:eastAsia="Calibri" w:hAnsi="Myriad Pro" w:cs="Times New Roman"/>
          <w:bCs/>
          <w:lang w:val="en-US"/>
        </w:rPr>
        <w:t xml:space="preserve"> </w:t>
      </w:r>
    </w:p>
    <w:p w14:paraId="6F5A1499" w14:textId="77777777" w:rsidR="00FC4B7C" w:rsidRPr="00944A48" w:rsidRDefault="00FC4B7C" w:rsidP="00FC4B7C">
      <w:pPr>
        <w:spacing w:before="240" w:after="240"/>
        <w:ind w:left="706"/>
        <w:jc w:val="both"/>
        <w:rPr>
          <w:rFonts w:ascii="Myriad Pro" w:eastAsia="Calibri" w:hAnsi="Myriad Pro" w:cs="Times New Roman"/>
          <w:u w:val="single"/>
          <w:lang w:val="en-US"/>
        </w:rPr>
      </w:pPr>
      <w:r w:rsidRPr="00944A48">
        <w:rPr>
          <w:rFonts w:ascii="Myriad Pro" w:eastAsia="Calibri" w:hAnsi="Myriad Pro" w:cs="Times New Roman"/>
          <w:u w:val="single"/>
          <w:lang w:val="en-US"/>
        </w:rPr>
        <w:t xml:space="preserve">Activity 1.3. Development of a country-wide harmonized benchmarking system for water utilities in BIH </w:t>
      </w:r>
    </w:p>
    <w:p w14:paraId="3473A1ED" w14:textId="77777777" w:rsidR="00E25EDB" w:rsidRPr="00E25EDB" w:rsidRDefault="00E25EDB" w:rsidP="00E25EDB">
      <w:pPr>
        <w:jc w:val="both"/>
        <w:rPr>
          <w:rFonts w:ascii="Myriad Pro" w:hAnsi="Myriad Pro"/>
          <w:lang w:val="en-US"/>
        </w:rPr>
      </w:pPr>
      <w:r w:rsidRPr="00E25EDB">
        <w:rPr>
          <w:rFonts w:ascii="Myriad Pro" w:hAnsi="Myriad Pro"/>
          <w:lang w:val="en-US"/>
        </w:rPr>
        <w:t xml:space="preserve">The Concept for a country-wide benchmarking system for water services in Bosnia and Herzegovina was developed as a cornerstone of EU4MEG’s strategic support under Result 1. Drawing on lessons from previous period and in close coordination with the World Bank, the Action facilitated a </w:t>
      </w:r>
      <w:r w:rsidRPr="00E25EDB">
        <w:rPr>
          <w:rFonts w:ascii="Myriad Pro" w:hAnsi="Myriad Pro"/>
          <w:b/>
          <w:bCs/>
          <w:lang w:val="en-US"/>
        </w:rPr>
        <w:t>participatory development process</w:t>
      </w:r>
      <w:r w:rsidRPr="00E25EDB">
        <w:rPr>
          <w:rFonts w:ascii="Myriad Pro" w:hAnsi="Myriad Pro"/>
          <w:lang w:val="en-US"/>
        </w:rPr>
        <w:t xml:space="preserve"> involving entity ministries, water agencies, associations of WUCs, and local governments. The Concept was designed to harmonize performance monitoring across all WUCs, using a standardized set of Key Performance Indicators (KPIs) as tools for strategic planning, operational improvement, and policy alignment.</w:t>
      </w:r>
    </w:p>
    <w:p w14:paraId="5317DAC9" w14:textId="77777777" w:rsidR="00E25EDB" w:rsidRPr="00E25EDB" w:rsidRDefault="00E25EDB" w:rsidP="00E25EDB">
      <w:pPr>
        <w:jc w:val="both"/>
        <w:rPr>
          <w:rFonts w:ascii="Myriad Pro" w:hAnsi="Myriad Pro"/>
          <w:lang w:val="en-US"/>
        </w:rPr>
      </w:pPr>
      <w:r w:rsidRPr="00E25EDB">
        <w:rPr>
          <w:rFonts w:ascii="Myriad Pro" w:hAnsi="Myriad Pro"/>
          <w:lang w:val="en-US"/>
        </w:rPr>
        <w:t xml:space="preserve">The development process included a series of technical workshops, working group sessions, and bilateral consultations, culminating in consensus on the </w:t>
      </w:r>
      <w:r w:rsidRPr="00E25EDB">
        <w:rPr>
          <w:rFonts w:ascii="Myriad Pro" w:hAnsi="Myriad Pro"/>
          <w:b/>
          <w:bCs/>
          <w:lang w:val="en-US"/>
        </w:rPr>
        <w:t>system’s architecture, data inputs, and governance model.</w:t>
      </w:r>
      <w:r w:rsidRPr="00E25EDB">
        <w:rPr>
          <w:rFonts w:ascii="Myriad Pro" w:hAnsi="Myriad Pro"/>
          <w:lang w:val="en-US"/>
        </w:rPr>
        <w:t xml:space="preserve"> More than 300 input variables and 70 KPIs were agreed upon, ensuring compatibility with both EU4MEG’s existing monitoring framework and the World Bank’s Water Sanitation and Services Project. </w:t>
      </w:r>
    </w:p>
    <w:p w14:paraId="55313B1E" w14:textId="77777777" w:rsidR="00E25EDB" w:rsidRPr="00E25EDB" w:rsidRDefault="00E25EDB" w:rsidP="00E25EDB">
      <w:pPr>
        <w:jc w:val="both"/>
        <w:rPr>
          <w:rFonts w:ascii="Myriad Pro" w:hAnsi="Myriad Pro"/>
          <w:lang w:val="en-US"/>
        </w:rPr>
      </w:pPr>
      <w:r w:rsidRPr="00E25EDB">
        <w:rPr>
          <w:rFonts w:ascii="Myriad Pro" w:hAnsi="Myriad Pro"/>
          <w:lang w:val="en-US"/>
        </w:rPr>
        <w:lastRenderedPageBreak/>
        <w:t xml:space="preserve">The concept was formally endorsed by all relevant stakeholders, including the Ministry of Foreign Trade and Economic Relations (MoFTER), entity-level line ministries, and sector associations, paving the way for the finalization of the Terms of Reference and the launch of the software procurement process in 2025. The Concept </w:t>
      </w:r>
      <w:r w:rsidRPr="00E25EDB">
        <w:rPr>
          <w:rFonts w:ascii="Myriad Pro" w:hAnsi="Myriad Pro"/>
          <w:b/>
          <w:bCs/>
          <w:lang w:val="en-US"/>
        </w:rPr>
        <w:t>verified the need for development of a benchmarking system</w:t>
      </w:r>
      <w:r w:rsidRPr="00E25EDB">
        <w:rPr>
          <w:rFonts w:ascii="Myriad Pro" w:hAnsi="Myriad Pro"/>
          <w:lang w:val="en-US"/>
        </w:rPr>
        <w:t xml:space="preserve"> that will serve as a transformative tool for institutional accountability, sector transparency, and continuous performance improvement across BiH’s water services landscape.</w:t>
      </w:r>
    </w:p>
    <w:p w14:paraId="5669252C" w14:textId="6063B8AB" w:rsidR="002C4C51" w:rsidRPr="00944A48" w:rsidRDefault="002C4C51" w:rsidP="002C4C51">
      <w:pPr>
        <w:jc w:val="both"/>
        <w:rPr>
          <w:rFonts w:ascii="Myriad Pro" w:eastAsia="Calibri" w:hAnsi="Myriad Pro" w:cs="Times New Roman"/>
          <w:bCs/>
          <w:lang w:val="en-US"/>
        </w:rPr>
      </w:pPr>
      <w:r w:rsidRPr="00944A48">
        <w:rPr>
          <w:rFonts w:ascii="Myriad Pro" w:eastAsia="Calibri" w:hAnsi="Myriad Pro" w:cs="Times New Roman"/>
          <w:bCs/>
          <w:lang w:val="en-US"/>
        </w:rPr>
        <w:t xml:space="preserve">Towards the end of 2024, following delays in the preparatory phase, the Project started refining the Terms of Reference (ToR) for the development of the </w:t>
      </w:r>
      <w:r w:rsidR="00DE6D71" w:rsidRPr="0045251F">
        <w:rPr>
          <w:rFonts w:ascii="Myriad Pro" w:eastAsia="Calibri" w:hAnsi="Myriad Pro" w:cs="Times New Roman"/>
          <w:b/>
          <w:lang w:val="en-US"/>
        </w:rPr>
        <w:t xml:space="preserve">country-wide </w:t>
      </w:r>
      <w:r w:rsidR="0045251F">
        <w:rPr>
          <w:rFonts w:ascii="Myriad Pro" w:eastAsia="Calibri" w:hAnsi="Myriad Pro" w:cs="Times New Roman"/>
          <w:b/>
          <w:lang w:val="en-US"/>
        </w:rPr>
        <w:t>b</w:t>
      </w:r>
      <w:r w:rsidRPr="0045251F">
        <w:rPr>
          <w:rFonts w:ascii="Myriad Pro" w:eastAsia="Calibri" w:hAnsi="Myriad Pro" w:cs="Times New Roman"/>
          <w:b/>
          <w:lang w:val="en-US"/>
        </w:rPr>
        <w:t xml:space="preserve">enchmarking </w:t>
      </w:r>
      <w:r w:rsidR="0045251F">
        <w:rPr>
          <w:rFonts w:ascii="Myriad Pro" w:eastAsia="Calibri" w:hAnsi="Myriad Pro" w:cs="Times New Roman"/>
          <w:b/>
          <w:lang w:val="en-US"/>
        </w:rPr>
        <w:t>s</w:t>
      </w:r>
      <w:r w:rsidRPr="0045251F">
        <w:rPr>
          <w:rFonts w:ascii="Myriad Pro" w:eastAsia="Calibri" w:hAnsi="Myriad Pro" w:cs="Times New Roman"/>
          <w:b/>
          <w:lang w:val="en-US"/>
        </w:rPr>
        <w:t>ystem</w:t>
      </w:r>
      <w:r w:rsidR="0045251F">
        <w:rPr>
          <w:rFonts w:ascii="Myriad Pro" w:eastAsia="Calibri" w:hAnsi="Myriad Pro" w:cs="Times New Roman"/>
          <w:b/>
          <w:lang w:val="en-US"/>
        </w:rPr>
        <w:t xml:space="preserve"> for water utilities</w:t>
      </w:r>
      <w:r w:rsidRPr="00944A48">
        <w:rPr>
          <w:rFonts w:ascii="Myriad Pro" w:eastAsia="Calibri" w:hAnsi="Myriad Pro" w:cs="Times New Roman"/>
          <w:bCs/>
          <w:lang w:val="en-US"/>
        </w:rPr>
        <w:t xml:space="preserve">, following the agreement of all relevant stakeholders. This proved to be a complex and demanding task, as the initial discussion on types of software platforms required significant adjustments from the Project team. Once an agreement </w:t>
      </w:r>
      <w:r w:rsidR="00736178" w:rsidRPr="00944A48">
        <w:rPr>
          <w:rFonts w:ascii="Myriad Pro" w:eastAsia="Calibri" w:hAnsi="Myriad Pro" w:cs="Times New Roman"/>
          <w:bCs/>
          <w:lang w:val="en-US"/>
        </w:rPr>
        <w:t>wa</w:t>
      </w:r>
      <w:r w:rsidRPr="00944A48">
        <w:rPr>
          <w:rFonts w:ascii="Myriad Pro" w:eastAsia="Calibri" w:hAnsi="Myriad Pro" w:cs="Times New Roman"/>
          <w:bCs/>
          <w:lang w:val="en-US"/>
        </w:rPr>
        <w:t xml:space="preserve">s reached with the BiH water sector administration, the </w:t>
      </w:r>
      <w:r w:rsidR="0018238D" w:rsidRPr="00944A48">
        <w:rPr>
          <w:rFonts w:ascii="Myriad Pro" w:eastAsia="Calibri" w:hAnsi="Myriad Pro" w:cs="Times New Roman"/>
          <w:bCs/>
          <w:lang w:val="en-US"/>
        </w:rPr>
        <w:t>Act</w:t>
      </w:r>
      <w:r w:rsidR="0045251F">
        <w:rPr>
          <w:rFonts w:ascii="Myriad Pro" w:eastAsia="Calibri" w:hAnsi="Myriad Pro" w:cs="Times New Roman"/>
          <w:bCs/>
          <w:lang w:val="en-US"/>
        </w:rPr>
        <w:t>i</w:t>
      </w:r>
      <w:r w:rsidR="0018238D" w:rsidRPr="00944A48">
        <w:rPr>
          <w:rFonts w:ascii="Myriad Pro" w:eastAsia="Calibri" w:hAnsi="Myriad Pro" w:cs="Times New Roman"/>
          <w:bCs/>
          <w:lang w:val="en-US"/>
        </w:rPr>
        <w:t>on</w:t>
      </w:r>
      <w:r w:rsidRPr="00944A48">
        <w:rPr>
          <w:rFonts w:ascii="Myriad Pro" w:eastAsia="Calibri" w:hAnsi="Myriad Pro" w:cs="Times New Roman"/>
          <w:bCs/>
          <w:lang w:val="en-US"/>
        </w:rPr>
        <w:t xml:space="preserve"> </w:t>
      </w:r>
      <w:r w:rsidR="00736178" w:rsidRPr="00944A48">
        <w:rPr>
          <w:rFonts w:ascii="Myriad Pro" w:eastAsia="Calibri" w:hAnsi="Myriad Pro" w:cs="Times New Roman"/>
          <w:bCs/>
          <w:lang w:val="en-US"/>
        </w:rPr>
        <w:t>took</w:t>
      </w:r>
      <w:r w:rsidRPr="00944A48">
        <w:rPr>
          <w:rFonts w:ascii="Myriad Pro" w:eastAsia="Calibri" w:hAnsi="Myriad Pro" w:cs="Times New Roman"/>
          <w:bCs/>
          <w:lang w:val="en-US"/>
        </w:rPr>
        <w:t xml:space="preserve"> the lead in managing the procurement and software development process, which is expected </w:t>
      </w:r>
      <w:r w:rsidR="00736178" w:rsidRPr="00944A48">
        <w:rPr>
          <w:rFonts w:ascii="Myriad Pro" w:eastAsia="Calibri" w:hAnsi="Myriad Pro" w:cs="Times New Roman"/>
          <w:bCs/>
          <w:lang w:val="en-US"/>
        </w:rPr>
        <w:t xml:space="preserve">to materialize </w:t>
      </w:r>
      <w:r w:rsidRPr="00944A48">
        <w:rPr>
          <w:rFonts w:ascii="Myriad Pro" w:eastAsia="Calibri" w:hAnsi="Myriad Pro" w:cs="Times New Roman"/>
          <w:bCs/>
          <w:lang w:val="en-US"/>
        </w:rPr>
        <w:t xml:space="preserve">in the first </w:t>
      </w:r>
      <w:r w:rsidR="0018238D" w:rsidRPr="00944A48">
        <w:rPr>
          <w:rFonts w:ascii="Myriad Pro" w:eastAsia="Calibri" w:hAnsi="Myriad Pro" w:cs="Times New Roman"/>
          <w:bCs/>
          <w:lang w:val="en-US"/>
        </w:rPr>
        <w:t>half</w:t>
      </w:r>
      <w:r w:rsidRPr="00944A48">
        <w:rPr>
          <w:rFonts w:ascii="Myriad Pro" w:eastAsia="Calibri" w:hAnsi="Myriad Pro" w:cs="Times New Roman"/>
          <w:bCs/>
          <w:lang w:val="en-US"/>
        </w:rPr>
        <w:t xml:space="preserve"> of 2025.</w:t>
      </w:r>
    </w:p>
    <w:p w14:paraId="7A65395D" w14:textId="3C779144" w:rsidR="0038512C" w:rsidRPr="00944A48" w:rsidRDefault="0077096D" w:rsidP="00CA623D">
      <w:pPr>
        <w:jc w:val="both"/>
        <w:rPr>
          <w:rFonts w:ascii="Myriad Pro" w:eastAsia="Calibri" w:hAnsi="Myriad Pro" w:cs="Times New Roman"/>
          <w:bCs/>
          <w:lang w:val="en-US"/>
        </w:rPr>
      </w:pPr>
      <w:r w:rsidRPr="00944A48">
        <w:rPr>
          <w:rFonts w:ascii="Myriad Pro" w:eastAsia="Calibri" w:hAnsi="Myriad Pro" w:cs="Times New Roman"/>
          <w:bCs/>
          <w:lang w:val="en-US"/>
        </w:rPr>
        <w:t xml:space="preserve">On the </w:t>
      </w:r>
      <w:r w:rsidR="00736178" w:rsidRPr="00944A48">
        <w:rPr>
          <w:rFonts w:ascii="Myriad Pro" w:eastAsia="Calibri" w:hAnsi="Myriad Pro" w:cs="Times New Roman"/>
          <w:bCs/>
          <w:lang w:val="en-US"/>
        </w:rPr>
        <w:t xml:space="preserve">EU4MEG </w:t>
      </w:r>
      <w:r w:rsidRPr="00944A48">
        <w:rPr>
          <w:rFonts w:ascii="Myriad Pro" w:eastAsia="Calibri" w:hAnsi="Myriad Pro" w:cs="Times New Roman"/>
          <w:bCs/>
          <w:lang w:val="en-US"/>
        </w:rPr>
        <w:t xml:space="preserve">Project Board meeting, </w:t>
      </w:r>
      <w:r w:rsidR="005C149B" w:rsidRPr="00944A48">
        <w:rPr>
          <w:rFonts w:ascii="Myriad Pro" w:eastAsia="Calibri" w:hAnsi="Myriad Pro" w:cs="Times New Roman"/>
          <w:bCs/>
          <w:lang w:val="en-US"/>
        </w:rPr>
        <w:t xml:space="preserve">held on July </w:t>
      </w:r>
      <w:r w:rsidR="007213E9" w:rsidRPr="00944A48">
        <w:rPr>
          <w:rFonts w:ascii="Myriad Pro" w:eastAsia="Calibri" w:hAnsi="Myriad Pro" w:cs="Times New Roman"/>
          <w:bCs/>
          <w:lang w:val="en-US"/>
        </w:rPr>
        <w:t>17</w:t>
      </w:r>
      <w:r w:rsidR="005C149B" w:rsidRPr="00944A48">
        <w:rPr>
          <w:rFonts w:ascii="Myriad Pro" w:eastAsia="Calibri" w:hAnsi="Myriad Pro" w:cs="Times New Roman"/>
          <w:bCs/>
          <w:lang w:val="en-US"/>
        </w:rPr>
        <w:t xml:space="preserve">, 2024, </w:t>
      </w:r>
      <w:r w:rsidR="00D9477B" w:rsidRPr="00944A48">
        <w:rPr>
          <w:rFonts w:ascii="Myriad Pro" w:eastAsia="Calibri" w:hAnsi="Myriad Pro" w:cs="Times New Roman"/>
          <w:bCs/>
          <w:lang w:val="en-US"/>
        </w:rPr>
        <w:t xml:space="preserve">one of the </w:t>
      </w:r>
      <w:r w:rsidR="006343BF" w:rsidRPr="00944A48">
        <w:rPr>
          <w:rFonts w:ascii="Myriad Pro" w:eastAsia="Calibri" w:hAnsi="Myriad Pro" w:cs="Times New Roman"/>
          <w:bCs/>
          <w:lang w:val="en-US"/>
        </w:rPr>
        <w:t>conclusions</w:t>
      </w:r>
      <w:r w:rsidR="00327FC6" w:rsidRPr="00944A48">
        <w:rPr>
          <w:rFonts w:ascii="Myriad Pro" w:eastAsia="Calibri" w:hAnsi="Myriad Pro" w:cs="Times New Roman"/>
          <w:bCs/>
          <w:lang w:val="en-US"/>
        </w:rPr>
        <w:t xml:space="preserve"> </w:t>
      </w:r>
      <w:r w:rsidR="00FE05A7" w:rsidRPr="00944A48">
        <w:rPr>
          <w:rFonts w:ascii="Myriad Pro" w:eastAsia="Calibri" w:hAnsi="Myriad Pro" w:cs="Times New Roman"/>
          <w:bCs/>
          <w:lang w:val="en-US"/>
        </w:rPr>
        <w:t xml:space="preserve">related to </w:t>
      </w:r>
      <w:r w:rsidR="00B532FA" w:rsidRPr="00944A48">
        <w:rPr>
          <w:rFonts w:ascii="Myriad Pro" w:eastAsia="Calibri" w:hAnsi="Myriad Pro" w:cs="Times New Roman"/>
          <w:bCs/>
          <w:lang w:val="en-US"/>
        </w:rPr>
        <w:t>acquiring</w:t>
      </w:r>
      <w:r w:rsidR="007213E9" w:rsidRPr="00944A48">
        <w:rPr>
          <w:rFonts w:ascii="Myriad Pro" w:eastAsia="Calibri" w:hAnsi="Myriad Pro" w:cs="Times New Roman"/>
          <w:bCs/>
          <w:lang w:val="en-US"/>
        </w:rPr>
        <w:t xml:space="preserve"> a country-wide harmonized benchmarking system</w:t>
      </w:r>
      <w:r w:rsidR="007245F5" w:rsidRPr="00944A48">
        <w:rPr>
          <w:rFonts w:ascii="Myriad Pro" w:eastAsia="Calibri" w:hAnsi="Myriad Pro" w:cs="Times New Roman"/>
          <w:bCs/>
          <w:lang w:val="en-US"/>
        </w:rPr>
        <w:t xml:space="preserve"> </w:t>
      </w:r>
      <w:r w:rsidR="00AC3130" w:rsidRPr="00944A48">
        <w:rPr>
          <w:rFonts w:ascii="Myriad Pro" w:eastAsia="Calibri" w:hAnsi="Myriad Pro" w:cs="Times New Roman"/>
          <w:bCs/>
          <w:lang w:val="en-US"/>
        </w:rPr>
        <w:t>wa</w:t>
      </w:r>
      <w:r w:rsidR="00467751" w:rsidRPr="00944A48">
        <w:rPr>
          <w:rFonts w:ascii="Myriad Pro" w:eastAsia="Calibri" w:hAnsi="Myriad Pro" w:cs="Times New Roman"/>
          <w:bCs/>
          <w:lang w:val="en-US"/>
        </w:rPr>
        <w:t xml:space="preserve">s that </w:t>
      </w:r>
      <w:r w:rsidR="0038512C" w:rsidRPr="00944A48">
        <w:rPr>
          <w:rFonts w:ascii="Myriad Pro" w:eastAsia="Calibri" w:hAnsi="Myriad Pro" w:cs="Times New Roman"/>
          <w:bCs/>
          <w:lang w:val="en-US"/>
        </w:rPr>
        <w:t>the Action will</w:t>
      </w:r>
      <w:r w:rsidR="004165F4" w:rsidRPr="00944A48">
        <w:rPr>
          <w:rFonts w:ascii="Myriad Pro" w:eastAsia="Calibri" w:hAnsi="Myriad Pro" w:cs="Times New Roman"/>
          <w:bCs/>
          <w:lang w:val="en-US"/>
        </w:rPr>
        <w:t xml:space="preserve">, in accordance </w:t>
      </w:r>
      <w:r w:rsidR="00607501" w:rsidRPr="00944A48">
        <w:rPr>
          <w:rFonts w:ascii="Myriad Pro" w:eastAsia="Calibri" w:hAnsi="Myriad Pro" w:cs="Times New Roman"/>
          <w:bCs/>
          <w:lang w:val="en-US"/>
        </w:rPr>
        <w:t>with</w:t>
      </w:r>
      <w:r w:rsidR="004165F4" w:rsidRPr="00944A48">
        <w:rPr>
          <w:rFonts w:ascii="Myriad Pro" w:eastAsia="Calibri" w:hAnsi="Myriad Pro" w:cs="Times New Roman"/>
          <w:bCs/>
          <w:lang w:val="en-US"/>
        </w:rPr>
        <w:t xml:space="preserve"> </w:t>
      </w:r>
      <w:r w:rsidR="008024E5" w:rsidRPr="00944A48">
        <w:rPr>
          <w:rFonts w:ascii="Myriad Pro" w:eastAsia="Calibri" w:hAnsi="Myriad Pro" w:cs="Times New Roman"/>
          <w:bCs/>
          <w:lang w:val="en-US"/>
        </w:rPr>
        <w:t xml:space="preserve">its </w:t>
      </w:r>
      <w:r w:rsidR="00A91F63" w:rsidRPr="00944A48">
        <w:rPr>
          <w:rFonts w:ascii="Myriad Pro" w:eastAsia="Calibri" w:hAnsi="Myriad Pro" w:cs="Times New Roman"/>
          <w:bCs/>
          <w:lang w:val="en-US"/>
        </w:rPr>
        <w:t xml:space="preserve">obligations under the </w:t>
      </w:r>
      <w:r w:rsidR="00A26119" w:rsidRPr="00944A48">
        <w:rPr>
          <w:rFonts w:ascii="Myriad Pro" w:eastAsia="Calibri" w:hAnsi="Myriad Pro" w:cs="Times New Roman"/>
          <w:bCs/>
          <w:lang w:val="en-US"/>
        </w:rPr>
        <w:t xml:space="preserve">approved </w:t>
      </w:r>
      <w:proofErr w:type="spellStart"/>
      <w:r w:rsidR="00A91F63" w:rsidRPr="00944A48">
        <w:rPr>
          <w:rFonts w:ascii="Myriad Pro" w:eastAsia="Calibri" w:hAnsi="Myriad Pro" w:cs="Times New Roman"/>
          <w:bCs/>
          <w:lang w:val="en-US"/>
        </w:rPr>
        <w:t>DoA</w:t>
      </w:r>
      <w:proofErr w:type="spellEnd"/>
      <w:r w:rsidR="00A91F63" w:rsidRPr="00944A48">
        <w:rPr>
          <w:rFonts w:ascii="Myriad Pro" w:eastAsia="Calibri" w:hAnsi="Myriad Pro" w:cs="Times New Roman"/>
          <w:bCs/>
          <w:lang w:val="en-US"/>
        </w:rPr>
        <w:t xml:space="preserve">, </w:t>
      </w:r>
      <w:r w:rsidR="0038512C" w:rsidRPr="00944A48">
        <w:rPr>
          <w:rFonts w:ascii="Myriad Pro" w:eastAsia="Calibri" w:hAnsi="Myriad Pro" w:cs="Times New Roman"/>
          <w:bCs/>
          <w:lang w:val="en-US"/>
        </w:rPr>
        <w:t xml:space="preserve">prepare a </w:t>
      </w:r>
      <w:r w:rsidR="00C655B6" w:rsidRPr="00C655B6">
        <w:rPr>
          <w:rFonts w:ascii="Myriad Pro" w:eastAsia="Calibri" w:hAnsi="Myriad Pro" w:cs="Times New Roman"/>
          <w:b/>
          <w:lang w:val="en-US"/>
        </w:rPr>
        <w:t>Benchmarking</w:t>
      </w:r>
      <w:r w:rsidR="00C655B6">
        <w:rPr>
          <w:rFonts w:ascii="Myriad Pro" w:eastAsia="Calibri" w:hAnsi="Myriad Pro" w:cs="Times New Roman"/>
          <w:bCs/>
          <w:lang w:val="en-US"/>
        </w:rPr>
        <w:t xml:space="preserve"> </w:t>
      </w:r>
      <w:r w:rsidR="00163CB5" w:rsidRPr="00944A48">
        <w:rPr>
          <w:rFonts w:ascii="Myriad Pro" w:eastAsia="Calibri" w:hAnsi="Myriad Pro" w:cs="Times New Roman"/>
          <w:b/>
          <w:lang w:val="en-US"/>
        </w:rPr>
        <w:t>Concept Note</w:t>
      </w:r>
      <w:r w:rsidR="00880762">
        <w:rPr>
          <w:rStyle w:val="FootnoteReference"/>
          <w:rFonts w:ascii="Myriad Pro" w:eastAsia="Calibri" w:hAnsi="Myriad Pro" w:cs="Times New Roman"/>
          <w:b/>
          <w:lang w:val="en-US"/>
        </w:rPr>
        <w:footnoteReference w:id="13"/>
      </w:r>
      <w:r w:rsidR="00163CB5" w:rsidRPr="00944A48">
        <w:rPr>
          <w:rFonts w:ascii="Myriad Pro" w:eastAsia="Calibri" w:hAnsi="Myriad Pro" w:cs="Times New Roman"/>
          <w:bCs/>
          <w:lang w:val="en-US"/>
        </w:rPr>
        <w:t xml:space="preserve"> on </w:t>
      </w:r>
      <w:r w:rsidR="0038512C" w:rsidRPr="00944A48">
        <w:rPr>
          <w:rFonts w:ascii="Myriad Pro" w:eastAsia="Calibri" w:hAnsi="Myriad Pro" w:cs="Times New Roman"/>
          <w:bCs/>
          <w:lang w:val="en-US"/>
        </w:rPr>
        <w:t xml:space="preserve">development of a country-wide harmonized benchmarking system for water utilities in </w:t>
      </w:r>
      <w:r w:rsidR="00736178" w:rsidRPr="00944A48">
        <w:rPr>
          <w:rFonts w:ascii="Myriad Pro" w:eastAsia="Calibri" w:hAnsi="Myriad Pro" w:cs="Times New Roman"/>
          <w:bCs/>
          <w:lang w:val="en-US"/>
        </w:rPr>
        <w:t>BIH</w:t>
      </w:r>
      <w:r w:rsidR="0038512C" w:rsidRPr="00944A48">
        <w:rPr>
          <w:rFonts w:ascii="Myriad Pro" w:eastAsia="Calibri" w:hAnsi="Myriad Pro" w:cs="Times New Roman"/>
          <w:bCs/>
          <w:lang w:val="en-US"/>
        </w:rPr>
        <w:t xml:space="preserve">. The Note </w:t>
      </w:r>
      <w:r w:rsidR="003B506C" w:rsidRPr="00944A48">
        <w:rPr>
          <w:rFonts w:ascii="Myriad Pro" w:eastAsia="Calibri" w:hAnsi="Myriad Pro" w:cs="Times New Roman"/>
          <w:bCs/>
          <w:lang w:val="en-US"/>
        </w:rPr>
        <w:t>was</w:t>
      </w:r>
      <w:r w:rsidR="00A16EBB" w:rsidRPr="00944A48">
        <w:rPr>
          <w:rFonts w:ascii="Myriad Pro" w:eastAsia="Calibri" w:hAnsi="Myriad Pro" w:cs="Times New Roman"/>
          <w:bCs/>
          <w:lang w:val="en-US"/>
        </w:rPr>
        <w:t xml:space="preserve"> developed together with </w:t>
      </w:r>
      <w:r w:rsidR="0038512C" w:rsidRPr="00944A48">
        <w:rPr>
          <w:rFonts w:ascii="Myriad Pro" w:eastAsia="Calibri" w:hAnsi="Myriad Pro" w:cs="Times New Roman"/>
          <w:bCs/>
          <w:lang w:val="en-US"/>
        </w:rPr>
        <w:t xml:space="preserve">all </w:t>
      </w:r>
      <w:r w:rsidR="00F73742" w:rsidRPr="00944A48">
        <w:rPr>
          <w:rFonts w:ascii="Myriad Pro" w:eastAsia="Calibri" w:hAnsi="Myriad Pro" w:cs="Times New Roman"/>
          <w:bCs/>
          <w:lang w:val="en-US"/>
        </w:rPr>
        <w:t xml:space="preserve">main </w:t>
      </w:r>
      <w:r w:rsidR="0038512C" w:rsidRPr="00944A48">
        <w:rPr>
          <w:rFonts w:ascii="Myriad Pro" w:eastAsia="Calibri" w:hAnsi="Myriad Pro" w:cs="Times New Roman"/>
          <w:bCs/>
          <w:lang w:val="en-US"/>
        </w:rPr>
        <w:t>stakeholders and relevant government institutions</w:t>
      </w:r>
      <w:r w:rsidR="00880762">
        <w:rPr>
          <w:rStyle w:val="FootnoteReference"/>
          <w:rFonts w:ascii="Myriad Pro" w:eastAsia="Calibri" w:hAnsi="Myriad Pro" w:cs="Times New Roman"/>
          <w:bCs/>
          <w:lang w:val="en-US"/>
        </w:rPr>
        <w:footnoteReference w:id="14"/>
      </w:r>
      <w:r w:rsidR="0038512C" w:rsidRPr="00944A48">
        <w:rPr>
          <w:rFonts w:ascii="Myriad Pro" w:eastAsia="Calibri" w:hAnsi="Myriad Pro" w:cs="Times New Roman"/>
          <w:bCs/>
          <w:lang w:val="en-US"/>
        </w:rPr>
        <w:t xml:space="preserve"> </w:t>
      </w:r>
      <w:r w:rsidR="00A16EBB" w:rsidRPr="00944A48">
        <w:rPr>
          <w:rFonts w:ascii="Myriad Pro" w:eastAsia="Calibri" w:hAnsi="Myriad Pro" w:cs="Times New Roman"/>
          <w:bCs/>
          <w:lang w:val="en-US"/>
        </w:rPr>
        <w:t xml:space="preserve">and agreed </w:t>
      </w:r>
      <w:r w:rsidR="006A25BA" w:rsidRPr="00944A48">
        <w:rPr>
          <w:rFonts w:ascii="Myriad Pro" w:eastAsia="Calibri" w:hAnsi="Myriad Pro" w:cs="Times New Roman"/>
          <w:bCs/>
          <w:lang w:val="en-US"/>
        </w:rPr>
        <w:t xml:space="preserve">on contents </w:t>
      </w:r>
      <w:r w:rsidR="00855AF0" w:rsidRPr="00944A48">
        <w:rPr>
          <w:rFonts w:ascii="Myriad Pro" w:eastAsia="Calibri" w:hAnsi="Myriad Pro" w:cs="Times New Roman"/>
          <w:bCs/>
          <w:lang w:val="en-US"/>
        </w:rPr>
        <w:t>and recommended options</w:t>
      </w:r>
      <w:r w:rsidR="007F5C4E" w:rsidRPr="007F5C4E">
        <w:rPr>
          <w:rFonts w:ascii="Myriad Pro" w:eastAsia="Calibri" w:hAnsi="Myriad Pro" w:cs="Times New Roman"/>
          <w:bCs/>
          <w:lang w:val="en-US"/>
        </w:rPr>
        <w:t xml:space="preserve"> </w:t>
      </w:r>
      <w:r w:rsidR="007F5C4E">
        <w:rPr>
          <w:rFonts w:ascii="Myriad Pro" w:eastAsia="Calibri" w:hAnsi="Myriad Pro" w:cs="Times New Roman"/>
          <w:bCs/>
          <w:lang w:val="en-US"/>
        </w:rPr>
        <w:t>during February 2025</w:t>
      </w:r>
      <w:r w:rsidR="003B506C" w:rsidRPr="00944A48">
        <w:rPr>
          <w:rFonts w:ascii="Myriad Pro" w:eastAsia="Calibri" w:hAnsi="Myriad Pro" w:cs="Times New Roman"/>
          <w:bCs/>
          <w:lang w:val="en-US"/>
        </w:rPr>
        <w:t xml:space="preserve">, followed by </w:t>
      </w:r>
      <w:r w:rsidR="00CF1ADA" w:rsidRPr="00944A48">
        <w:rPr>
          <w:rFonts w:ascii="Myriad Pro" w:eastAsia="Calibri" w:hAnsi="Myriad Pro" w:cs="Times New Roman"/>
          <w:bCs/>
          <w:lang w:val="en-US"/>
        </w:rPr>
        <w:t>an</w:t>
      </w:r>
      <w:r w:rsidR="006A25BA" w:rsidRPr="00944A48">
        <w:rPr>
          <w:rFonts w:ascii="Myriad Pro" w:eastAsia="Calibri" w:hAnsi="Myriad Pro" w:cs="Times New Roman"/>
          <w:bCs/>
          <w:lang w:val="en-US"/>
        </w:rPr>
        <w:t xml:space="preserve"> </w:t>
      </w:r>
      <w:r w:rsidR="003B506C" w:rsidRPr="00944A48">
        <w:rPr>
          <w:rFonts w:ascii="Myriad Pro" w:eastAsia="Calibri" w:hAnsi="Myriad Pro" w:cs="Times New Roman"/>
          <w:bCs/>
          <w:lang w:val="en-US"/>
        </w:rPr>
        <w:t xml:space="preserve">approval from the </w:t>
      </w:r>
      <w:r w:rsidR="006A25BA" w:rsidRPr="00944A48">
        <w:rPr>
          <w:rFonts w:ascii="Myriad Pro" w:eastAsia="Calibri" w:hAnsi="Myriad Pro" w:cs="Times New Roman"/>
          <w:bCs/>
          <w:lang w:val="en-US"/>
        </w:rPr>
        <w:t>EU</w:t>
      </w:r>
      <w:r w:rsidR="002A3BEF" w:rsidRPr="00944A48">
        <w:rPr>
          <w:rFonts w:ascii="Myriad Pro" w:eastAsia="Calibri" w:hAnsi="Myriad Pro" w:cs="Times New Roman"/>
          <w:bCs/>
          <w:lang w:val="en-US"/>
        </w:rPr>
        <w:t xml:space="preserve"> Delegation in Bosnia and Herzegovina</w:t>
      </w:r>
      <w:r w:rsidR="006A25BA" w:rsidRPr="00944A48">
        <w:rPr>
          <w:rFonts w:ascii="Myriad Pro" w:eastAsia="Calibri" w:hAnsi="Myriad Pro" w:cs="Times New Roman"/>
          <w:bCs/>
          <w:lang w:val="en-US"/>
        </w:rPr>
        <w:t xml:space="preserve">. </w:t>
      </w:r>
    </w:p>
    <w:p w14:paraId="2A4300A2" w14:textId="78AFD818" w:rsidR="00906BB4" w:rsidRPr="00944A48" w:rsidRDefault="00906BB4" w:rsidP="00906BB4">
      <w:pPr>
        <w:jc w:val="both"/>
        <w:rPr>
          <w:rFonts w:ascii="Myriad Pro" w:eastAsia="Calibri" w:hAnsi="Myriad Pro" w:cs="Times New Roman"/>
          <w:u w:val="single"/>
          <w:lang w:val="en-US"/>
        </w:rPr>
      </w:pPr>
      <w:r w:rsidRPr="00944A48">
        <w:rPr>
          <w:rFonts w:ascii="Myriad Pro" w:eastAsia="Calibri" w:hAnsi="Myriad Pro" w:cs="Times New Roman"/>
          <w:u w:val="single"/>
          <w:lang w:val="en-US"/>
        </w:rPr>
        <w:t xml:space="preserve">Deliverables </w:t>
      </w:r>
      <w:r w:rsidR="00E80481" w:rsidRPr="00944A48">
        <w:rPr>
          <w:rFonts w:ascii="Myriad Pro" w:eastAsia="Calibri" w:hAnsi="Myriad Pro" w:cs="Times New Roman"/>
          <w:u w:val="single"/>
          <w:lang w:val="en-US"/>
        </w:rPr>
        <w:t xml:space="preserve">completed (in part or in full) </w:t>
      </w:r>
      <w:r w:rsidRPr="00944A48">
        <w:rPr>
          <w:rFonts w:ascii="Myriad Pro" w:eastAsia="Calibri" w:hAnsi="Myriad Pro" w:cs="Times New Roman"/>
          <w:u w:val="single"/>
          <w:lang w:val="en-US"/>
        </w:rPr>
        <w:t>under Result 1:</w:t>
      </w:r>
    </w:p>
    <w:tbl>
      <w:tblPr>
        <w:tblStyle w:val="TableGrid"/>
        <w:tblW w:w="9196" w:type="dxa"/>
        <w:tblLook w:val="04A0" w:firstRow="1" w:lastRow="0" w:firstColumn="1" w:lastColumn="0" w:noHBand="0" w:noVBand="1"/>
      </w:tblPr>
      <w:tblGrid>
        <w:gridCol w:w="4105"/>
        <w:gridCol w:w="5091"/>
      </w:tblGrid>
      <w:tr w:rsidR="001115C1" w:rsidRPr="00A8460B" w14:paraId="18A44248" w14:textId="77777777" w:rsidTr="00ED3E9D">
        <w:trPr>
          <w:trHeight w:val="474"/>
        </w:trPr>
        <w:tc>
          <w:tcPr>
            <w:tcW w:w="4105" w:type="dxa"/>
            <w:shd w:val="clear" w:color="auto" w:fill="DBE5F1" w:themeFill="accent1" w:themeFillTint="33"/>
            <w:vAlign w:val="center"/>
          </w:tcPr>
          <w:p w14:paraId="34B1CE82" w14:textId="77777777" w:rsidR="001115C1" w:rsidRPr="00944A48" w:rsidRDefault="001115C1" w:rsidP="008670FA">
            <w:pPr>
              <w:spacing w:before="120" w:after="120"/>
              <w:jc w:val="center"/>
              <w:rPr>
                <w:rFonts w:ascii="Myriad Pro" w:eastAsia="Calibri" w:hAnsi="Myriad Pro" w:cs="Times New Roman"/>
                <w:b/>
                <w:bCs/>
                <w:lang w:val="en-US"/>
              </w:rPr>
            </w:pPr>
            <w:r w:rsidRPr="00944A48">
              <w:rPr>
                <w:rFonts w:ascii="Myriad Pro" w:eastAsia="Calibri" w:hAnsi="Myriad Pro" w:cs="Times New Roman"/>
                <w:b/>
                <w:bCs/>
                <w:lang w:val="en-US"/>
              </w:rPr>
              <w:t>Deliverable</w:t>
            </w:r>
          </w:p>
        </w:tc>
        <w:tc>
          <w:tcPr>
            <w:tcW w:w="5091" w:type="dxa"/>
            <w:shd w:val="clear" w:color="auto" w:fill="DBE5F1" w:themeFill="accent1" w:themeFillTint="33"/>
            <w:vAlign w:val="center"/>
          </w:tcPr>
          <w:p w14:paraId="244C27EC" w14:textId="77777777" w:rsidR="001115C1" w:rsidRPr="00944A48" w:rsidRDefault="001115C1" w:rsidP="008670FA">
            <w:pPr>
              <w:spacing w:before="120" w:after="120"/>
              <w:jc w:val="center"/>
              <w:rPr>
                <w:rFonts w:ascii="Myriad Pro" w:eastAsia="Calibri" w:hAnsi="Myriad Pro" w:cs="Times New Roman"/>
                <w:b/>
                <w:bCs/>
                <w:lang w:val="en-US"/>
              </w:rPr>
            </w:pPr>
            <w:r w:rsidRPr="00944A48">
              <w:rPr>
                <w:rFonts w:ascii="Myriad Pro" w:eastAsia="Calibri" w:hAnsi="Myriad Pro" w:cs="Times New Roman"/>
                <w:b/>
                <w:bCs/>
                <w:lang w:val="en-US"/>
              </w:rPr>
              <w:t>Status</w:t>
            </w:r>
          </w:p>
        </w:tc>
      </w:tr>
      <w:tr w:rsidR="001115C1" w:rsidRPr="00A8460B" w14:paraId="1D4D156B" w14:textId="77777777" w:rsidTr="00ED3E9D">
        <w:trPr>
          <w:trHeight w:val="535"/>
        </w:trPr>
        <w:tc>
          <w:tcPr>
            <w:tcW w:w="4105" w:type="dxa"/>
            <w:vAlign w:val="center"/>
          </w:tcPr>
          <w:p w14:paraId="708F8AD0" w14:textId="55700489" w:rsidR="001115C1" w:rsidRPr="00944A48" w:rsidRDefault="0063769B" w:rsidP="001115C1">
            <w:pPr>
              <w:numPr>
                <w:ilvl w:val="0"/>
                <w:numId w:val="5"/>
              </w:numPr>
              <w:spacing w:before="120" w:after="120"/>
              <w:ind w:left="240" w:hanging="210"/>
              <w:rPr>
                <w:rFonts w:ascii="Myriad Pro" w:eastAsia="Calibri" w:hAnsi="Myriad Pro" w:cs="Times New Roman"/>
                <w:lang w:val="en-US"/>
              </w:rPr>
            </w:pPr>
            <w:r w:rsidRPr="00944A48">
              <w:rPr>
                <w:rFonts w:ascii="Myriad Pro" w:eastAsia="Calibri" w:hAnsi="Myriad Pro" w:cs="Times New Roman"/>
                <w:b/>
                <w:bCs/>
                <w:lang w:val="en-US"/>
              </w:rPr>
              <w:t>Finalized</w:t>
            </w:r>
            <w:r w:rsidR="001115C1" w:rsidRPr="00944A48">
              <w:rPr>
                <w:rFonts w:ascii="Myriad Pro" w:eastAsia="Calibri" w:hAnsi="Myriad Pro" w:cs="Times New Roman"/>
                <w:b/>
                <w:bCs/>
                <w:lang w:val="en-US"/>
              </w:rPr>
              <w:t xml:space="preserve"> the stock taking analysis</w:t>
            </w:r>
            <w:r w:rsidR="001115C1" w:rsidRPr="00944A48">
              <w:rPr>
                <w:rFonts w:ascii="Myriad Pro" w:eastAsia="Calibri" w:hAnsi="Myriad Pro" w:cs="Times New Roman"/>
                <w:lang w:val="en-US"/>
              </w:rPr>
              <w:t xml:space="preserve"> including inventory of infrastructure investment in water supply, sewage, and wastewater treatment in urban settlements in BIH. </w:t>
            </w:r>
          </w:p>
        </w:tc>
        <w:tc>
          <w:tcPr>
            <w:tcW w:w="5091" w:type="dxa"/>
            <w:vAlign w:val="center"/>
          </w:tcPr>
          <w:p w14:paraId="5413F93A" w14:textId="1E5656CA" w:rsidR="001115C1" w:rsidRPr="00944A48" w:rsidRDefault="001115C1" w:rsidP="008670FA">
            <w:pPr>
              <w:spacing w:before="120" w:after="120"/>
              <w:rPr>
                <w:rFonts w:ascii="Myriad Pro" w:eastAsia="Calibri" w:hAnsi="Myriad Pro" w:cs="Times New Roman"/>
                <w:lang w:val="en-US"/>
              </w:rPr>
            </w:pPr>
            <w:r w:rsidRPr="00944A48">
              <w:rPr>
                <w:rFonts w:ascii="Myriad Pro" w:eastAsia="Calibri" w:hAnsi="Myriad Pro" w:cs="Times New Roman"/>
                <w:b/>
                <w:bCs/>
                <w:lang w:val="en-US"/>
              </w:rPr>
              <w:t>Completed partially</w:t>
            </w:r>
            <w:r w:rsidRPr="00944A48">
              <w:rPr>
                <w:rFonts w:ascii="Myriad Pro" w:eastAsia="Calibri" w:hAnsi="Myriad Pro" w:cs="Times New Roman"/>
                <w:lang w:val="en-US"/>
              </w:rPr>
              <w:t>. The document is prepared</w:t>
            </w:r>
            <w:r w:rsidR="00AD0057" w:rsidRPr="00944A48">
              <w:rPr>
                <w:rFonts w:ascii="Myriad Pro" w:eastAsia="Calibri" w:hAnsi="Myriad Pro" w:cs="Times New Roman"/>
                <w:lang w:val="en-US"/>
              </w:rPr>
              <w:t xml:space="preserve"> and provided in the </w:t>
            </w:r>
            <w:r w:rsidR="007161B3">
              <w:rPr>
                <w:rFonts w:ascii="Myriad Pro" w:eastAsia="Calibri" w:hAnsi="Myriad Pro" w:cs="Times New Roman"/>
                <w:lang w:val="en-US"/>
              </w:rPr>
              <w:t>first</w:t>
            </w:r>
            <w:r w:rsidR="00AD0057" w:rsidRPr="00944A48">
              <w:rPr>
                <w:rFonts w:ascii="Myriad Pro" w:eastAsia="Calibri" w:hAnsi="Myriad Pro" w:cs="Times New Roman"/>
                <w:lang w:val="en-US"/>
              </w:rPr>
              <w:t xml:space="preserve"> monitoring period</w:t>
            </w:r>
            <w:r w:rsidR="007161B3">
              <w:rPr>
                <w:rFonts w:ascii="Myriad Pro" w:eastAsia="Calibri" w:hAnsi="Myriad Pro" w:cs="Times New Roman"/>
                <w:lang w:val="en-US"/>
              </w:rPr>
              <w:t xml:space="preserve"> Report (</w:t>
            </w:r>
            <w:r w:rsidR="00D95B61">
              <w:rPr>
                <w:rFonts w:ascii="Myriad Pro" w:eastAsia="Calibri" w:hAnsi="Myriad Pro" w:cs="Times New Roman"/>
                <w:lang w:val="en-US"/>
              </w:rPr>
              <w:t xml:space="preserve">covering </w:t>
            </w:r>
            <w:r w:rsidR="007161B3">
              <w:rPr>
                <w:rFonts w:ascii="Myriad Pro" w:eastAsia="Calibri" w:hAnsi="Myriad Pro" w:cs="Times New Roman"/>
                <w:lang w:val="en-US"/>
              </w:rPr>
              <w:t>202</w:t>
            </w:r>
            <w:r w:rsidR="002A0B9C">
              <w:rPr>
                <w:rFonts w:ascii="Myriad Pro" w:eastAsia="Calibri" w:hAnsi="Myriad Pro" w:cs="Times New Roman"/>
                <w:lang w:val="en-US"/>
              </w:rPr>
              <w:t>2</w:t>
            </w:r>
            <w:r w:rsidR="007161B3">
              <w:rPr>
                <w:rFonts w:ascii="Myriad Pro" w:eastAsia="Calibri" w:hAnsi="Myriad Pro" w:cs="Times New Roman"/>
                <w:lang w:val="en-US"/>
              </w:rPr>
              <w:t>-202</w:t>
            </w:r>
            <w:r w:rsidR="002A0B9C">
              <w:rPr>
                <w:rFonts w:ascii="Myriad Pro" w:eastAsia="Calibri" w:hAnsi="Myriad Pro" w:cs="Times New Roman"/>
                <w:lang w:val="en-US"/>
              </w:rPr>
              <w:t>3</w:t>
            </w:r>
            <w:r w:rsidR="007161B3">
              <w:rPr>
                <w:rFonts w:ascii="Myriad Pro" w:eastAsia="Calibri" w:hAnsi="Myriad Pro" w:cs="Times New Roman"/>
                <w:lang w:val="en-US"/>
              </w:rPr>
              <w:t>)</w:t>
            </w:r>
            <w:r w:rsidR="00AD0057" w:rsidRPr="00944A48">
              <w:rPr>
                <w:rFonts w:ascii="Myriad Pro" w:eastAsia="Calibri" w:hAnsi="Myriad Pro" w:cs="Times New Roman"/>
                <w:lang w:val="en-US"/>
              </w:rPr>
              <w:t>,</w:t>
            </w:r>
            <w:r w:rsidRPr="00944A48">
              <w:rPr>
                <w:rFonts w:ascii="Myriad Pro" w:eastAsia="Calibri" w:hAnsi="Myriad Pro" w:cs="Times New Roman"/>
                <w:lang w:val="en-US"/>
              </w:rPr>
              <w:t xml:space="preserve"> but due to its </w:t>
            </w:r>
            <w:r w:rsidR="00486220" w:rsidRPr="00944A48">
              <w:rPr>
                <w:rFonts w:ascii="Myriad Pro" w:eastAsia="Calibri" w:hAnsi="Myriad Pro" w:cs="Times New Roman"/>
                <w:lang w:val="en-US"/>
              </w:rPr>
              <w:t xml:space="preserve">expanding </w:t>
            </w:r>
            <w:r w:rsidRPr="00944A48">
              <w:rPr>
                <w:rFonts w:ascii="Myriad Pro" w:eastAsia="Calibri" w:hAnsi="Myriad Pro" w:cs="Times New Roman"/>
                <w:lang w:val="en-US"/>
              </w:rPr>
              <w:t xml:space="preserve">nature, it will be continually updated with ongoing measures implemented by EU4MEG </w:t>
            </w:r>
            <w:r w:rsidR="00AD0057" w:rsidRPr="00944A48">
              <w:rPr>
                <w:rFonts w:ascii="Myriad Pro" w:eastAsia="Calibri" w:hAnsi="Myriad Pro" w:cs="Times New Roman"/>
                <w:lang w:val="en-US"/>
              </w:rPr>
              <w:t xml:space="preserve">Action </w:t>
            </w:r>
            <w:r w:rsidRPr="00944A48">
              <w:rPr>
                <w:rFonts w:ascii="Myriad Pro" w:eastAsia="Calibri" w:hAnsi="Myriad Pro" w:cs="Times New Roman"/>
                <w:lang w:val="en-US"/>
              </w:rPr>
              <w:t>and MEG project</w:t>
            </w:r>
            <w:r w:rsidR="00AD0057" w:rsidRPr="00944A48">
              <w:rPr>
                <w:rFonts w:ascii="Myriad Pro" w:eastAsia="Calibri" w:hAnsi="Myriad Pro" w:cs="Times New Roman"/>
                <w:lang w:val="en-US"/>
              </w:rPr>
              <w:t xml:space="preserve">, as the latter plans infrastructure investments in </w:t>
            </w:r>
            <w:r w:rsidR="00B155EB" w:rsidRPr="00944A48">
              <w:rPr>
                <w:rFonts w:ascii="Myriad Pro" w:eastAsia="Calibri" w:hAnsi="Myriad Pro" w:cs="Times New Roman"/>
                <w:lang w:val="en-US"/>
              </w:rPr>
              <w:t>urban settlements.</w:t>
            </w:r>
            <w:r w:rsidR="0029476D" w:rsidRPr="00944A48">
              <w:rPr>
                <w:lang w:val="en-US"/>
              </w:rPr>
              <w:t xml:space="preserve"> T</w:t>
            </w:r>
            <w:r w:rsidR="0029476D" w:rsidRPr="00944A48">
              <w:rPr>
                <w:rFonts w:ascii="Myriad Pro" w:eastAsia="Calibri" w:hAnsi="Myriad Pro" w:cs="Times New Roman"/>
                <w:lang w:val="en-US"/>
              </w:rPr>
              <w:t xml:space="preserve">his </w:t>
            </w:r>
            <w:r w:rsidR="00115D6F" w:rsidRPr="00944A48">
              <w:rPr>
                <w:rFonts w:ascii="Myriad Pro" w:eastAsia="Calibri" w:hAnsi="Myriad Pro" w:cs="Times New Roman"/>
                <w:lang w:val="en-US"/>
              </w:rPr>
              <w:t xml:space="preserve">deliverable will be </w:t>
            </w:r>
            <w:r w:rsidR="0029476D" w:rsidRPr="00944A48">
              <w:rPr>
                <w:rFonts w:ascii="Myriad Pro" w:eastAsia="Calibri" w:hAnsi="Myriad Pro" w:cs="Times New Roman"/>
                <w:lang w:val="en-US"/>
              </w:rPr>
              <w:t xml:space="preserve">submitted once </w:t>
            </w:r>
            <w:r w:rsidR="00DA52F0" w:rsidRPr="00944A48">
              <w:rPr>
                <w:rFonts w:ascii="Myriad Pro" w:eastAsia="Calibri" w:hAnsi="Myriad Pro" w:cs="Times New Roman"/>
                <w:lang w:val="en-US"/>
              </w:rPr>
              <w:t>finalized</w:t>
            </w:r>
            <w:r w:rsidR="00CE5C45" w:rsidRPr="00944A48">
              <w:rPr>
                <w:rFonts w:ascii="Myriad Pro" w:eastAsia="Calibri" w:hAnsi="Myriad Pro" w:cs="Times New Roman"/>
                <w:lang w:val="en-US"/>
              </w:rPr>
              <w:t xml:space="preserve">, </w:t>
            </w:r>
            <w:r w:rsidR="0029476D" w:rsidRPr="00944A48">
              <w:rPr>
                <w:rFonts w:ascii="Myriad Pro" w:eastAsia="Calibri" w:hAnsi="Myriad Pro" w:cs="Times New Roman"/>
                <w:lang w:val="en-US"/>
              </w:rPr>
              <w:t>taking into consideration</w:t>
            </w:r>
            <w:r w:rsidR="00CE5C45" w:rsidRPr="00944A48">
              <w:rPr>
                <w:rFonts w:ascii="Myriad Pro" w:eastAsia="Calibri" w:hAnsi="Myriad Pro" w:cs="Times New Roman"/>
                <w:lang w:val="en-US"/>
              </w:rPr>
              <w:t>s</w:t>
            </w:r>
            <w:r w:rsidR="0029476D" w:rsidRPr="00944A48">
              <w:rPr>
                <w:rFonts w:ascii="Myriad Pro" w:eastAsia="Calibri" w:hAnsi="Myriad Pro" w:cs="Times New Roman"/>
                <w:lang w:val="en-US"/>
              </w:rPr>
              <w:t xml:space="preserve"> </w:t>
            </w:r>
            <w:r w:rsidR="00CE5C45" w:rsidRPr="00944A48">
              <w:rPr>
                <w:rFonts w:ascii="Myriad Pro" w:eastAsia="Calibri" w:hAnsi="Myriad Pro" w:cs="Times New Roman"/>
                <w:lang w:val="en-US"/>
              </w:rPr>
              <w:t xml:space="preserve">all subsequent </w:t>
            </w:r>
            <w:r w:rsidR="0029476D" w:rsidRPr="00944A48">
              <w:rPr>
                <w:rFonts w:ascii="Myriad Pro" w:eastAsia="Calibri" w:hAnsi="Myriad Pro" w:cs="Times New Roman"/>
                <w:lang w:val="en-US"/>
              </w:rPr>
              <w:t xml:space="preserve">revision </w:t>
            </w:r>
            <w:r w:rsidR="00CE5C45" w:rsidRPr="00944A48">
              <w:rPr>
                <w:rFonts w:ascii="Myriad Pro" w:eastAsia="Calibri" w:hAnsi="Myriad Pro" w:cs="Times New Roman"/>
                <w:lang w:val="en-US"/>
              </w:rPr>
              <w:t xml:space="preserve">requests from </w:t>
            </w:r>
            <w:r w:rsidR="00297889" w:rsidRPr="00944A48">
              <w:rPr>
                <w:rFonts w:ascii="Myriad Pro" w:eastAsia="Calibri" w:hAnsi="Myriad Pro" w:cs="Times New Roman"/>
                <w:lang w:val="en-US"/>
              </w:rPr>
              <w:t xml:space="preserve">the start of the </w:t>
            </w:r>
            <w:r w:rsidR="00CE5C45" w:rsidRPr="00944A48">
              <w:rPr>
                <w:rFonts w:ascii="Myriad Pro" w:eastAsia="Calibri" w:hAnsi="Myriad Pro" w:cs="Times New Roman"/>
                <w:lang w:val="en-US"/>
              </w:rPr>
              <w:t>Action</w:t>
            </w:r>
            <w:r w:rsidR="0029476D" w:rsidRPr="00944A48">
              <w:rPr>
                <w:rFonts w:ascii="Myriad Pro" w:eastAsia="Calibri" w:hAnsi="Myriad Pro" w:cs="Times New Roman"/>
                <w:lang w:val="en-US"/>
              </w:rPr>
              <w:t>.</w:t>
            </w:r>
          </w:p>
        </w:tc>
      </w:tr>
      <w:tr w:rsidR="001115C1" w:rsidRPr="00A8460B" w14:paraId="3F196DD3" w14:textId="77777777" w:rsidTr="00ED3E9D">
        <w:trPr>
          <w:trHeight w:val="1235"/>
        </w:trPr>
        <w:tc>
          <w:tcPr>
            <w:tcW w:w="4105" w:type="dxa"/>
            <w:vAlign w:val="center"/>
          </w:tcPr>
          <w:p w14:paraId="313B5A33" w14:textId="77777777" w:rsidR="001115C1" w:rsidRPr="00944A48" w:rsidRDefault="001115C1" w:rsidP="001115C1">
            <w:pPr>
              <w:numPr>
                <w:ilvl w:val="0"/>
                <w:numId w:val="5"/>
              </w:numPr>
              <w:spacing w:before="120" w:after="120"/>
              <w:ind w:left="240" w:hanging="210"/>
              <w:rPr>
                <w:rFonts w:ascii="Myriad Pro" w:eastAsia="Calibri" w:hAnsi="Myriad Pro" w:cs="Times New Roman"/>
                <w:lang w:val="en-US"/>
              </w:rPr>
            </w:pPr>
            <w:r w:rsidRPr="00944A48">
              <w:rPr>
                <w:rFonts w:ascii="Myriad Pro" w:eastAsia="Calibri" w:hAnsi="Myriad Pro" w:cs="Times New Roman"/>
                <w:b/>
                <w:bCs/>
                <w:lang w:val="en-US"/>
              </w:rPr>
              <w:t>Developed concept for country-wide reform</w:t>
            </w:r>
            <w:r w:rsidRPr="00944A48">
              <w:rPr>
                <w:rFonts w:ascii="Myriad Pro" w:eastAsia="Calibri" w:hAnsi="Myriad Pro" w:cs="Times New Roman"/>
                <w:lang w:val="en-US"/>
              </w:rPr>
              <w:t xml:space="preserve"> of legal and institutional framework in water services sector in BIH.</w:t>
            </w:r>
          </w:p>
        </w:tc>
        <w:tc>
          <w:tcPr>
            <w:tcW w:w="5091" w:type="dxa"/>
            <w:vAlign w:val="center"/>
          </w:tcPr>
          <w:p w14:paraId="4D00366F" w14:textId="77777777" w:rsidR="001115C1" w:rsidRPr="00944A48" w:rsidRDefault="001115C1" w:rsidP="008670FA">
            <w:pPr>
              <w:spacing w:before="120" w:after="120"/>
              <w:rPr>
                <w:rFonts w:ascii="Myriad Pro" w:eastAsia="Calibri" w:hAnsi="Myriad Pro" w:cs="Times New Roman"/>
                <w:iCs/>
                <w:lang w:val="en-US"/>
              </w:rPr>
            </w:pPr>
            <w:r w:rsidRPr="00944A48">
              <w:rPr>
                <w:rFonts w:ascii="Myriad Pro" w:eastAsia="Calibri" w:hAnsi="Myriad Pro" w:cs="Times New Roman"/>
                <w:b/>
                <w:bCs/>
                <w:iCs/>
                <w:lang w:val="en-US"/>
              </w:rPr>
              <w:t>Completed in full</w:t>
            </w:r>
            <w:r w:rsidRPr="00944A48">
              <w:rPr>
                <w:rFonts w:ascii="Myriad Pro" w:eastAsia="Calibri" w:hAnsi="Myriad Pro" w:cs="Times New Roman"/>
                <w:iCs/>
                <w:lang w:val="en-US"/>
              </w:rPr>
              <w:t xml:space="preserve">. </w:t>
            </w:r>
          </w:p>
          <w:p w14:paraId="1C352D59" w14:textId="3587FE7F" w:rsidR="001115C1" w:rsidRPr="00944A48" w:rsidRDefault="000E72D3" w:rsidP="008670FA">
            <w:pPr>
              <w:spacing w:before="120" w:after="120"/>
              <w:rPr>
                <w:rFonts w:ascii="Myriad Pro" w:eastAsia="Calibri" w:hAnsi="Myriad Pro" w:cs="Times New Roman"/>
                <w:iCs/>
                <w:lang w:val="en-US"/>
              </w:rPr>
            </w:pPr>
            <w:r>
              <w:rPr>
                <w:rFonts w:ascii="Myriad Pro" w:eastAsia="Calibri" w:hAnsi="Myriad Pro" w:cs="Times New Roman"/>
                <w:iCs/>
                <w:lang w:val="en-US"/>
              </w:rPr>
              <w:t xml:space="preserve">While document was prepared </w:t>
            </w:r>
            <w:r w:rsidR="00C37D93">
              <w:rPr>
                <w:rFonts w:ascii="Myriad Pro" w:eastAsia="Calibri" w:hAnsi="Myriad Pro" w:cs="Times New Roman"/>
                <w:iCs/>
                <w:lang w:val="en-US"/>
              </w:rPr>
              <w:t xml:space="preserve">in local languages for use by the relevant local institutions </w:t>
            </w:r>
            <w:r w:rsidR="008C70ED">
              <w:rPr>
                <w:rFonts w:ascii="Myriad Pro" w:eastAsia="Calibri" w:hAnsi="Myriad Pro" w:cs="Times New Roman"/>
                <w:iCs/>
                <w:lang w:val="en-US"/>
              </w:rPr>
              <w:t xml:space="preserve">and submitted with the </w:t>
            </w:r>
            <w:r w:rsidR="002A0B9C">
              <w:rPr>
                <w:rFonts w:ascii="Myriad Pro" w:eastAsia="Calibri" w:hAnsi="Myriad Pro" w:cs="Times New Roman"/>
                <w:iCs/>
                <w:lang w:val="en-US"/>
              </w:rPr>
              <w:t>1</w:t>
            </w:r>
            <w:r w:rsidR="002A0B9C" w:rsidRPr="002A0B9C">
              <w:rPr>
                <w:rFonts w:ascii="Myriad Pro" w:eastAsia="Calibri" w:hAnsi="Myriad Pro" w:cs="Times New Roman"/>
                <w:iCs/>
                <w:vertAlign w:val="superscript"/>
                <w:lang w:val="en-US"/>
              </w:rPr>
              <w:t>st</w:t>
            </w:r>
            <w:r w:rsidR="002A0B9C">
              <w:rPr>
                <w:rFonts w:ascii="Myriad Pro" w:eastAsia="Calibri" w:hAnsi="Myriad Pro" w:cs="Times New Roman"/>
                <w:iCs/>
                <w:lang w:val="en-US"/>
              </w:rPr>
              <w:t xml:space="preserve"> </w:t>
            </w:r>
            <w:r w:rsidR="00C37D93">
              <w:rPr>
                <w:rFonts w:ascii="Myriad Pro" w:eastAsia="Calibri" w:hAnsi="Myriad Pro" w:cs="Times New Roman"/>
                <w:iCs/>
                <w:lang w:val="en-US"/>
              </w:rPr>
              <w:t>Annual Progress Report</w:t>
            </w:r>
            <w:r w:rsidR="002A0B9C">
              <w:rPr>
                <w:rFonts w:ascii="Myriad Pro" w:eastAsia="Calibri" w:hAnsi="Myriad Pro" w:cs="Times New Roman"/>
                <w:iCs/>
                <w:lang w:val="en-US"/>
              </w:rPr>
              <w:t xml:space="preserve"> (</w:t>
            </w:r>
            <w:r w:rsidR="00D95B61">
              <w:rPr>
                <w:rFonts w:ascii="Myriad Pro" w:eastAsia="Calibri" w:hAnsi="Myriad Pro" w:cs="Times New Roman"/>
                <w:iCs/>
                <w:lang w:val="en-US"/>
              </w:rPr>
              <w:t xml:space="preserve">covering </w:t>
            </w:r>
            <w:r w:rsidR="002A0B9C">
              <w:rPr>
                <w:rFonts w:ascii="Myriad Pro" w:eastAsia="Calibri" w:hAnsi="Myriad Pro" w:cs="Times New Roman"/>
                <w:iCs/>
                <w:lang w:val="en-US"/>
              </w:rPr>
              <w:t>2022-</w:t>
            </w:r>
            <w:r w:rsidR="002A0B9C">
              <w:rPr>
                <w:rFonts w:ascii="Myriad Pro" w:eastAsia="Calibri" w:hAnsi="Myriad Pro" w:cs="Times New Roman"/>
                <w:iCs/>
                <w:lang w:val="en-US"/>
              </w:rPr>
              <w:lastRenderedPageBreak/>
              <w:t>2023)</w:t>
            </w:r>
            <w:r w:rsidR="00DC311F">
              <w:rPr>
                <w:rFonts w:ascii="Myriad Pro" w:eastAsia="Calibri" w:hAnsi="Myriad Pro" w:cs="Times New Roman"/>
                <w:iCs/>
                <w:lang w:val="en-US"/>
              </w:rPr>
              <w:t xml:space="preserve">, </w:t>
            </w:r>
            <w:r w:rsidR="003F544B">
              <w:rPr>
                <w:rFonts w:ascii="Myriad Pro" w:eastAsia="Calibri" w:hAnsi="Myriad Pro" w:cs="Times New Roman"/>
                <w:iCs/>
                <w:lang w:val="en-US"/>
              </w:rPr>
              <w:t xml:space="preserve">English version of the document </w:t>
            </w:r>
            <w:r w:rsidR="00DC311F">
              <w:rPr>
                <w:rFonts w:ascii="Myriad Pro" w:eastAsia="Calibri" w:hAnsi="Myriad Pro" w:cs="Times New Roman"/>
                <w:iCs/>
                <w:lang w:val="en-US"/>
              </w:rPr>
              <w:t>will be provided with the final</w:t>
            </w:r>
            <w:r w:rsidR="00797689">
              <w:rPr>
                <w:rFonts w:ascii="Myriad Pro" w:eastAsia="Calibri" w:hAnsi="Myriad Pro" w:cs="Times New Roman"/>
                <w:iCs/>
                <w:lang w:val="en-US"/>
              </w:rPr>
              <w:t xml:space="preserve"> EU4MEG</w:t>
            </w:r>
            <w:r w:rsidR="00DC311F">
              <w:rPr>
                <w:rFonts w:ascii="Myriad Pro" w:eastAsia="Calibri" w:hAnsi="Myriad Pro" w:cs="Times New Roman"/>
                <w:iCs/>
                <w:lang w:val="en-US"/>
              </w:rPr>
              <w:t xml:space="preserve"> Report</w:t>
            </w:r>
            <w:r w:rsidR="00C320F6" w:rsidRPr="00944A48">
              <w:rPr>
                <w:rFonts w:ascii="Myriad Pro" w:eastAsia="Calibri" w:hAnsi="Myriad Pro" w:cs="Times New Roman"/>
                <w:iCs/>
                <w:lang w:val="en-US"/>
              </w:rPr>
              <w:t>.</w:t>
            </w:r>
          </w:p>
        </w:tc>
      </w:tr>
      <w:tr w:rsidR="001115C1" w:rsidRPr="00A8460B" w14:paraId="704CEF72" w14:textId="77777777" w:rsidTr="00ED3E9D">
        <w:trPr>
          <w:trHeight w:val="1235"/>
        </w:trPr>
        <w:tc>
          <w:tcPr>
            <w:tcW w:w="4105" w:type="dxa"/>
            <w:vAlign w:val="center"/>
          </w:tcPr>
          <w:p w14:paraId="4D96FDDC" w14:textId="77777777" w:rsidR="001115C1" w:rsidRPr="00944A48" w:rsidRDefault="001115C1" w:rsidP="001115C1">
            <w:pPr>
              <w:numPr>
                <w:ilvl w:val="0"/>
                <w:numId w:val="5"/>
              </w:numPr>
              <w:spacing w:before="120" w:after="120"/>
              <w:ind w:left="240" w:hanging="210"/>
              <w:rPr>
                <w:rFonts w:ascii="Myriad Pro" w:eastAsia="Calibri" w:hAnsi="Myriad Pro" w:cs="Times New Roman"/>
                <w:lang w:val="en-US"/>
              </w:rPr>
            </w:pPr>
            <w:r w:rsidRPr="00944A48">
              <w:rPr>
                <w:rFonts w:ascii="Myriad Pro" w:eastAsia="Calibri" w:hAnsi="Myriad Pro" w:cs="Times New Roman"/>
                <w:b/>
                <w:bCs/>
                <w:lang w:val="en-US"/>
              </w:rPr>
              <w:lastRenderedPageBreak/>
              <w:t>Institutional partners provided with technical assistance</w:t>
            </w:r>
            <w:r w:rsidRPr="00944A48">
              <w:rPr>
                <w:rFonts w:ascii="Myriad Pro" w:eastAsia="Calibri" w:hAnsi="Myriad Pro" w:cs="Times New Roman"/>
                <w:lang w:val="en-US"/>
              </w:rPr>
              <w:t xml:space="preserve"> to translate the identified priorities into draft regulatory frameworks.</w:t>
            </w:r>
          </w:p>
        </w:tc>
        <w:tc>
          <w:tcPr>
            <w:tcW w:w="5091" w:type="dxa"/>
            <w:vAlign w:val="center"/>
          </w:tcPr>
          <w:p w14:paraId="3495C254" w14:textId="32F60A6F" w:rsidR="001115C1" w:rsidRPr="00944A48" w:rsidRDefault="001115C1" w:rsidP="008670FA">
            <w:pPr>
              <w:spacing w:before="120" w:after="120"/>
              <w:rPr>
                <w:rFonts w:ascii="Myriad Pro" w:eastAsia="Calibri" w:hAnsi="Myriad Pro" w:cs="Times New Roman"/>
                <w:lang w:val="en-US"/>
              </w:rPr>
            </w:pPr>
            <w:r w:rsidRPr="00944A48">
              <w:rPr>
                <w:rFonts w:ascii="Myriad Pro" w:eastAsia="Calibri" w:hAnsi="Myriad Pro" w:cs="Times New Roman"/>
                <w:b/>
                <w:bCs/>
                <w:lang w:val="en-US"/>
              </w:rPr>
              <w:t>Completed partially</w:t>
            </w:r>
            <w:r w:rsidRPr="00944A48">
              <w:rPr>
                <w:rFonts w:ascii="Myriad Pro" w:eastAsia="Calibri" w:hAnsi="Myriad Pro" w:cs="Times New Roman"/>
                <w:lang w:val="en-US"/>
              </w:rPr>
              <w:t>. Process is still ongoing a</w:t>
            </w:r>
            <w:r w:rsidR="00B155EB" w:rsidRPr="00944A48">
              <w:rPr>
                <w:rFonts w:ascii="Myriad Pro" w:eastAsia="Calibri" w:hAnsi="Myriad Pro" w:cs="Times New Roman"/>
                <w:lang w:val="en-US"/>
              </w:rPr>
              <w:t>s</w:t>
            </w:r>
            <w:r w:rsidRPr="00944A48">
              <w:rPr>
                <w:rFonts w:ascii="Myriad Pro" w:eastAsia="Calibri" w:hAnsi="Myriad Pro" w:cs="Times New Roman"/>
                <w:lang w:val="en-US"/>
              </w:rPr>
              <w:t xml:space="preserve"> both draft Laws are prepared</w:t>
            </w:r>
            <w:r w:rsidR="00B155EB" w:rsidRPr="00944A48">
              <w:rPr>
                <w:rFonts w:ascii="Myriad Pro" w:eastAsia="Calibri" w:hAnsi="Myriad Pro" w:cs="Times New Roman"/>
                <w:lang w:val="en-US"/>
              </w:rPr>
              <w:t xml:space="preserve">, but there is the need to develop by-laws for </w:t>
            </w:r>
            <w:r w:rsidR="00ED3E9D" w:rsidRPr="00944A48">
              <w:rPr>
                <w:rFonts w:ascii="Myriad Pro" w:eastAsia="Calibri" w:hAnsi="Myriad Pro" w:cs="Times New Roman"/>
                <w:lang w:val="en-US"/>
              </w:rPr>
              <w:t>implementation once</w:t>
            </w:r>
            <w:r w:rsidR="00B155EB" w:rsidRPr="00944A48">
              <w:rPr>
                <w:rFonts w:ascii="Myriad Pro" w:eastAsia="Calibri" w:hAnsi="Myriad Pro" w:cs="Times New Roman"/>
                <w:lang w:val="en-US"/>
              </w:rPr>
              <w:t xml:space="preserve"> the laws are adopted officially.</w:t>
            </w:r>
          </w:p>
        </w:tc>
      </w:tr>
      <w:tr w:rsidR="001115C1" w:rsidRPr="00A8460B" w14:paraId="6C10F4E8" w14:textId="77777777" w:rsidTr="00ED3E9D">
        <w:trPr>
          <w:trHeight w:val="1738"/>
        </w:trPr>
        <w:tc>
          <w:tcPr>
            <w:tcW w:w="4105" w:type="dxa"/>
            <w:vAlign w:val="center"/>
          </w:tcPr>
          <w:p w14:paraId="528AEDEF" w14:textId="7F8BC1A8" w:rsidR="001115C1" w:rsidRPr="00944A48" w:rsidRDefault="001115C1" w:rsidP="001115C1">
            <w:pPr>
              <w:numPr>
                <w:ilvl w:val="0"/>
                <w:numId w:val="5"/>
              </w:numPr>
              <w:spacing w:before="120" w:after="120"/>
              <w:ind w:left="240" w:hanging="210"/>
              <w:rPr>
                <w:rFonts w:ascii="Myriad Pro" w:eastAsia="Calibri" w:hAnsi="Myriad Pro" w:cs="Times New Roman"/>
                <w:lang w:val="en-US"/>
              </w:rPr>
            </w:pPr>
            <w:r w:rsidRPr="00944A48">
              <w:rPr>
                <w:rFonts w:ascii="Myriad Pro" w:eastAsia="Calibri" w:hAnsi="Myriad Pro" w:cs="Times New Roman"/>
                <w:b/>
                <w:bCs/>
                <w:lang w:val="en-US"/>
              </w:rPr>
              <w:t xml:space="preserve">Developed the country-wide </w:t>
            </w:r>
            <w:r w:rsidR="00C918B9" w:rsidRPr="00944A48">
              <w:rPr>
                <w:rFonts w:ascii="Myriad Pro" w:eastAsia="Calibri" w:hAnsi="Myriad Pro" w:cs="Times New Roman"/>
                <w:b/>
                <w:bCs/>
                <w:lang w:val="en-US"/>
              </w:rPr>
              <w:t>harmonized</w:t>
            </w:r>
            <w:r w:rsidRPr="00944A48">
              <w:rPr>
                <w:rFonts w:ascii="Myriad Pro" w:eastAsia="Calibri" w:hAnsi="Myriad Pro" w:cs="Times New Roman"/>
                <w:b/>
                <w:bCs/>
                <w:lang w:val="en-US"/>
              </w:rPr>
              <w:t xml:space="preserve"> benchmarking system</w:t>
            </w:r>
            <w:r w:rsidRPr="00944A48">
              <w:rPr>
                <w:rFonts w:ascii="Myriad Pro" w:eastAsia="Calibri" w:hAnsi="Myriad Pro" w:cs="Times New Roman"/>
                <w:lang w:val="en-US"/>
              </w:rPr>
              <w:t xml:space="preserve"> for water utilities.</w:t>
            </w:r>
          </w:p>
        </w:tc>
        <w:tc>
          <w:tcPr>
            <w:tcW w:w="5091" w:type="dxa"/>
            <w:vAlign w:val="center"/>
          </w:tcPr>
          <w:p w14:paraId="2B1B7844" w14:textId="4FB2E8E2" w:rsidR="00FC74C8" w:rsidRPr="00944A48" w:rsidRDefault="001115C1" w:rsidP="008670FA">
            <w:pPr>
              <w:spacing w:before="120" w:after="120"/>
              <w:rPr>
                <w:rFonts w:ascii="Myriad Pro" w:eastAsia="Calibri" w:hAnsi="Myriad Pro" w:cs="Times New Roman"/>
                <w:lang w:val="en-US"/>
              </w:rPr>
            </w:pPr>
            <w:r w:rsidRPr="00944A48">
              <w:rPr>
                <w:rFonts w:ascii="Myriad Pro" w:eastAsia="Calibri" w:hAnsi="Myriad Pro" w:cs="Times New Roman"/>
                <w:b/>
                <w:bCs/>
                <w:lang w:val="en-US"/>
              </w:rPr>
              <w:t>Completed partially</w:t>
            </w:r>
            <w:r w:rsidRPr="00944A48">
              <w:rPr>
                <w:rFonts w:ascii="Myriad Pro" w:eastAsia="Calibri" w:hAnsi="Myriad Pro" w:cs="Times New Roman"/>
                <w:lang w:val="en-US"/>
              </w:rPr>
              <w:t xml:space="preserve">. </w:t>
            </w:r>
            <w:r w:rsidR="002F2DA0" w:rsidRPr="00944A48">
              <w:rPr>
                <w:rFonts w:ascii="Myriad Pro" w:eastAsia="Calibri" w:hAnsi="Myriad Pro" w:cs="Times New Roman"/>
                <w:lang w:val="en-US"/>
              </w:rPr>
              <w:t xml:space="preserve">Concept for country-wide harmonized reform of legal and institutional framework in water services sector is developed and attached as </w:t>
            </w:r>
            <w:r w:rsidR="00E23CE9" w:rsidRPr="00944A48">
              <w:rPr>
                <w:rFonts w:ascii="Myriad Pro" w:eastAsia="Calibri" w:hAnsi="Myriad Pro" w:cs="Times New Roman"/>
                <w:lang w:val="en-US"/>
              </w:rPr>
              <w:t>“</w:t>
            </w:r>
            <w:r w:rsidR="00300098" w:rsidRPr="00944A48">
              <w:rPr>
                <w:rFonts w:ascii="Myriad Pro" w:eastAsia="Calibri" w:hAnsi="Myriad Pro" w:cs="Times New Roman"/>
                <w:lang w:val="en-US"/>
              </w:rPr>
              <w:t xml:space="preserve">Annex </w:t>
            </w:r>
            <w:r w:rsidR="00F2531D" w:rsidRPr="00944A48">
              <w:rPr>
                <w:rFonts w:ascii="Myriad Pro" w:eastAsia="Calibri" w:hAnsi="Myriad Pro" w:cs="Times New Roman"/>
                <w:lang w:val="en-US"/>
              </w:rPr>
              <w:t>1</w:t>
            </w:r>
            <w:r w:rsidR="00E23CE9" w:rsidRPr="00944A48">
              <w:rPr>
                <w:rFonts w:ascii="Myriad Pro" w:eastAsia="Calibri" w:hAnsi="Myriad Pro" w:cs="Times New Roman"/>
                <w:lang w:val="en-US"/>
              </w:rPr>
              <w:t>” to this Report.</w:t>
            </w:r>
          </w:p>
          <w:p w14:paraId="36D6DE0A" w14:textId="3B5189B3" w:rsidR="001115C1" w:rsidRPr="00944A48" w:rsidRDefault="001115C1" w:rsidP="008670FA">
            <w:pPr>
              <w:spacing w:before="120" w:after="120"/>
              <w:rPr>
                <w:rFonts w:ascii="Myriad Pro" w:eastAsia="Calibri" w:hAnsi="Myriad Pro" w:cs="Times New Roman"/>
                <w:lang w:val="en-US"/>
              </w:rPr>
            </w:pPr>
            <w:r w:rsidRPr="00944A48">
              <w:rPr>
                <w:rFonts w:ascii="Myriad Pro" w:eastAsia="Calibri" w:hAnsi="Myriad Pro" w:cs="Times New Roman"/>
                <w:lang w:val="en-US"/>
              </w:rPr>
              <w:t>Process is still ongoing and will last until the</w:t>
            </w:r>
            <w:r w:rsidR="007C7C46" w:rsidRPr="00944A48">
              <w:rPr>
                <w:rFonts w:ascii="Myriad Pro" w:eastAsia="Calibri" w:hAnsi="Myriad Pro" w:cs="Times New Roman"/>
                <w:lang w:val="en-US"/>
              </w:rPr>
              <w:t xml:space="preserve"> </w:t>
            </w:r>
            <w:r w:rsidRPr="00944A48">
              <w:rPr>
                <w:rFonts w:ascii="Myriad Pro" w:eastAsia="Calibri" w:hAnsi="Myriad Pro" w:cs="Times New Roman"/>
                <w:lang w:val="en-US"/>
              </w:rPr>
              <w:t>harmonized benchmarking systems are developed and operational.</w:t>
            </w:r>
            <w:r w:rsidR="00195E61" w:rsidRPr="00944A48">
              <w:rPr>
                <w:rFonts w:ascii="Myriad Pro" w:eastAsia="Calibri" w:hAnsi="Myriad Pro" w:cs="Times New Roman"/>
                <w:lang w:val="en-US"/>
              </w:rPr>
              <w:t xml:space="preserve"> </w:t>
            </w:r>
            <w:r w:rsidR="00113F54">
              <w:rPr>
                <w:rFonts w:ascii="Myriad Pro" w:eastAsia="Calibri" w:hAnsi="Myriad Pro" w:cs="Times New Roman"/>
                <w:lang w:val="en-US"/>
              </w:rPr>
              <w:t>As all relevant parties agreed to contents, t</w:t>
            </w:r>
            <w:r w:rsidR="00195E61" w:rsidRPr="00944A48">
              <w:rPr>
                <w:rFonts w:ascii="Myriad Pro" w:eastAsia="Calibri" w:hAnsi="Myriad Pro" w:cs="Times New Roman"/>
                <w:lang w:val="en-US"/>
              </w:rPr>
              <w:t xml:space="preserve">he consolidated project document </w:t>
            </w:r>
            <w:r w:rsidR="00113F54">
              <w:rPr>
                <w:rFonts w:ascii="Myriad Pro" w:eastAsia="Calibri" w:hAnsi="Myriad Pro" w:cs="Times New Roman"/>
                <w:lang w:val="en-US"/>
              </w:rPr>
              <w:t>wa</w:t>
            </w:r>
            <w:r w:rsidR="00195E61" w:rsidRPr="00944A48">
              <w:rPr>
                <w:rFonts w:ascii="Myriad Pro" w:eastAsia="Calibri" w:hAnsi="Myriad Pro" w:cs="Times New Roman"/>
                <w:lang w:val="en-US"/>
              </w:rPr>
              <w:t xml:space="preserve">s prepared and </w:t>
            </w:r>
            <w:r w:rsidR="006C49FE" w:rsidRPr="00944A48">
              <w:rPr>
                <w:rFonts w:ascii="Myriad Pro" w:eastAsia="Calibri" w:hAnsi="Myriad Pro" w:cs="Times New Roman"/>
                <w:lang w:val="en-US"/>
              </w:rPr>
              <w:t xml:space="preserve">published </w:t>
            </w:r>
            <w:r w:rsidR="008661DC">
              <w:rPr>
                <w:rFonts w:ascii="Myriad Pro" w:eastAsia="Calibri" w:hAnsi="Myriad Pro" w:cs="Times New Roman"/>
                <w:lang w:val="en-US"/>
              </w:rPr>
              <w:t xml:space="preserve">by UNDP as international tender </w:t>
            </w:r>
            <w:r w:rsidR="006C49FE" w:rsidRPr="00944A48">
              <w:rPr>
                <w:rFonts w:ascii="Myriad Pro" w:eastAsia="Calibri" w:hAnsi="Myriad Pro" w:cs="Times New Roman"/>
                <w:lang w:val="en-US"/>
              </w:rPr>
              <w:t xml:space="preserve">in the </w:t>
            </w:r>
            <w:r w:rsidR="00136F0F" w:rsidRPr="00944A48">
              <w:rPr>
                <w:rFonts w:ascii="Myriad Pro" w:eastAsia="Calibri" w:hAnsi="Myriad Pro" w:cs="Times New Roman"/>
                <w:lang w:val="en-US"/>
              </w:rPr>
              <w:t>first</w:t>
            </w:r>
            <w:r w:rsidR="006C49FE" w:rsidRPr="00944A48">
              <w:rPr>
                <w:rFonts w:ascii="Myriad Pro" w:eastAsia="Calibri" w:hAnsi="Myriad Pro" w:cs="Times New Roman"/>
                <w:lang w:val="en-US"/>
              </w:rPr>
              <w:t xml:space="preserve"> </w:t>
            </w:r>
            <w:r w:rsidR="00136F0F" w:rsidRPr="00944A48">
              <w:rPr>
                <w:rFonts w:ascii="Myriad Pro" w:eastAsia="Calibri" w:hAnsi="Myriad Pro" w:cs="Times New Roman"/>
                <w:lang w:val="en-US"/>
              </w:rPr>
              <w:t>half of 2025</w:t>
            </w:r>
            <w:r w:rsidR="006C49FE" w:rsidRPr="00944A48">
              <w:rPr>
                <w:rFonts w:ascii="Myriad Pro" w:eastAsia="Calibri" w:hAnsi="Myriad Pro" w:cs="Times New Roman"/>
                <w:lang w:val="en-US"/>
              </w:rPr>
              <w:t>.</w:t>
            </w:r>
          </w:p>
        </w:tc>
      </w:tr>
    </w:tbl>
    <w:p w14:paraId="03E806F9" w14:textId="3B478C72" w:rsidR="00967B17" w:rsidRPr="00944A48" w:rsidRDefault="00967B17" w:rsidP="008574DC">
      <w:pPr>
        <w:pStyle w:val="Heading4"/>
        <w:numPr>
          <w:ilvl w:val="0"/>
          <w:numId w:val="0"/>
        </w:numPr>
        <w:pBdr>
          <w:top w:val="single" w:sz="12" w:space="1" w:color="auto"/>
          <w:left w:val="single" w:sz="12" w:space="4" w:color="auto"/>
          <w:bottom w:val="single" w:sz="12" w:space="1" w:color="auto"/>
          <w:right w:val="single" w:sz="12" w:space="4" w:color="auto"/>
        </w:pBdr>
        <w:spacing w:before="240" w:after="240"/>
        <w:rPr>
          <w:rFonts w:eastAsia="Calibri"/>
          <w:lang w:val="en-US"/>
        </w:rPr>
      </w:pPr>
      <w:r w:rsidRPr="00944A48">
        <w:rPr>
          <w:rFonts w:eastAsia="Calibri"/>
          <w:lang w:val="en-US"/>
        </w:rPr>
        <w:t xml:space="preserve">Result 2: Local government capacities and frameworks entailing sustainable partnerships with their water utilities enhanced to enable more effective, </w:t>
      </w:r>
      <w:r w:rsidR="00ED3E9D" w:rsidRPr="00944A48">
        <w:rPr>
          <w:rFonts w:eastAsia="Calibri"/>
          <w:lang w:val="en-US"/>
        </w:rPr>
        <w:t>efficient,</w:t>
      </w:r>
      <w:r w:rsidRPr="00944A48">
        <w:rPr>
          <w:rFonts w:eastAsia="Calibri"/>
          <w:lang w:val="en-US"/>
        </w:rPr>
        <w:t xml:space="preserve"> and inclusive water supply and wastewater service delivery.</w:t>
      </w:r>
    </w:p>
    <w:p w14:paraId="073478A4" w14:textId="7DBBF29D" w:rsidR="00131860" w:rsidRPr="00944A48" w:rsidRDefault="00131860" w:rsidP="00131860">
      <w:pPr>
        <w:spacing w:before="240" w:after="240"/>
        <w:jc w:val="both"/>
        <w:rPr>
          <w:rFonts w:ascii="Myriad Pro" w:eastAsia="Calibri" w:hAnsi="Myriad Pro" w:cs="Times New Roman"/>
          <w:iCs/>
          <w:lang w:val="en-US"/>
        </w:rPr>
      </w:pPr>
      <w:r w:rsidRPr="00944A48">
        <w:rPr>
          <w:rFonts w:ascii="Myriad Pro" w:eastAsia="Calibri" w:hAnsi="Myriad Pro" w:cs="Times New Roman"/>
          <w:iCs/>
          <w:lang w:val="en-US"/>
        </w:rPr>
        <w:t xml:space="preserve">The </w:t>
      </w:r>
      <w:r w:rsidR="00BA0C77" w:rsidRPr="00944A48">
        <w:rPr>
          <w:rFonts w:ascii="Myriad Pro" w:eastAsia="Calibri" w:hAnsi="Myriad Pro" w:cs="Times New Roman"/>
          <w:iCs/>
          <w:lang w:val="en-US"/>
        </w:rPr>
        <w:t>Action</w:t>
      </w:r>
      <w:r w:rsidRPr="00944A48">
        <w:rPr>
          <w:rFonts w:ascii="Myriad Pro" w:eastAsia="Calibri" w:hAnsi="Myriad Pro" w:cs="Times New Roman"/>
          <w:iCs/>
          <w:lang w:val="en-US"/>
        </w:rPr>
        <w:t xml:space="preserve"> has significantly advanced the implementation and monitoring of Public Service Agreements (PSAs) and local government (LG) decisions to enhance Water Utility Companies’ (WUCs) organizational, operational, and financial capacities. </w:t>
      </w:r>
    </w:p>
    <w:p w14:paraId="6C2A768D" w14:textId="62B772C3" w:rsidR="00131860" w:rsidRPr="00944A48" w:rsidRDefault="00131860" w:rsidP="00131860">
      <w:pPr>
        <w:spacing w:before="240" w:after="240"/>
        <w:jc w:val="both"/>
        <w:rPr>
          <w:rFonts w:ascii="Myriad Pro" w:eastAsia="Calibri" w:hAnsi="Myriad Pro" w:cs="Times New Roman"/>
          <w:iCs/>
          <w:lang w:val="en-US"/>
        </w:rPr>
      </w:pPr>
      <w:r w:rsidRPr="00944A48">
        <w:rPr>
          <w:rFonts w:ascii="Myriad Pro" w:eastAsia="Calibri" w:hAnsi="Myriad Pro" w:cs="Times New Roman"/>
          <w:iCs/>
          <w:lang w:val="en-US"/>
        </w:rPr>
        <w:t xml:space="preserve">Beyond financial and social measures, the </w:t>
      </w:r>
      <w:r w:rsidR="00C074AB" w:rsidRPr="00944A48">
        <w:rPr>
          <w:rFonts w:ascii="Myriad Pro" w:eastAsia="Calibri" w:hAnsi="Myriad Pro" w:cs="Times New Roman"/>
          <w:b/>
          <w:bCs/>
          <w:iCs/>
          <w:lang w:val="en-US"/>
        </w:rPr>
        <w:t>Action</w:t>
      </w:r>
      <w:r w:rsidRPr="00944A48">
        <w:rPr>
          <w:rFonts w:ascii="Myriad Pro" w:eastAsia="Calibri" w:hAnsi="Myriad Pro" w:cs="Times New Roman"/>
          <w:b/>
          <w:bCs/>
          <w:iCs/>
          <w:lang w:val="en-US"/>
        </w:rPr>
        <w:t xml:space="preserve"> enhanced WUCs’ technical and managerial capacities through targeted technical assistance</w:t>
      </w:r>
      <w:r w:rsidRPr="00944A48">
        <w:rPr>
          <w:rFonts w:ascii="Myriad Pro" w:eastAsia="Calibri" w:hAnsi="Myriad Pro" w:cs="Times New Roman"/>
          <w:iCs/>
          <w:lang w:val="en-US"/>
        </w:rPr>
        <w:t>. This included improving staff optimization plans, advancing digital consumer engagement, strengthening non-revenue water (NRW) management, and promoting energy efficiency. While NRW reduction efforts showed mixed results</w:t>
      </w:r>
      <w:r w:rsidR="00531AE8" w:rsidRPr="00944A48">
        <w:rPr>
          <w:rFonts w:ascii="Myriad Pro" w:eastAsia="Calibri" w:hAnsi="Myriad Pro" w:cs="Times New Roman"/>
          <w:iCs/>
          <w:lang w:val="en-US"/>
        </w:rPr>
        <w:t xml:space="preserve">, </w:t>
      </w:r>
      <w:r w:rsidRPr="00944A48">
        <w:rPr>
          <w:rFonts w:ascii="Myriad Pro" w:eastAsia="Calibri" w:hAnsi="Myriad Pro" w:cs="Times New Roman"/>
          <w:iCs/>
          <w:lang w:val="en-US"/>
        </w:rPr>
        <w:t>partly due to the lack of direct financial incentives</w:t>
      </w:r>
      <w:r w:rsidR="00531AE8" w:rsidRPr="00944A48">
        <w:rPr>
          <w:rFonts w:ascii="Myriad Pro" w:eastAsia="Calibri" w:hAnsi="Myriad Pro" w:cs="Times New Roman"/>
          <w:iCs/>
          <w:lang w:val="en-US"/>
        </w:rPr>
        <w:t xml:space="preserve">, </w:t>
      </w:r>
      <w:r w:rsidRPr="00944A48">
        <w:rPr>
          <w:rFonts w:ascii="Myriad Pro" w:eastAsia="Calibri" w:hAnsi="Myriad Pro" w:cs="Times New Roman"/>
          <w:iCs/>
          <w:lang w:val="en-US"/>
        </w:rPr>
        <w:t xml:space="preserve">the </w:t>
      </w:r>
      <w:r w:rsidR="00531AE8" w:rsidRPr="00944A48">
        <w:rPr>
          <w:rFonts w:ascii="Myriad Pro" w:eastAsia="Calibri" w:hAnsi="Myriad Pro" w:cs="Times New Roman"/>
          <w:iCs/>
          <w:lang w:val="en-US"/>
        </w:rPr>
        <w:t>Action</w:t>
      </w:r>
      <w:r w:rsidRPr="00944A48">
        <w:rPr>
          <w:rFonts w:ascii="Myriad Pro" w:eastAsia="Calibri" w:hAnsi="Myriad Pro" w:cs="Times New Roman"/>
          <w:iCs/>
          <w:lang w:val="en-US"/>
        </w:rPr>
        <w:t xml:space="preserve"> successfully helped </w:t>
      </w:r>
      <w:r w:rsidR="00C074AB" w:rsidRPr="00944A48">
        <w:rPr>
          <w:rFonts w:ascii="Myriad Pro" w:eastAsia="Calibri" w:hAnsi="Myriad Pro" w:cs="Times New Roman"/>
          <w:iCs/>
          <w:lang w:val="en-US"/>
        </w:rPr>
        <w:t>all</w:t>
      </w:r>
      <w:r w:rsidRPr="00944A48">
        <w:rPr>
          <w:rFonts w:ascii="Myriad Pro" w:eastAsia="Calibri" w:hAnsi="Myriad Pro" w:cs="Times New Roman"/>
          <w:iCs/>
          <w:lang w:val="en-US"/>
        </w:rPr>
        <w:t xml:space="preserve"> WUCs lower NRW percentages, demonstrating progress in water network management. </w:t>
      </w:r>
    </w:p>
    <w:p w14:paraId="323C47F8" w14:textId="573CB987" w:rsidR="00761927" w:rsidRPr="00944A48" w:rsidRDefault="00761927" w:rsidP="00AF18EF">
      <w:pPr>
        <w:spacing w:before="240" w:after="240"/>
        <w:ind w:left="706"/>
        <w:jc w:val="both"/>
        <w:rPr>
          <w:rFonts w:ascii="Myriad Pro" w:eastAsia="Calibri" w:hAnsi="Myriad Pro" w:cs="Times New Roman"/>
          <w:iCs/>
          <w:u w:val="single"/>
          <w:lang w:val="en-US"/>
        </w:rPr>
      </w:pPr>
      <w:r w:rsidRPr="00944A48">
        <w:rPr>
          <w:rFonts w:ascii="Myriad Pro" w:eastAsia="Calibri" w:hAnsi="Myriad Pro" w:cs="Times New Roman"/>
          <w:iCs/>
          <w:u w:val="single"/>
          <w:lang w:val="en-US"/>
        </w:rPr>
        <w:t>Activity 2.1. Support PSAs development, institutionalization, and implementation in partner local governments</w:t>
      </w:r>
    </w:p>
    <w:p w14:paraId="66DB02FF" w14:textId="5327C569" w:rsidR="00A552F6" w:rsidRPr="00944A48" w:rsidRDefault="00A552F6" w:rsidP="00A552F6">
      <w:pPr>
        <w:jc w:val="both"/>
        <w:rPr>
          <w:rFonts w:ascii="Myriad Pro" w:eastAsia="Calibri" w:hAnsi="Myriad Pro" w:cs="Times New Roman"/>
          <w:lang w:val="en-US"/>
        </w:rPr>
      </w:pPr>
      <w:r w:rsidRPr="00944A48">
        <w:rPr>
          <w:rFonts w:ascii="Myriad Pro" w:eastAsia="Calibri" w:hAnsi="Myriad Pro" w:cs="Times New Roman"/>
          <w:lang w:val="en-US"/>
        </w:rPr>
        <w:t xml:space="preserve">The </w:t>
      </w:r>
      <w:r w:rsidR="00531AE8" w:rsidRPr="00944A48">
        <w:rPr>
          <w:rFonts w:ascii="Myriad Pro" w:eastAsia="Calibri" w:hAnsi="Myriad Pro" w:cs="Times New Roman"/>
          <w:lang w:val="en-US"/>
        </w:rPr>
        <w:t>Action</w:t>
      </w:r>
      <w:r w:rsidRPr="00944A48">
        <w:rPr>
          <w:rFonts w:ascii="Myriad Pro" w:eastAsia="Calibri" w:hAnsi="Myriad Pro" w:cs="Times New Roman"/>
          <w:lang w:val="en-US"/>
        </w:rPr>
        <w:t xml:space="preserve"> continued with delivery of inclusive and strategic technical assistance, </w:t>
      </w:r>
      <w:r w:rsidRPr="00944A48">
        <w:rPr>
          <w:rFonts w:ascii="Myriad Pro" w:eastAsia="Calibri" w:hAnsi="Myriad Pro" w:cs="Times New Roman"/>
          <w:b/>
          <w:bCs/>
          <w:lang w:val="en-US"/>
        </w:rPr>
        <w:t>tailored to individually expressed WUC needs</w:t>
      </w:r>
      <w:r w:rsidRPr="00944A48">
        <w:rPr>
          <w:rFonts w:ascii="Myriad Pro" w:eastAsia="Calibri" w:hAnsi="Myriad Pro" w:cs="Times New Roman"/>
          <w:lang w:val="en-US"/>
        </w:rPr>
        <w:t xml:space="preserve">, but keeping the focus on supporting implementation and monitoring of previously adopted PSAs and LGs’ decisions on supporting the environment for planed enhancements of WUCs’ organizational, </w:t>
      </w:r>
      <w:proofErr w:type="gramStart"/>
      <w:r w:rsidRPr="00944A48">
        <w:rPr>
          <w:rFonts w:ascii="Myriad Pro" w:eastAsia="Calibri" w:hAnsi="Myriad Pro" w:cs="Times New Roman"/>
          <w:lang w:val="en-US"/>
        </w:rPr>
        <w:t>operational</w:t>
      </w:r>
      <w:proofErr w:type="gramEnd"/>
      <w:r w:rsidRPr="00944A48">
        <w:rPr>
          <w:rFonts w:ascii="Myriad Pro" w:eastAsia="Calibri" w:hAnsi="Myriad Pro" w:cs="Times New Roman"/>
          <w:lang w:val="en-US"/>
        </w:rPr>
        <w:t xml:space="preserve"> and financial capacities. During this </w:t>
      </w:r>
      <w:r w:rsidR="00B05EBD" w:rsidRPr="00944A48">
        <w:rPr>
          <w:rFonts w:ascii="Myriad Pro" w:eastAsia="Calibri" w:hAnsi="Myriad Pro" w:cs="Times New Roman"/>
          <w:lang w:val="en-US"/>
        </w:rPr>
        <w:t>reporting</w:t>
      </w:r>
      <w:r w:rsidRPr="00944A48">
        <w:rPr>
          <w:rFonts w:ascii="Myriad Pro" w:eastAsia="Calibri" w:hAnsi="Myriad Pro" w:cs="Times New Roman"/>
          <w:lang w:val="en-US"/>
        </w:rPr>
        <w:t xml:space="preserve"> period, the </w:t>
      </w:r>
      <w:r w:rsidR="000B6DA0" w:rsidRPr="00944A48">
        <w:rPr>
          <w:rFonts w:ascii="Myriad Pro" w:eastAsia="Calibri" w:hAnsi="Myriad Pro" w:cs="Times New Roman"/>
          <w:lang w:val="en-US"/>
        </w:rPr>
        <w:t>Action</w:t>
      </w:r>
      <w:r w:rsidRPr="00944A48">
        <w:rPr>
          <w:rFonts w:ascii="Myriad Pro" w:eastAsia="Calibri" w:hAnsi="Myriad Pro" w:cs="Times New Roman"/>
          <w:lang w:val="en-US"/>
        </w:rPr>
        <w:t xml:space="preserve"> accentuated the implementation of the most critical responsibilities regarding provision of subsidies to the vulnerable groups, registration of all fixed assets used for water services provision and adoption of the tariffs in line with the tariff methodology, implementing periodical affordability surveys, and upgrading employment policy.</w:t>
      </w:r>
    </w:p>
    <w:p w14:paraId="7B0ED4E3" w14:textId="2C08946F" w:rsidR="00A552F6" w:rsidRPr="00944A48" w:rsidRDefault="00A552F6" w:rsidP="00A552F6">
      <w:pPr>
        <w:jc w:val="both"/>
        <w:rPr>
          <w:rFonts w:ascii="Myriad Pro" w:eastAsia="Calibri" w:hAnsi="Myriad Pro" w:cs="Times New Roman"/>
          <w:lang w:val="en-US"/>
        </w:rPr>
      </w:pPr>
      <w:r w:rsidRPr="00944A48">
        <w:rPr>
          <w:rFonts w:ascii="Myriad Pro" w:eastAsia="Calibri" w:hAnsi="Myriad Pro" w:cs="Times New Roman"/>
          <w:lang w:val="en-US"/>
        </w:rPr>
        <w:lastRenderedPageBreak/>
        <w:t xml:space="preserve">The main achievement in 2024 was that </w:t>
      </w:r>
      <w:r w:rsidRPr="00944A48">
        <w:rPr>
          <w:rFonts w:ascii="Myriad Pro" w:eastAsia="Calibri" w:hAnsi="Myriad Pro" w:cs="Times New Roman"/>
          <w:b/>
          <w:bCs/>
          <w:lang w:val="en-US"/>
        </w:rPr>
        <w:t>2</w:t>
      </w:r>
      <w:r w:rsidR="00653CF9" w:rsidRPr="00944A48">
        <w:rPr>
          <w:rFonts w:ascii="Myriad Pro" w:eastAsia="Calibri" w:hAnsi="Myriad Pro" w:cs="Times New Roman"/>
          <w:b/>
          <w:bCs/>
          <w:lang w:val="en-US"/>
        </w:rPr>
        <w:t>3</w:t>
      </w:r>
      <w:r w:rsidRPr="00944A48">
        <w:rPr>
          <w:rFonts w:ascii="Myriad Pro" w:eastAsia="Calibri" w:hAnsi="Myriad Pro" w:cs="Times New Roman"/>
          <w:b/>
          <w:bCs/>
          <w:lang w:val="en-US"/>
        </w:rPr>
        <w:t xml:space="preserve"> partners officially signed their PSAs</w:t>
      </w:r>
      <w:r w:rsidRPr="00944A48">
        <w:rPr>
          <w:rFonts w:ascii="Myriad Pro" w:eastAsia="Calibri" w:hAnsi="Myriad Pro" w:cs="Times New Roman"/>
          <w:lang w:val="en-US"/>
        </w:rPr>
        <w:t xml:space="preserve"> – except </w:t>
      </w:r>
      <w:proofErr w:type="spellStart"/>
      <w:r w:rsidRPr="00944A48">
        <w:rPr>
          <w:rFonts w:ascii="Myriad Pro" w:eastAsia="Calibri" w:hAnsi="Myriad Pro" w:cs="Times New Roman"/>
          <w:lang w:val="en-US"/>
        </w:rPr>
        <w:t>Čelinac</w:t>
      </w:r>
      <w:proofErr w:type="spellEnd"/>
      <w:r w:rsidRPr="00944A48">
        <w:rPr>
          <w:rFonts w:ascii="Myriad Pro" w:eastAsia="Calibri" w:hAnsi="Myriad Pro" w:cs="Times New Roman"/>
          <w:lang w:val="en-US"/>
        </w:rPr>
        <w:t>. Also, it should be noted that although Municipality of Gacko was dropped out of Project implementation activities, they did adopt and sign the PSA later in 2024.</w:t>
      </w:r>
    </w:p>
    <w:p w14:paraId="25C79FBB" w14:textId="2E74ECFE" w:rsidR="00E77A28" w:rsidRPr="00944A48" w:rsidRDefault="00E77A28" w:rsidP="00AF18EF">
      <w:pPr>
        <w:spacing w:before="240" w:after="240"/>
        <w:ind w:left="706"/>
        <w:jc w:val="both"/>
        <w:rPr>
          <w:rFonts w:ascii="Myriad Pro" w:eastAsia="Calibri" w:hAnsi="Myriad Pro" w:cs="Times New Roman"/>
          <w:iCs/>
          <w:u w:val="single"/>
          <w:lang w:val="en-US"/>
        </w:rPr>
      </w:pPr>
      <w:r w:rsidRPr="00944A48">
        <w:rPr>
          <w:rFonts w:ascii="Myriad Pro" w:eastAsia="Calibri" w:hAnsi="Myriad Pro" w:cs="Times New Roman"/>
          <w:iCs/>
          <w:u w:val="single"/>
          <w:lang w:val="en-US"/>
        </w:rPr>
        <w:t>Activity 2.2. Support affordability survey and introduction of a gender-sensitive water supply and wastewater services subsidy system for users in social need</w:t>
      </w:r>
    </w:p>
    <w:p w14:paraId="7B1C3D52" w14:textId="37DBCB85" w:rsidR="00C9245D" w:rsidRPr="00944A48" w:rsidRDefault="00C9245D" w:rsidP="00C9245D">
      <w:pPr>
        <w:jc w:val="both"/>
        <w:rPr>
          <w:rFonts w:ascii="Myriad Pro" w:eastAsia="Calibri" w:hAnsi="Myriad Pro" w:cs="Times New Roman"/>
          <w:lang w:val="en-US"/>
        </w:rPr>
      </w:pPr>
      <w:r w:rsidRPr="00944A48">
        <w:rPr>
          <w:rFonts w:ascii="Myriad Pro" w:eastAsia="Calibri" w:hAnsi="Myriad Pro" w:cs="Times New Roman"/>
          <w:lang w:val="en-US"/>
        </w:rPr>
        <w:t xml:space="preserve">During 2024, </w:t>
      </w:r>
      <w:r w:rsidR="008661DC">
        <w:rPr>
          <w:rFonts w:ascii="Myriad Pro" w:eastAsia="Calibri" w:hAnsi="Myriad Pro" w:cs="Times New Roman"/>
          <w:lang w:val="en-US"/>
        </w:rPr>
        <w:t xml:space="preserve">through multiple </w:t>
      </w:r>
      <w:r w:rsidR="001905E1">
        <w:rPr>
          <w:rFonts w:ascii="Myriad Pro" w:eastAsia="Calibri" w:hAnsi="Myriad Pro" w:cs="Times New Roman"/>
          <w:lang w:val="en-US"/>
        </w:rPr>
        <w:t xml:space="preserve">onsite </w:t>
      </w:r>
      <w:r w:rsidR="008661DC">
        <w:rPr>
          <w:rFonts w:ascii="Myriad Pro" w:eastAsia="Calibri" w:hAnsi="Myriad Pro" w:cs="Times New Roman"/>
          <w:lang w:val="en-US"/>
        </w:rPr>
        <w:t>trainings and workshops</w:t>
      </w:r>
      <w:r w:rsidR="005838A7">
        <w:rPr>
          <w:rFonts w:ascii="Myriad Pro" w:eastAsia="Calibri" w:hAnsi="Myriad Pro" w:cs="Times New Roman"/>
          <w:lang w:val="en-US"/>
        </w:rPr>
        <w:t xml:space="preserve"> on </w:t>
      </w:r>
      <w:r w:rsidR="000A4F77">
        <w:rPr>
          <w:rFonts w:ascii="Myriad Pro" w:eastAsia="Calibri" w:hAnsi="Myriad Pro" w:cs="Times New Roman"/>
          <w:lang w:val="en-US"/>
        </w:rPr>
        <w:t xml:space="preserve">practical application of the affordability survey </w:t>
      </w:r>
      <w:r w:rsidR="005838A7">
        <w:rPr>
          <w:rFonts w:ascii="Myriad Pro" w:eastAsia="Calibri" w:hAnsi="Myriad Pro" w:cs="Times New Roman"/>
          <w:lang w:val="en-US"/>
        </w:rPr>
        <w:t>methodology</w:t>
      </w:r>
      <w:r w:rsidR="008661DC">
        <w:rPr>
          <w:rFonts w:ascii="Myriad Pro" w:eastAsia="Calibri" w:hAnsi="Myriad Pro" w:cs="Times New Roman"/>
          <w:lang w:val="en-US"/>
        </w:rPr>
        <w:t xml:space="preserve">, </w:t>
      </w:r>
      <w:r w:rsidRPr="00944A48">
        <w:rPr>
          <w:rFonts w:ascii="Myriad Pro" w:eastAsia="Calibri" w:hAnsi="Myriad Pro" w:cs="Times New Roman"/>
          <w:lang w:val="en-US"/>
        </w:rPr>
        <w:t xml:space="preserve">the </w:t>
      </w:r>
      <w:r w:rsidR="00603BF3" w:rsidRPr="00944A48">
        <w:rPr>
          <w:rFonts w:ascii="Myriad Pro" w:eastAsia="Calibri" w:hAnsi="Myriad Pro" w:cs="Times New Roman"/>
          <w:lang w:val="en-US"/>
        </w:rPr>
        <w:t>Action</w:t>
      </w:r>
      <w:r w:rsidRPr="00944A48">
        <w:rPr>
          <w:rFonts w:ascii="Myriad Pro" w:eastAsia="Calibri" w:hAnsi="Myriad Pro" w:cs="Times New Roman"/>
          <w:lang w:val="en-US"/>
        </w:rPr>
        <w:t xml:space="preserve"> </w:t>
      </w:r>
      <w:r w:rsidR="005838A7">
        <w:rPr>
          <w:rFonts w:ascii="Myriad Pro" w:eastAsia="Calibri" w:hAnsi="Myriad Pro" w:cs="Times New Roman"/>
          <w:lang w:val="en-US"/>
        </w:rPr>
        <w:t>trained</w:t>
      </w:r>
      <w:r w:rsidRPr="00944A48">
        <w:rPr>
          <w:rFonts w:ascii="Myriad Pro" w:eastAsia="Calibri" w:hAnsi="Myriad Pro" w:cs="Times New Roman"/>
          <w:lang w:val="en-US"/>
        </w:rPr>
        <w:t xml:space="preserve"> WUCs and LGs in conducting the </w:t>
      </w:r>
      <w:r w:rsidRPr="00944A48">
        <w:rPr>
          <w:rFonts w:ascii="Myriad Pro" w:eastAsia="Calibri" w:hAnsi="Myriad Pro" w:cs="Times New Roman"/>
          <w:b/>
          <w:bCs/>
          <w:lang w:val="en-US"/>
        </w:rPr>
        <w:t>water tariffs affordability surveys</w:t>
      </w:r>
      <w:r w:rsidRPr="00944A48">
        <w:rPr>
          <w:rFonts w:ascii="Myriad Pro" w:eastAsia="Calibri" w:hAnsi="Myriad Pro" w:cs="Times New Roman"/>
          <w:lang w:val="en-US"/>
        </w:rPr>
        <w:t xml:space="preserve"> and in coordination and support with their WUCs, </w:t>
      </w:r>
      <w:r w:rsidR="0070220A">
        <w:rPr>
          <w:rFonts w:ascii="Myriad Pro" w:eastAsia="Calibri" w:hAnsi="Myriad Pro" w:cs="Times New Roman"/>
          <w:lang w:val="en-US"/>
        </w:rPr>
        <w:t>ten</w:t>
      </w:r>
      <w:r w:rsidR="001E73CC" w:rsidRPr="00944A48">
        <w:rPr>
          <w:rFonts w:ascii="Myriad Pro" w:eastAsia="Calibri" w:hAnsi="Myriad Pro" w:cs="Times New Roman"/>
          <w:lang w:val="en-US"/>
        </w:rPr>
        <w:t xml:space="preserve"> </w:t>
      </w:r>
      <w:r w:rsidRPr="00944A48">
        <w:rPr>
          <w:rFonts w:ascii="Myriad Pro" w:eastAsia="Calibri" w:hAnsi="Myriad Pro" w:cs="Times New Roman"/>
          <w:lang w:val="en-US"/>
        </w:rPr>
        <w:t xml:space="preserve">partner LGs </w:t>
      </w:r>
      <w:r w:rsidR="001905E1">
        <w:rPr>
          <w:rFonts w:ascii="Myriad Pro" w:eastAsia="Calibri" w:hAnsi="Myriad Pro" w:cs="Times New Roman"/>
          <w:lang w:val="en-US"/>
        </w:rPr>
        <w:t xml:space="preserve">formally </w:t>
      </w:r>
      <w:r w:rsidRPr="00944A48">
        <w:rPr>
          <w:rFonts w:ascii="Myriad Pro" w:eastAsia="Calibri" w:hAnsi="Myriad Pro" w:cs="Times New Roman"/>
          <w:lang w:val="en-US"/>
        </w:rPr>
        <w:t>conducted this survey (</w:t>
      </w:r>
      <w:r w:rsidR="0070220A">
        <w:rPr>
          <w:rFonts w:ascii="Myriad Pro" w:eastAsia="Calibri" w:hAnsi="Myriad Pro" w:cs="Times New Roman"/>
          <w:lang w:val="en-US"/>
        </w:rPr>
        <w:t xml:space="preserve">Doboj </w:t>
      </w:r>
      <w:proofErr w:type="spellStart"/>
      <w:r w:rsidR="0070220A">
        <w:rPr>
          <w:rFonts w:ascii="Myriad Pro" w:eastAsia="Calibri" w:hAnsi="Myriad Pro" w:cs="Times New Roman"/>
          <w:lang w:val="en-US"/>
        </w:rPr>
        <w:t>Istok</w:t>
      </w:r>
      <w:proofErr w:type="spellEnd"/>
      <w:r w:rsidR="0070220A">
        <w:rPr>
          <w:rFonts w:ascii="Myriad Pro" w:eastAsia="Calibri" w:hAnsi="Myriad Pro" w:cs="Times New Roman"/>
          <w:lang w:val="en-US"/>
        </w:rPr>
        <w:t xml:space="preserve">, </w:t>
      </w:r>
      <w:proofErr w:type="spellStart"/>
      <w:r w:rsidRPr="00944A48">
        <w:rPr>
          <w:rFonts w:ascii="Myriad Pro" w:eastAsia="Calibri" w:hAnsi="Myriad Pro" w:cs="Times New Roman"/>
          <w:lang w:val="en-US"/>
        </w:rPr>
        <w:t>Laktaši</w:t>
      </w:r>
      <w:proofErr w:type="spellEnd"/>
      <w:r w:rsidRPr="00944A48">
        <w:rPr>
          <w:rFonts w:ascii="Myriad Pro" w:eastAsia="Calibri" w:hAnsi="Myriad Pro" w:cs="Times New Roman"/>
          <w:lang w:val="en-US"/>
        </w:rPr>
        <w:t xml:space="preserve">, Bihać, </w:t>
      </w:r>
      <w:proofErr w:type="spellStart"/>
      <w:r w:rsidRPr="00944A48">
        <w:rPr>
          <w:rFonts w:ascii="Myriad Pro" w:eastAsia="Calibri" w:hAnsi="Myriad Pro" w:cs="Times New Roman"/>
          <w:lang w:val="en-US"/>
        </w:rPr>
        <w:t>Čapljina</w:t>
      </w:r>
      <w:proofErr w:type="spellEnd"/>
      <w:r w:rsidRPr="00944A48">
        <w:rPr>
          <w:rFonts w:ascii="Myriad Pro" w:eastAsia="Calibri" w:hAnsi="Myriad Pro" w:cs="Times New Roman"/>
          <w:lang w:val="en-US"/>
        </w:rPr>
        <w:t xml:space="preserve">, </w:t>
      </w:r>
      <w:proofErr w:type="spellStart"/>
      <w:r w:rsidRPr="00944A48">
        <w:rPr>
          <w:rFonts w:ascii="Myriad Pro" w:eastAsia="Calibri" w:hAnsi="Myriad Pro" w:cs="Times New Roman"/>
          <w:lang w:val="en-US"/>
        </w:rPr>
        <w:t>Čitluk</w:t>
      </w:r>
      <w:proofErr w:type="spellEnd"/>
      <w:r w:rsidRPr="00944A48">
        <w:rPr>
          <w:rFonts w:ascii="Myriad Pro" w:eastAsia="Calibri" w:hAnsi="Myriad Pro" w:cs="Times New Roman"/>
          <w:lang w:val="en-US"/>
        </w:rPr>
        <w:t xml:space="preserve">, </w:t>
      </w:r>
      <w:proofErr w:type="spellStart"/>
      <w:r w:rsidRPr="00944A48">
        <w:rPr>
          <w:rFonts w:ascii="Myriad Pro" w:eastAsia="Calibri" w:hAnsi="Myriad Pro" w:cs="Times New Roman"/>
          <w:lang w:val="en-US"/>
        </w:rPr>
        <w:t>Istočno</w:t>
      </w:r>
      <w:proofErr w:type="spellEnd"/>
      <w:r w:rsidRPr="00944A48">
        <w:rPr>
          <w:rFonts w:ascii="Myriad Pro" w:eastAsia="Calibri" w:hAnsi="Myriad Pro" w:cs="Times New Roman"/>
          <w:lang w:val="en-US"/>
        </w:rPr>
        <w:t xml:space="preserve"> Novo Sarajevo, </w:t>
      </w:r>
      <w:proofErr w:type="spellStart"/>
      <w:r w:rsidRPr="00944A48">
        <w:rPr>
          <w:rFonts w:ascii="Myriad Pro" w:eastAsia="Calibri" w:hAnsi="Myriad Pro" w:cs="Times New Roman"/>
          <w:lang w:val="en-US"/>
        </w:rPr>
        <w:t>Ilijaš</w:t>
      </w:r>
      <w:proofErr w:type="spellEnd"/>
      <w:r w:rsidRPr="00944A48">
        <w:rPr>
          <w:rFonts w:ascii="Myriad Pro" w:eastAsia="Calibri" w:hAnsi="Myriad Pro" w:cs="Times New Roman"/>
          <w:lang w:val="en-US"/>
        </w:rPr>
        <w:t xml:space="preserve">, </w:t>
      </w:r>
      <w:proofErr w:type="spellStart"/>
      <w:r w:rsidRPr="00944A48">
        <w:rPr>
          <w:rFonts w:ascii="Myriad Pro" w:eastAsia="Calibri" w:hAnsi="Myriad Pro" w:cs="Times New Roman"/>
          <w:lang w:val="en-US"/>
        </w:rPr>
        <w:t>Busovača</w:t>
      </w:r>
      <w:proofErr w:type="spellEnd"/>
      <w:r w:rsidRPr="00944A48">
        <w:rPr>
          <w:rFonts w:ascii="Myriad Pro" w:eastAsia="Calibri" w:hAnsi="Myriad Pro" w:cs="Times New Roman"/>
          <w:lang w:val="en-US"/>
        </w:rPr>
        <w:t xml:space="preserve">, </w:t>
      </w:r>
      <w:proofErr w:type="spellStart"/>
      <w:r w:rsidRPr="00944A48">
        <w:rPr>
          <w:rFonts w:ascii="Myriad Pro" w:eastAsia="Calibri" w:hAnsi="Myriad Pro" w:cs="Times New Roman"/>
          <w:lang w:val="en-US"/>
        </w:rPr>
        <w:t>Odžak</w:t>
      </w:r>
      <w:proofErr w:type="spellEnd"/>
      <w:r w:rsidRPr="00944A48">
        <w:rPr>
          <w:rFonts w:ascii="Myriad Pro" w:eastAsia="Calibri" w:hAnsi="Myriad Pro" w:cs="Times New Roman"/>
          <w:lang w:val="en-US"/>
        </w:rPr>
        <w:t xml:space="preserve"> and Žepče). </w:t>
      </w:r>
      <w:r w:rsidR="000A1A69">
        <w:rPr>
          <w:rFonts w:ascii="Myriad Pro" w:eastAsia="Calibri" w:hAnsi="Myriad Pro" w:cs="Times New Roman"/>
          <w:lang w:val="en-US"/>
        </w:rPr>
        <w:t xml:space="preserve">They </w:t>
      </w:r>
      <w:r w:rsidRPr="00944A48">
        <w:rPr>
          <w:rFonts w:ascii="Myriad Pro" w:eastAsia="Calibri" w:hAnsi="Myriad Pro" w:cs="Times New Roman"/>
          <w:lang w:val="en-US"/>
        </w:rPr>
        <w:t>all created publicly available water services affordability reports</w:t>
      </w:r>
      <w:r w:rsidR="00E7699B">
        <w:rPr>
          <w:rStyle w:val="FootnoteReference"/>
          <w:rFonts w:ascii="Myriad Pro" w:eastAsia="Calibri" w:hAnsi="Myriad Pro" w:cs="Times New Roman"/>
          <w:lang w:val="en-US"/>
        </w:rPr>
        <w:footnoteReference w:id="15"/>
      </w:r>
      <w:r w:rsidRPr="00944A48">
        <w:rPr>
          <w:rFonts w:ascii="Myriad Pro" w:eastAsia="Calibri" w:hAnsi="Myriad Pro" w:cs="Times New Roman"/>
          <w:lang w:val="en-US"/>
        </w:rPr>
        <w:t xml:space="preserve">. The results of these studies create a </w:t>
      </w:r>
      <w:r w:rsidRPr="00944A48">
        <w:rPr>
          <w:rFonts w:ascii="Myriad Pro" w:eastAsia="Calibri" w:hAnsi="Myriad Pro" w:cs="Times New Roman"/>
          <w:b/>
          <w:bCs/>
          <w:lang w:val="en-US"/>
        </w:rPr>
        <w:t xml:space="preserve">better insight on actual household affordability </w:t>
      </w:r>
      <w:r w:rsidRPr="00944A48">
        <w:rPr>
          <w:rFonts w:ascii="Myriad Pro" w:eastAsia="Calibri" w:hAnsi="Myriad Pro" w:cs="Times New Roman"/>
          <w:lang w:val="en-US"/>
        </w:rPr>
        <w:t>regarding provision of water services.</w:t>
      </w:r>
    </w:p>
    <w:p w14:paraId="181880C7" w14:textId="05697C70" w:rsidR="00C9245D" w:rsidRPr="00944A48" w:rsidRDefault="00C9245D" w:rsidP="00C9245D">
      <w:pPr>
        <w:jc w:val="both"/>
        <w:rPr>
          <w:rFonts w:ascii="Myriad Pro" w:eastAsia="Calibri" w:hAnsi="Myriad Pro" w:cs="Times New Roman"/>
          <w:lang w:val="en-US"/>
        </w:rPr>
      </w:pPr>
      <w:r w:rsidRPr="00944A48">
        <w:rPr>
          <w:rFonts w:ascii="Myriad Pro" w:eastAsia="Calibri" w:hAnsi="Myriad Pro" w:cs="Times New Roman"/>
          <w:lang w:val="en-US"/>
        </w:rPr>
        <w:t xml:space="preserve">In general, surveys confirmed that </w:t>
      </w:r>
      <w:r w:rsidRPr="00944A48">
        <w:rPr>
          <w:rFonts w:ascii="Myriad Pro" w:eastAsia="Calibri" w:hAnsi="Myriad Pro" w:cs="Times New Roman"/>
          <w:b/>
          <w:bCs/>
          <w:lang w:val="en-US"/>
        </w:rPr>
        <w:t>current water service prices are low</w:t>
      </w:r>
      <w:r w:rsidRPr="00944A48">
        <w:rPr>
          <w:rFonts w:ascii="Myriad Pro" w:eastAsia="Calibri" w:hAnsi="Myriad Pro" w:cs="Times New Roman"/>
          <w:lang w:val="en-US"/>
        </w:rPr>
        <w:t xml:space="preserve"> comparing to the average household living cost and </w:t>
      </w:r>
      <w:r w:rsidRPr="00944A48">
        <w:rPr>
          <w:rFonts w:ascii="Myriad Pro" w:eastAsia="Calibri" w:hAnsi="Myriad Pro" w:cs="Times New Roman"/>
          <w:b/>
          <w:bCs/>
          <w:lang w:val="en-US"/>
        </w:rPr>
        <w:t>range from 1.4% up to 2.2%,</w:t>
      </w:r>
      <w:r w:rsidRPr="00944A48">
        <w:rPr>
          <w:rFonts w:ascii="Myriad Pro" w:eastAsia="Calibri" w:hAnsi="Myriad Pro" w:cs="Times New Roman"/>
          <w:lang w:val="en-US"/>
        </w:rPr>
        <w:t xml:space="preserve"> which is much lower than recommended percentage of 4% of the household consumption. Affordability surveys demonstrated a significant potential cushion for future water service price increases, without fear that they will affect the household social status, affordability of other services and household needs.</w:t>
      </w:r>
    </w:p>
    <w:p w14:paraId="7E9E94A4" w14:textId="12B157D7" w:rsidR="002E4080" w:rsidRPr="00944A48" w:rsidRDefault="002E4080" w:rsidP="002E4080">
      <w:pPr>
        <w:jc w:val="both"/>
        <w:rPr>
          <w:rFonts w:ascii="Myriad Pro" w:eastAsia="Calibri" w:hAnsi="Myriad Pro" w:cs="Times New Roman"/>
          <w:lang w:val="en-US"/>
        </w:rPr>
      </w:pPr>
      <w:r w:rsidRPr="00944A48">
        <w:rPr>
          <w:rFonts w:ascii="Myriad Pro" w:eastAsia="Calibri" w:hAnsi="Myriad Pro" w:cs="Times New Roman"/>
          <w:lang w:val="en-US"/>
        </w:rPr>
        <w:t xml:space="preserve">Adoption of PSAs and other related supplemental decisions promoted the practical implementation of water subsidies for socially vulnerable categories. During the reporting period, partner LGs in cooperation with their Centers for Social Welfare, agreed modalities for provision and implemented subsidies on monthly water bills for socially vulnerable categories of citizens. </w:t>
      </w:r>
      <w:r w:rsidR="00656A14">
        <w:rPr>
          <w:rFonts w:ascii="Myriad Pro" w:eastAsia="Calibri" w:hAnsi="Myriad Pro" w:cs="Times New Roman"/>
          <w:lang w:val="en-US"/>
        </w:rPr>
        <w:t xml:space="preserve">In this period, </w:t>
      </w:r>
      <w:r w:rsidRPr="00944A48">
        <w:rPr>
          <w:rFonts w:ascii="Myriad Pro" w:eastAsia="Calibri" w:hAnsi="Myriad Pro" w:cs="Times New Roman"/>
          <w:lang w:val="en-US"/>
        </w:rPr>
        <w:t>Prnjavor, Bihać</w:t>
      </w:r>
      <w:r w:rsidR="00FA2408" w:rsidRPr="00944A48">
        <w:rPr>
          <w:rFonts w:ascii="Myriad Pro" w:eastAsia="Calibri" w:hAnsi="Myriad Pro" w:cs="Times New Roman"/>
          <w:lang w:val="en-US"/>
        </w:rPr>
        <w:t xml:space="preserve">, </w:t>
      </w:r>
      <w:r w:rsidRPr="00944A48">
        <w:rPr>
          <w:rFonts w:ascii="Myriad Pro" w:eastAsia="Calibri" w:hAnsi="Myriad Pro" w:cs="Times New Roman"/>
          <w:lang w:val="en-US"/>
        </w:rPr>
        <w:t xml:space="preserve">Ljubuški and </w:t>
      </w:r>
      <w:proofErr w:type="spellStart"/>
      <w:r w:rsidRPr="00944A48">
        <w:rPr>
          <w:rFonts w:ascii="Myriad Pro" w:eastAsia="Calibri" w:hAnsi="Myriad Pro" w:cs="Times New Roman"/>
          <w:lang w:val="en-US"/>
        </w:rPr>
        <w:t>Srbac</w:t>
      </w:r>
      <w:proofErr w:type="spellEnd"/>
      <w:r w:rsidRPr="00944A48">
        <w:rPr>
          <w:rFonts w:ascii="Myriad Pro" w:eastAsia="Calibri" w:hAnsi="Myriad Pro" w:cs="Times New Roman"/>
          <w:lang w:val="en-US"/>
        </w:rPr>
        <w:t xml:space="preserve"> extended coverage of the water subsidies scheme on </w:t>
      </w:r>
      <w:r w:rsidRPr="00944A48">
        <w:rPr>
          <w:rFonts w:ascii="Myriad Pro" w:eastAsia="Calibri" w:hAnsi="Myriad Pro" w:cs="Times New Roman"/>
          <w:b/>
          <w:bCs/>
          <w:lang w:val="en-US"/>
        </w:rPr>
        <w:t>more than five different socially vulnerable and excluded groups</w:t>
      </w:r>
      <w:r w:rsidRPr="00944A48">
        <w:rPr>
          <w:rFonts w:ascii="Myriad Pro" w:eastAsia="Calibri" w:hAnsi="Myriad Pro" w:cs="Times New Roman"/>
          <w:lang w:val="en-US"/>
        </w:rPr>
        <w:t>, while the remaining partner LGs include two to four different socially vulnerable and excluded groups in their subsidy scheme. Average quantity of subsidized water consumption ranges from 3</w:t>
      </w:r>
      <w:r w:rsidR="000508B2" w:rsidRPr="00944A48">
        <w:rPr>
          <w:rFonts w:ascii="Myriad Pro" w:eastAsia="Calibri" w:hAnsi="Myriad Pro" w:cs="Times New Roman"/>
          <w:lang w:val="en-US"/>
        </w:rPr>
        <w:t>-</w:t>
      </w:r>
      <w:r w:rsidRPr="00944A48">
        <w:rPr>
          <w:rFonts w:ascii="Myriad Pro" w:eastAsia="Calibri" w:hAnsi="Myriad Pro" w:cs="Times New Roman"/>
          <w:lang w:val="en-US"/>
        </w:rPr>
        <w:t>5m</w:t>
      </w:r>
      <w:r w:rsidRPr="00944A48">
        <w:rPr>
          <w:rFonts w:ascii="Myriad Pro" w:eastAsia="Calibri" w:hAnsi="Myriad Pro" w:cs="Times New Roman"/>
          <w:vertAlign w:val="superscript"/>
          <w:lang w:val="en-US"/>
        </w:rPr>
        <w:t>3</w:t>
      </w:r>
      <w:r w:rsidRPr="00944A48">
        <w:rPr>
          <w:rFonts w:ascii="Myriad Pro" w:eastAsia="Calibri" w:hAnsi="Myriad Pro" w:cs="Times New Roman"/>
          <w:lang w:val="en-US"/>
        </w:rPr>
        <w:t xml:space="preserve"> per person per month. </w:t>
      </w:r>
      <w:r w:rsidR="00656A14" w:rsidRPr="00944A48">
        <w:rPr>
          <w:rFonts w:ascii="Myriad Pro" w:eastAsia="Calibri" w:hAnsi="Myriad Pro" w:cs="Times New Roman"/>
          <w:lang w:val="en-US"/>
        </w:rPr>
        <w:t xml:space="preserve">In total, </w:t>
      </w:r>
      <w:r w:rsidR="00656A14" w:rsidRPr="00944A48">
        <w:rPr>
          <w:rFonts w:ascii="Myriad Pro" w:eastAsia="Calibri" w:hAnsi="Myriad Pro" w:cs="Times New Roman"/>
          <w:b/>
          <w:bCs/>
          <w:lang w:val="en-US"/>
        </w:rPr>
        <w:t>2,377 persons from socially vulnerable and excluded categories</w:t>
      </w:r>
      <w:r w:rsidR="00656A14" w:rsidRPr="00944A48">
        <w:rPr>
          <w:rFonts w:ascii="Myriad Pro" w:eastAsia="Calibri" w:hAnsi="Myriad Pro" w:cs="Times New Roman"/>
          <w:lang w:val="en-US"/>
        </w:rPr>
        <w:t xml:space="preserve"> have their monthly water bills subsidized on regular</w:t>
      </w:r>
      <w:r w:rsidR="00656A14">
        <w:rPr>
          <w:rFonts w:ascii="Myriad Pro" w:eastAsia="Calibri" w:hAnsi="Myriad Pro" w:cs="Times New Roman"/>
          <w:lang w:val="en-US"/>
        </w:rPr>
        <w:t xml:space="preserve"> basis.</w:t>
      </w:r>
    </w:p>
    <w:p w14:paraId="22352CB0" w14:textId="7CD3E66B" w:rsidR="002E4080" w:rsidRPr="00944A48" w:rsidRDefault="002E4080" w:rsidP="002E4080">
      <w:pPr>
        <w:jc w:val="both"/>
        <w:rPr>
          <w:rFonts w:ascii="Myriad Pro" w:eastAsia="Calibri" w:hAnsi="Myriad Pro" w:cs="Times New Roman"/>
          <w:lang w:val="en-US"/>
        </w:rPr>
      </w:pPr>
      <w:r w:rsidRPr="00944A48">
        <w:rPr>
          <w:rFonts w:ascii="Myriad Pro" w:eastAsia="Calibri" w:hAnsi="Myriad Pro" w:cs="Times New Roman"/>
          <w:lang w:val="en-US"/>
        </w:rPr>
        <w:t>Thus, this PSA provision can be considered as one of the best implemented activities, with constant increase in number of categories (and thus users too). The goal of this provision is to extend subsidies not only on variable consumption but also on the fixed part of the water services costs.</w:t>
      </w:r>
    </w:p>
    <w:p w14:paraId="636258A0" w14:textId="56B49E9E" w:rsidR="004B7E13" w:rsidRPr="00944A48" w:rsidRDefault="004B7E13" w:rsidP="004B7E13">
      <w:pPr>
        <w:ind w:left="708"/>
        <w:jc w:val="both"/>
        <w:rPr>
          <w:rFonts w:ascii="Myriad Pro" w:eastAsia="Calibri" w:hAnsi="Myriad Pro" w:cs="Times New Roman"/>
          <w:u w:val="single"/>
          <w:lang w:val="en-US"/>
        </w:rPr>
      </w:pPr>
      <w:r w:rsidRPr="00944A48">
        <w:rPr>
          <w:rFonts w:ascii="Myriad Pro" w:eastAsia="Calibri" w:hAnsi="Myriad Pro" w:cs="Times New Roman"/>
          <w:iCs/>
          <w:u w:val="single"/>
          <w:lang w:val="en-US"/>
        </w:rPr>
        <w:t>Activity 2.3. Support fixed assets book completion and revalorization of fixed assets, as well as adoption of water tariff setting procedure and gender-sensitive employment policy for water utilities</w:t>
      </w:r>
    </w:p>
    <w:p w14:paraId="5BAE539E" w14:textId="563AEC67" w:rsidR="007C10B2" w:rsidRPr="00944A48" w:rsidRDefault="001C6BA7" w:rsidP="007C10B2">
      <w:pPr>
        <w:jc w:val="both"/>
        <w:rPr>
          <w:rFonts w:ascii="Myriad Pro" w:eastAsia="Calibri" w:hAnsi="Myriad Pro" w:cs="Times New Roman"/>
          <w:lang w:val="en-US"/>
        </w:rPr>
      </w:pPr>
      <w:r>
        <w:rPr>
          <w:rFonts w:ascii="Myriad Pro" w:eastAsia="Calibri" w:hAnsi="Myriad Pro" w:cs="Times New Roman"/>
          <w:lang w:val="en-US"/>
        </w:rPr>
        <w:t>Until the end of this reporting period, a</w:t>
      </w:r>
      <w:r w:rsidR="007C10B2" w:rsidRPr="00944A48">
        <w:rPr>
          <w:rFonts w:ascii="Myriad Pro" w:eastAsia="Calibri" w:hAnsi="Myriad Pro" w:cs="Times New Roman"/>
          <w:lang w:val="en-US"/>
        </w:rPr>
        <w:t xml:space="preserve">s an integral part of PSA, </w:t>
      </w:r>
      <w:r w:rsidR="009A2400" w:rsidRPr="00944A48">
        <w:rPr>
          <w:rFonts w:ascii="Myriad Pro" w:eastAsia="Calibri" w:hAnsi="Myriad Pro" w:cs="Times New Roman"/>
          <w:b/>
          <w:bCs/>
          <w:lang w:val="en-US"/>
        </w:rPr>
        <w:t>w</w:t>
      </w:r>
      <w:r w:rsidR="007C10B2" w:rsidRPr="00944A48">
        <w:rPr>
          <w:rFonts w:ascii="Myriad Pro" w:eastAsia="Calibri" w:hAnsi="Myriad Pro" w:cs="Times New Roman"/>
          <w:b/>
          <w:bCs/>
          <w:lang w:val="en-US"/>
        </w:rPr>
        <w:t>ater tariff setting methodology</w:t>
      </w:r>
      <w:r w:rsidR="007C10B2" w:rsidRPr="00944A48">
        <w:rPr>
          <w:rFonts w:ascii="Myriad Pro" w:eastAsia="Calibri" w:hAnsi="Myriad Pro" w:cs="Times New Roman"/>
          <w:lang w:val="en-US"/>
        </w:rPr>
        <w:t xml:space="preserve"> for determining the lowest basic price of water services, was </w:t>
      </w:r>
      <w:r w:rsidR="007C10B2" w:rsidRPr="001C6BA7">
        <w:rPr>
          <w:rFonts w:ascii="Myriad Pro" w:eastAsia="Calibri" w:hAnsi="Myriad Pro" w:cs="Times New Roman"/>
          <w:b/>
          <w:bCs/>
          <w:lang w:val="en-US"/>
        </w:rPr>
        <w:t>adopted</w:t>
      </w:r>
      <w:r w:rsidR="007C10B2" w:rsidRPr="00944A48">
        <w:rPr>
          <w:rFonts w:ascii="Myriad Pro" w:eastAsia="Calibri" w:hAnsi="Myriad Pro" w:cs="Times New Roman"/>
          <w:lang w:val="en-US"/>
        </w:rPr>
        <w:t xml:space="preserve"> by </w:t>
      </w:r>
      <w:r w:rsidR="00D1224F" w:rsidRPr="00944A48">
        <w:rPr>
          <w:rFonts w:ascii="Myriad Pro" w:eastAsia="Calibri" w:hAnsi="Myriad Pro" w:cs="Times New Roman"/>
          <w:lang w:val="en-US"/>
        </w:rPr>
        <w:t>all</w:t>
      </w:r>
      <w:r w:rsidR="007C10B2" w:rsidRPr="00944A48">
        <w:rPr>
          <w:rFonts w:ascii="Myriad Pro" w:eastAsia="Calibri" w:hAnsi="Myriad Pro" w:cs="Times New Roman"/>
          <w:lang w:val="en-US"/>
        </w:rPr>
        <w:t xml:space="preserve"> </w:t>
      </w:r>
      <w:r w:rsidR="006E5408">
        <w:rPr>
          <w:rFonts w:ascii="Myriad Pro" w:eastAsia="Calibri" w:hAnsi="Myriad Pro" w:cs="Times New Roman"/>
          <w:lang w:val="en-US"/>
        </w:rPr>
        <w:t xml:space="preserve">partner </w:t>
      </w:r>
      <w:r w:rsidR="007C10B2" w:rsidRPr="00944A48">
        <w:rPr>
          <w:rFonts w:ascii="Myriad Pro" w:eastAsia="Calibri" w:hAnsi="Myriad Pro" w:cs="Times New Roman"/>
          <w:lang w:val="en-US"/>
        </w:rPr>
        <w:t>LGs</w:t>
      </w:r>
      <w:r w:rsidR="006E5408">
        <w:rPr>
          <w:rFonts w:ascii="Myriad Pro" w:eastAsia="Calibri" w:hAnsi="Myriad Pro" w:cs="Times New Roman"/>
          <w:lang w:val="en-US"/>
        </w:rPr>
        <w:t xml:space="preserve"> (except </w:t>
      </w:r>
      <w:proofErr w:type="spellStart"/>
      <w:r w:rsidR="006E5408">
        <w:rPr>
          <w:rFonts w:ascii="Myriad Pro" w:eastAsia="Calibri" w:hAnsi="Myriad Pro" w:cs="Times New Roman"/>
          <w:lang w:val="en-US"/>
        </w:rPr>
        <w:t>Čelinac</w:t>
      </w:r>
      <w:proofErr w:type="spellEnd"/>
      <w:r w:rsidR="006E5408">
        <w:rPr>
          <w:rFonts w:ascii="Myriad Pro" w:eastAsia="Calibri" w:hAnsi="Myriad Pro" w:cs="Times New Roman"/>
          <w:lang w:val="en-US"/>
        </w:rPr>
        <w:t>)</w:t>
      </w:r>
      <w:r w:rsidR="007C10B2" w:rsidRPr="00944A48">
        <w:rPr>
          <w:rFonts w:ascii="Myriad Pro" w:eastAsia="Calibri" w:hAnsi="Myriad Pro" w:cs="Times New Roman"/>
          <w:lang w:val="en-US"/>
        </w:rPr>
        <w:t xml:space="preserve">. The </w:t>
      </w:r>
      <w:r w:rsidR="000B490E" w:rsidRPr="00944A48">
        <w:rPr>
          <w:rFonts w:ascii="Myriad Pro" w:eastAsia="Calibri" w:hAnsi="Myriad Pro" w:cs="Times New Roman"/>
          <w:lang w:val="en-US"/>
        </w:rPr>
        <w:t>Action</w:t>
      </w:r>
      <w:r w:rsidR="007C10B2" w:rsidRPr="00944A48">
        <w:rPr>
          <w:rFonts w:ascii="Myriad Pro" w:eastAsia="Calibri" w:hAnsi="Myriad Pro" w:cs="Times New Roman"/>
          <w:lang w:val="en-US"/>
        </w:rPr>
        <w:t xml:space="preserve"> provided continuous support to partner WUCs and designated LG employees in tariff methodology application in their localities.</w:t>
      </w:r>
    </w:p>
    <w:p w14:paraId="49CACA7C" w14:textId="0F07D80A" w:rsidR="007C10B2" w:rsidRPr="00944A48" w:rsidRDefault="007C10B2" w:rsidP="007C10B2">
      <w:pPr>
        <w:jc w:val="both"/>
        <w:rPr>
          <w:rFonts w:ascii="Myriad Pro" w:eastAsia="Calibri" w:hAnsi="Myriad Pro" w:cs="Times New Roman"/>
          <w:lang w:val="en-US"/>
        </w:rPr>
      </w:pPr>
      <w:r w:rsidRPr="00944A48">
        <w:rPr>
          <w:rFonts w:ascii="Myriad Pro" w:eastAsia="Calibri" w:hAnsi="Myriad Pro" w:cs="Times New Roman"/>
          <w:lang w:val="en-US"/>
        </w:rPr>
        <w:lastRenderedPageBreak/>
        <w:t xml:space="preserve">During this reporting period, </w:t>
      </w:r>
      <w:r w:rsidR="002D7FD2" w:rsidRPr="00944A48">
        <w:rPr>
          <w:rFonts w:ascii="Myriad Pro" w:eastAsia="Calibri" w:hAnsi="Myriad Pro" w:cs="Times New Roman"/>
          <w:lang w:val="en-US"/>
        </w:rPr>
        <w:t xml:space="preserve">as result of the Action’s efforts, </w:t>
      </w:r>
      <w:r w:rsidR="00B8511E">
        <w:rPr>
          <w:rFonts w:ascii="Myriad Pro" w:eastAsia="Calibri" w:hAnsi="Myriad Pro" w:cs="Times New Roman"/>
          <w:lang w:val="en-US"/>
        </w:rPr>
        <w:t>three</w:t>
      </w:r>
      <w:r w:rsidR="0083320C" w:rsidRPr="00944A48">
        <w:rPr>
          <w:rFonts w:ascii="Myriad Pro" w:eastAsia="Calibri" w:hAnsi="Myriad Pro" w:cs="Times New Roman"/>
          <w:lang w:val="en-US"/>
        </w:rPr>
        <w:t xml:space="preserve"> (</w:t>
      </w:r>
      <w:r w:rsidR="00B8511E">
        <w:rPr>
          <w:rFonts w:ascii="Myriad Pro" w:eastAsia="Calibri" w:hAnsi="Myriad Pro" w:cs="Times New Roman"/>
          <w:lang w:val="en-US"/>
        </w:rPr>
        <w:t>3</w:t>
      </w:r>
      <w:r w:rsidR="0083320C" w:rsidRPr="00944A48">
        <w:rPr>
          <w:rFonts w:ascii="Myriad Pro" w:eastAsia="Calibri" w:hAnsi="Myriad Pro" w:cs="Times New Roman"/>
          <w:lang w:val="en-US"/>
        </w:rPr>
        <w:t>)</w:t>
      </w:r>
      <w:r w:rsidRPr="00944A48">
        <w:rPr>
          <w:rFonts w:ascii="Myriad Pro" w:eastAsia="Calibri" w:hAnsi="Myriad Pro" w:cs="Times New Roman"/>
          <w:lang w:val="en-US"/>
        </w:rPr>
        <w:t xml:space="preserve"> partner LGs adopted new water service tariffs </w:t>
      </w:r>
      <w:r w:rsidRPr="001C6BA7">
        <w:rPr>
          <w:rFonts w:ascii="Myriad Pro" w:eastAsia="Calibri" w:hAnsi="Myriad Pro" w:cs="Times New Roman"/>
          <w:b/>
          <w:bCs/>
          <w:lang w:val="en-US"/>
        </w:rPr>
        <w:t>calculated in line with the Methodology</w:t>
      </w:r>
      <w:r w:rsidRPr="00944A48">
        <w:rPr>
          <w:rFonts w:ascii="Myriad Pro" w:eastAsia="Calibri" w:hAnsi="Myriad Pro" w:cs="Times New Roman"/>
          <w:lang w:val="en-US"/>
        </w:rPr>
        <w:t xml:space="preserve"> – Bihać, </w:t>
      </w:r>
      <w:proofErr w:type="spellStart"/>
      <w:r w:rsidRPr="00944A48">
        <w:rPr>
          <w:rFonts w:ascii="Myriad Pro" w:eastAsia="Calibri" w:hAnsi="Myriad Pro" w:cs="Times New Roman"/>
          <w:lang w:val="en-US"/>
        </w:rPr>
        <w:t>Čitlu</w:t>
      </w:r>
      <w:r w:rsidR="00DC7381">
        <w:rPr>
          <w:rFonts w:ascii="Myriad Pro" w:eastAsia="Calibri" w:hAnsi="Myriad Pro" w:cs="Times New Roman"/>
          <w:lang w:val="en-US"/>
        </w:rPr>
        <w:t>k</w:t>
      </w:r>
      <w:proofErr w:type="spellEnd"/>
      <w:r w:rsidR="00DC7381">
        <w:rPr>
          <w:rFonts w:ascii="Myriad Pro" w:eastAsia="Calibri" w:hAnsi="Myriad Pro" w:cs="Times New Roman"/>
          <w:lang w:val="en-US"/>
        </w:rPr>
        <w:t xml:space="preserve"> a</w:t>
      </w:r>
      <w:r w:rsidR="004A2837" w:rsidRPr="00944A48">
        <w:rPr>
          <w:rFonts w:ascii="Myriad Pro" w:eastAsia="Calibri" w:hAnsi="Myriad Pro" w:cs="Times New Roman"/>
          <w:lang w:val="en-US"/>
        </w:rPr>
        <w:t xml:space="preserve">nd </w:t>
      </w:r>
      <w:proofErr w:type="spellStart"/>
      <w:r w:rsidRPr="00944A48">
        <w:rPr>
          <w:rFonts w:ascii="Myriad Pro" w:eastAsia="Calibri" w:hAnsi="Myriad Pro" w:cs="Times New Roman"/>
          <w:lang w:val="en-US"/>
        </w:rPr>
        <w:t>Srbac</w:t>
      </w:r>
      <w:proofErr w:type="spellEnd"/>
      <w:r w:rsidRPr="00944A48">
        <w:rPr>
          <w:rFonts w:ascii="Myriad Pro" w:eastAsia="Calibri" w:hAnsi="Myriad Pro" w:cs="Times New Roman"/>
          <w:lang w:val="en-US"/>
        </w:rPr>
        <w:t xml:space="preserve">. In total, </w:t>
      </w:r>
      <w:r w:rsidRPr="00944A48">
        <w:rPr>
          <w:rFonts w:ascii="Myriad Pro" w:eastAsia="Calibri" w:hAnsi="Myriad Pro" w:cs="Times New Roman"/>
          <w:b/>
          <w:bCs/>
          <w:lang w:val="en-US"/>
        </w:rPr>
        <w:t>2</w:t>
      </w:r>
      <w:r w:rsidR="005271F9">
        <w:rPr>
          <w:rFonts w:ascii="Myriad Pro" w:eastAsia="Calibri" w:hAnsi="Myriad Pro" w:cs="Times New Roman"/>
          <w:b/>
          <w:bCs/>
          <w:lang w:val="en-US"/>
        </w:rPr>
        <w:t>0</w:t>
      </w:r>
      <w:r w:rsidRPr="00944A48">
        <w:rPr>
          <w:rFonts w:ascii="Myriad Pro" w:eastAsia="Calibri" w:hAnsi="Myriad Pro" w:cs="Times New Roman"/>
          <w:b/>
          <w:bCs/>
          <w:lang w:val="en-US"/>
        </w:rPr>
        <w:t xml:space="preserve"> partner LGs now use the Methodology</w:t>
      </w:r>
      <w:r w:rsidR="00B8511E">
        <w:rPr>
          <w:rStyle w:val="FootnoteReference"/>
          <w:rFonts w:ascii="Myriad Pro" w:eastAsia="Calibri" w:hAnsi="Myriad Pro" w:cs="Times New Roman"/>
          <w:b/>
          <w:bCs/>
          <w:lang w:val="en-US"/>
        </w:rPr>
        <w:footnoteReference w:id="16"/>
      </w:r>
      <w:r w:rsidRPr="00944A48">
        <w:rPr>
          <w:rFonts w:ascii="Myriad Pro" w:eastAsia="Calibri" w:hAnsi="Myriad Pro" w:cs="Times New Roman"/>
          <w:lang w:val="en-US"/>
        </w:rPr>
        <w:t xml:space="preserve"> to calculate the price of water services, which were officially adopted by respective WUC Supervisory Boards and the Municipal Council and published in the LG’s official gazettes. </w:t>
      </w:r>
    </w:p>
    <w:p w14:paraId="4DE0A22D" w14:textId="55EC0B92" w:rsidR="00A91E05" w:rsidRPr="00944A48" w:rsidRDefault="002D7FD2" w:rsidP="007C10B2">
      <w:pPr>
        <w:jc w:val="both"/>
        <w:rPr>
          <w:rFonts w:ascii="Myriad Pro" w:eastAsia="Calibri" w:hAnsi="Myriad Pro" w:cs="Times New Roman"/>
          <w:lang w:val="en-US"/>
        </w:rPr>
      </w:pPr>
      <w:r w:rsidRPr="00944A48">
        <w:rPr>
          <w:rFonts w:ascii="Myriad Pro" w:eastAsia="Calibri" w:hAnsi="Myriad Pro" w:cs="Times New Roman"/>
          <w:lang w:val="en-US"/>
        </w:rPr>
        <w:t xml:space="preserve">Also, </w:t>
      </w:r>
      <w:r w:rsidR="00F03482" w:rsidRPr="00944A48">
        <w:rPr>
          <w:rFonts w:ascii="Myriad Pro" w:eastAsia="Calibri" w:hAnsi="Myriad Pro" w:cs="Times New Roman"/>
          <w:lang w:val="en-US"/>
        </w:rPr>
        <w:t>six</w:t>
      </w:r>
      <w:r w:rsidR="007C10B2" w:rsidRPr="00944A48">
        <w:rPr>
          <w:rFonts w:ascii="Myriad Pro" w:eastAsia="Calibri" w:hAnsi="Myriad Pro" w:cs="Times New Roman"/>
          <w:lang w:val="en-US"/>
        </w:rPr>
        <w:t xml:space="preserve"> partner LGs (</w:t>
      </w:r>
      <w:proofErr w:type="spellStart"/>
      <w:r w:rsidR="007C10B2" w:rsidRPr="00944A48">
        <w:rPr>
          <w:rFonts w:ascii="Myriad Pro" w:eastAsia="Calibri" w:hAnsi="Myriad Pro" w:cs="Times New Roman"/>
          <w:lang w:val="en-US"/>
        </w:rPr>
        <w:t>Čitluk</w:t>
      </w:r>
      <w:proofErr w:type="spellEnd"/>
      <w:r w:rsidR="007C10B2" w:rsidRPr="00944A48">
        <w:rPr>
          <w:rFonts w:ascii="Myriad Pro" w:eastAsia="Calibri" w:hAnsi="Myriad Pro" w:cs="Times New Roman"/>
          <w:lang w:val="en-US"/>
        </w:rPr>
        <w:t>, Gradiška, Bihać, Prnjavor, Tešanj</w:t>
      </w:r>
      <w:r w:rsidR="00F03482" w:rsidRPr="00944A48">
        <w:rPr>
          <w:rFonts w:ascii="Myriad Pro" w:eastAsia="Calibri" w:hAnsi="Myriad Pro" w:cs="Times New Roman"/>
          <w:lang w:val="en-US"/>
        </w:rPr>
        <w:t xml:space="preserve"> </w:t>
      </w:r>
      <w:r w:rsidR="007C10B2" w:rsidRPr="00944A48">
        <w:rPr>
          <w:rFonts w:ascii="Myriad Pro" w:eastAsia="Calibri" w:hAnsi="Myriad Pro" w:cs="Times New Roman"/>
          <w:lang w:val="en-US"/>
        </w:rPr>
        <w:t xml:space="preserve">and Žepče) changed their water tariffs in line with tariff methodology for </w:t>
      </w:r>
      <w:r w:rsidR="007C10B2" w:rsidRPr="00944A48">
        <w:rPr>
          <w:rFonts w:ascii="Myriad Pro" w:eastAsia="Calibri" w:hAnsi="Myriad Pro" w:cs="Times New Roman"/>
          <w:b/>
          <w:bCs/>
          <w:lang w:val="en-US"/>
        </w:rPr>
        <w:t xml:space="preserve">the second time </w:t>
      </w:r>
      <w:r w:rsidR="00276B70" w:rsidRPr="00944A48">
        <w:rPr>
          <w:rFonts w:ascii="Myriad Pro" w:eastAsia="Calibri" w:hAnsi="Myriad Pro" w:cs="Times New Roman"/>
          <w:b/>
          <w:bCs/>
          <w:lang w:val="en-US"/>
        </w:rPr>
        <w:t>in</w:t>
      </w:r>
      <w:r w:rsidR="007C10B2" w:rsidRPr="00944A48">
        <w:rPr>
          <w:rFonts w:ascii="Myriad Pro" w:eastAsia="Calibri" w:hAnsi="Myriad Pro" w:cs="Times New Roman"/>
          <w:b/>
          <w:bCs/>
          <w:lang w:val="en-US"/>
        </w:rPr>
        <w:t xml:space="preserve"> the last three years</w:t>
      </w:r>
      <w:r w:rsidR="00276B70" w:rsidRPr="00944A48">
        <w:rPr>
          <w:rFonts w:ascii="Myriad Pro" w:eastAsia="Calibri" w:hAnsi="Myriad Pro" w:cs="Times New Roman"/>
          <w:lang w:val="en-US"/>
        </w:rPr>
        <w:t>,</w:t>
      </w:r>
      <w:r w:rsidR="007C10B2" w:rsidRPr="00944A48">
        <w:rPr>
          <w:rFonts w:ascii="Myriad Pro" w:eastAsia="Calibri" w:hAnsi="Myriad Pro" w:cs="Times New Roman"/>
          <w:lang w:val="en-US"/>
        </w:rPr>
        <w:t xml:space="preserve"> demonstrating that applying methodology </w:t>
      </w:r>
      <w:r w:rsidR="00276B70" w:rsidRPr="00944A48">
        <w:rPr>
          <w:rFonts w:ascii="Myriad Pro" w:eastAsia="Calibri" w:hAnsi="Myriad Pro" w:cs="Times New Roman"/>
          <w:lang w:val="en-US"/>
        </w:rPr>
        <w:t xml:space="preserve">regularly </w:t>
      </w:r>
      <w:r w:rsidR="000A0D6D" w:rsidRPr="00944A48">
        <w:rPr>
          <w:rFonts w:ascii="Myriad Pro" w:eastAsia="Calibri" w:hAnsi="Myriad Pro" w:cs="Times New Roman"/>
          <w:lang w:val="en-US"/>
        </w:rPr>
        <w:t xml:space="preserve">and on needs-basis </w:t>
      </w:r>
      <w:r w:rsidR="007C10B2" w:rsidRPr="00944A48">
        <w:rPr>
          <w:rFonts w:ascii="Myriad Pro" w:eastAsia="Calibri" w:hAnsi="Myriad Pro" w:cs="Times New Roman"/>
          <w:lang w:val="en-US"/>
        </w:rPr>
        <w:t>is slowly becoming a standard practice in partner LGs and WUCs. This is a significant progress toward</w:t>
      </w:r>
      <w:r w:rsidR="000A0D6D" w:rsidRPr="00944A48">
        <w:rPr>
          <w:rFonts w:ascii="Myriad Pro" w:eastAsia="Calibri" w:hAnsi="Myriad Pro" w:cs="Times New Roman"/>
          <w:lang w:val="en-US"/>
        </w:rPr>
        <w:t>s</w:t>
      </w:r>
      <w:r w:rsidR="007C10B2" w:rsidRPr="00944A48">
        <w:rPr>
          <w:rFonts w:ascii="Myriad Pro" w:eastAsia="Calibri" w:hAnsi="Myriad Pro" w:cs="Times New Roman"/>
          <w:lang w:val="en-US"/>
        </w:rPr>
        <w:t xml:space="preserve"> </w:t>
      </w:r>
      <w:r w:rsidR="007013AF" w:rsidRPr="00944A48">
        <w:rPr>
          <w:rFonts w:ascii="Myriad Pro" w:eastAsia="Calibri" w:hAnsi="Myriad Pro" w:cs="Times New Roman"/>
          <w:lang w:val="en-US"/>
        </w:rPr>
        <w:t>stronger</w:t>
      </w:r>
      <w:r w:rsidR="007C10B2" w:rsidRPr="00944A48">
        <w:rPr>
          <w:rFonts w:ascii="Myriad Pro" w:eastAsia="Calibri" w:hAnsi="Myriad Pro" w:cs="Times New Roman"/>
          <w:lang w:val="en-US"/>
        </w:rPr>
        <w:t xml:space="preserve"> sustainability of water services</w:t>
      </w:r>
      <w:r w:rsidR="000C73DB" w:rsidRPr="00944A48">
        <w:rPr>
          <w:rFonts w:ascii="Myriad Pro" w:eastAsia="Calibri" w:hAnsi="Myriad Pro" w:cs="Times New Roman"/>
          <w:lang w:val="en-US"/>
        </w:rPr>
        <w:t xml:space="preserve"> provision</w:t>
      </w:r>
      <w:r w:rsidR="007C10B2" w:rsidRPr="00944A48">
        <w:rPr>
          <w:rFonts w:ascii="Myriad Pro" w:eastAsia="Calibri" w:hAnsi="Myriad Pro" w:cs="Times New Roman"/>
          <w:lang w:val="en-US"/>
        </w:rPr>
        <w:t>.</w:t>
      </w:r>
    </w:p>
    <w:p w14:paraId="0FEA3357" w14:textId="27B9AF8E" w:rsidR="002E0D86" w:rsidRPr="00944A48" w:rsidRDefault="002E0D86" w:rsidP="007E257F">
      <w:pPr>
        <w:autoSpaceDE w:val="0"/>
        <w:autoSpaceDN w:val="0"/>
        <w:jc w:val="both"/>
        <w:rPr>
          <w:rFonts w:ascii="Myriad Pro" w:eastAsia="Calibri" w:hAnsi="Myriad Pro" w:cs="Times New Roman"/>
          <w:u w:val="single"/>
          <w:lang w:val="en-US"/>
        </w:rPr>
      </w:pPr>
      <w:r w:rsidRPr="00944A48">
        <w:rPr>
          <w:rFonts w:ascii="Myriad Pro" w:eastAsia="Calibri" w:hAnsi="Myriad Pro" w:cs="Times New Roman"/>
          <w:u w:val="single"/>
          <w:lang w:val="en-US"/>
        </w:rPr>
        <w:t xml:space="preserve">Deliverables </w:t>
      </w:r>
      <w:r w:rsidR="00E80481" w:rsidRPr="00944A48">
        <w:rPr>
          <w:rFonts w:ascii="Myriad Pro" w:eastAsia="Calibri" w:hAnsi="Myriad Pro" w:cs="Times New Roman"/>
          <w:u w:val="single"/>
          <w:lang w:val="en-US"/>
        </w:rPr>
        <w:t xml:space="preserve">completed (in part or in full) </w:t>
      </w:r>
      <w:r w:rsidRPr="00944A48">
        <w:rPr>
          <w:rFonts w:ascii="Myriad Pro" w:eastAsia="Calibri" w:hAnsi="Myriad Pro" w:cs="Times New Roman"/>
          <w:u w:val="single"/>
          <w:lang w:val="en-US"/>
        </w:rPr>
        <w:t>under Result 2:</w:t>
      </w:r>
    </w:p>
    <w:tbl>
      <w:tblPr>
        <w:tblStyle w:val="TableGrid"/>
        <w:tblW w:w="0" w:type="auto"/>
        <w:tblLook w:val="04A0" w:firstRow="1" w:lastRow="0" w:firstColumn="1" w:lastColumn="0" w:noHBand="0" w:noVBand="1"/>
      </w:tblPr>
      <w:tblGrid>
        <w:gridCol w:w="6025"/>
        <w:gridCol w:w="3037"/>
      </w:tblGrid>
      <w:tr w:rsidR="00E71377" w:rsidRPr="00A8460B" w14:paraId="30D8BDCD" w14:textId="77777777" w:rsidTr="008670FA">
        <w:tc>
          <w:tcPr>
            <w:tcW w:w="6025" w:type="dxa"/>
            <w:shd w:val="clear" w:color="auto" w:fill="DBE5F1" w:themeFill="accent1" w:themeFillTint="33"/>
            <w:vAlign w:val="center"/>
          </w:tcPr>
          <w:p w14:paraId="7E6F59DC" w14:textId="77777777" w:rsidR="00E71377" w:rsidRPr="00944A48" w:rsidRDefault="00E71377" w:rsidP="008670FA">
            <w:pPr>
              <w:autoSpaceDE w:val="0"/>
              <w:autoSpaceDN w:val="0"/>
              <w:spacing w:before="120" w:after="120"/>
              <w:jc w:val="center"/>
              <w:rPr>
                <w:rFonts w:ascii="Myriad Pro" w:eastAsia="Calibri" w:hAnsi="Myriad Pro" w:cs="Times New Roman"/>
                <w:b/>
                <w:bCs/>
                <w:lang w:val="en-US"/>
              </w:rPr>
            </w:pPr>
            <w:r w:rsidRPr="00944A48">
              <w:rPr>
                <w:rFonts w:ascii="Myriad Pro" w:eastAsia="Calibri" w:hAnsi="Myriad Pro" w:cs="Times New Roman"/>
                <w:b/>
                <w:bCs/>
                <w:lang w:val="en-US"/>
              </w:rPr>
              <w:t>Deliverable</w:t>
            </w:r>
          </w:p>
        </w:tc>
        <w:tc>
          <w:tcPr>
            <w:tcW w:w="3037" w:type="dxa"/>
            <w:shd w:val="clear" w:color="auto" w:fill="DBE5F1" w:themeFill="accent1" w:themeFillTint="33"/>
            <w:vAlign w:val="center"/>
          </w:tcPr>
          <w:p w14:paraId="10D75B5D" w14:textId="5EC76546" w:rsidR="00E71377" w:rsidRPr="00944A48" w:rsidRDefault="00E71377" w:rsidP="008670FA">
            <w:pPr>
              <w:autoSpaceDE w:val="0"/>
              <w:autoSpaceDN w:val="0"/>
              <w:spacing w:before="120" w:after="120"/>
              <w:jc w:val="center"/>
              <w:rPr>
                <w:rFonts w:ascii="Myriad Pro" w:eastAsia="Calibri" w:hAnsi="Myriad Pro" w:cs="Times New Roman"/>
                <w:b/>
                <w:bCs/>
                <w:lang w:val="en-US"/>
              </w:rPr>
            </w:pPr>
            <w:r w:rsidRPr="00944A48">
              <w:rPr>
                <w:rFonts w:ascii="Myriad Pro" w:eastAsia="Calibri" w:hAnsi="Myriad Pro" w:cs="Times New Roman"/>
                <w:b/>
                <w:bCs/>
                <w:lang w:val="en-US"/>
              </w:rPr>
              <w:t>Status</w:t>
            </w:r>
            <w:r w:rsidR="00D924AB" w:rsidRPr="00944A48">
              <w:rPr>
                <w:rStyle w:val="FootnoteReference"/>
                <w:rFonts w:ascii="Myriad Pro" w:eastAsia="Calibri" w:hAnsi="Myriad Pro" w:cs="Times New Roman"/>
                <w:b/>
                <w:bCs/>
                <w:lang w:val="en-US"/>
              </w:rPr>
              <w:footnoteReference w:id="17"/>
            </w:r>
          </w:p>
        </w:tc>
      </w:tr>
      <w:tr w:rsidR="00E71377" w:rsidRPr="00A8460B" w14:paraId="22CE4E23" w14:textId="77777777" w:rsidTr="008670FA">
        <w:tc>
          <w:tcPr>
            <w:tcW w:w="6025" w:type="dxa"/>
            <w:vAlign w:val="center"/>
          </w:tcPr>
          <w:p w14:paraId="05F63219" w14:textId="55BACD61" w:rsidR="00E71377" w:rsidRPr="00492D36" w:rsidRDefault="00492D36" w:rsidP="00492D36">
            <w:pPr>
              <w:pStyle w:val="ListParagraph"/>
              <w:numPr>
                <w:ilvl w:val="0"/>
                <w:numId w:val="5"/>
              </w:numPr>
              <w:rPr>
                <w:rFonts w:ascii="Myriad Pro" w:eastAsia="Calibri" w:hAnsi="Myriad Pro" w:cs="Times New Roman"/>
                <w:lang w:val="en-US"/>
              </w:rPr>
            </w:pPr>
            <w:r w:rsidRPr="00492D36">
              <w:rPr>
                <w:rFonts w:ascii="Myriad Pro" w:eastAsia="Calibri" w:hAnsi="Myriad Pro" w:cs="Times New Roman"/>
                <w:lang w:val="en-US"/>
              </w:rPr>
              <w:t>PSAs introduced in partner local governments, defining responsibilities of the local government councils, the administration and the utilities related to asset management, tariff setting structure and procedures, employment, etc</w:t>
            </w:r>
            <w:r w:rsidR="00B07B9F">
              <w:rPr>
                <w:rFonts w:ascii="Myriad Pro" w:eastAsia="Calibri" w:hAnsi="Myriad Pro" w:cs="Times New Roman"/>
                <w:lang w:val="en-US"/>
              </w:rPr>
              <w:t>.</w:t>
            </w:r>
          </w:p>
        </w:tc>
        <w:tc>
          <w:tcPr>
            <w:tcW w:w="3037" w:type="dxa"/>
            <w:vAlign w:val="center"/>
          </w:tcPr>
          <w:p w14:paraId="1BF74E2D" w14:textId="77777777" w:rsidR="00492D36" w:rsidRDefault="00E71377" w:rsidP="008670FA">
            <w:pPr>
              <w:autoSpaceDE w:val="0"/>
              <w:autoSpaceDN w:val="0"/>
              <w:spacing w:before="120" w:after="120"/>
              <w:rPr>
                <w:rFonts w:ascii="Myriad Pro" w:eastAsia="Calibri" w:hAnsi="Myriad Pro" w:cs="Times New Roman"/>
                <w:lang w:val="en-US"/>
              </w:rPr>
            </w:pPr>
            <w:r w:rsidRPr="00944A48">
              <w:rPr>
                <w:rFonts w:ascii="Myriad Pro" w:eastAsia="Calibri" w:hAnsi="Myriad Pro" w:cs="Times New Roman"/>
                <w:b/>
                <w:bCs/>
                <w:lang w:val="en-US"/>
              </w:rPr>
              <w:t>Completed partially</w:t>
            </w:r>
            <w:r w:rsidRPr="00944A48">
              <w:rPr>
                <w:rFonts w:ascii="Myriad Pro" w:eastAsia="Calibri" w:hAnsi="Myriad Pro" w:cs="Times New Roman"/>
                <w:lang w:val="en-US"/>
              </w:rPr>
              <w:t xml:space="preserve">. </w:t>
            </w:r>
          </w:p>
          <w:p w14:paraId="50ECADA4" w14:textId="305A86EF" w:rsidR="00E71377" w:rsidRPr="00944A48" w:rsidRDefault="00492D36" w:rsidP="008670FA">
            <w:pPr>
              <w:autoSpaceDE w:val="0"/>
              <w:autoSpaceDN w:val="0"/>
              <w:spacing w:before="120" w:after="120"/>
              <w:rPr>
                <w:rFonts w:ascii="Myriad Pro" w:eastAsia="Calibri" w:hAnsi="Myriad Pro" w:cs="Times New Roman"/>
                <w:lang w:val="en-US"/>
              </w:rPr>
            </w:pPr>
            <w:r w:rsidRPr="00492D36">
              <w:rPr>
                <w:rFonts w:ascii="Myriad Pro" w:eastAsia="Calibri" w:hAnsi="Myriad Pro" w:cs="Times New Roman"/>
                <w:lang w:val="en-US"/>
              </w:rPr>
              <w:t>PSAs introduced in</w:t>
            </w:r>
            <w:r w:rsidRPr="00944A48">
              <w:rPr>
                <w:rFonts w:ascii="Myriad Pro" w:eastAsia="Calibri" w:hAnsi="Myriad Pro" w:cs="Times New Roman"/>
                <w:b/>
                <w:bCs/>
                <w:lang w:val="en-US"/>
              </w:rPr>
              <w:t xml:space="preserve"> 2</w:t>
            </w:r>
            <w:r>
              <w:rPr>
                <w:rFonts w:ascii="Myriad Pro" w:eastAsia="Calibri" w:hAnsi="Myriad Pro" w:cs="Times New Roman"/>
                <w:b/>
                <w:bCs/>
                <w:lang w:val="en-US"/>
              </w:rPr>
              <w:t>3</w:t>
            </w:r>
            <w:r w:rsidRPr="00944A48">
              <w:rPr>
                <w:rFonts w:ascii="Myriad Pro" w:eastAsia="Calibri" w:hAnsi="Myriad Pro" w:cs="Times New Roman"/>
                <w:b/>
                <w:bCs/>
                <w:lang w:val="en-US"/>
              </w:rPr>
              <w:t xml:space="preserve"> out of 2</w:t>
            </w:r>
            <w:r>
              <w:rPr>
                <w:rFonts w:ascii="Myriad Pro" w:eastAsia="Calibri" w:hAnsi="Myriad Pro" w:cs="Times New Roman"/>
                <w:b/>
                <w:bCs/>
                <w:lang w:val="en-US"/>
              </w:rPr>
              <w:t>4</w:t>
            </w:r>
            <w:r w:rsidRPr="00944A48">
              <w:rPr>
                <w:rFonts w:ascii="Myriad Pro" w:eastAsia="Calibri" w:hAnsi="Myriad Pro" w:cs="Times New Roman"/>
                <w:b/>
                <w:bCs/>
                <w:lang w:val="en-US"/>
              </w:rPr>
              <w:t xml:space="preserve"> partner LGs</w:t>
            </w:r>
            <w:r>
              <w:rPr>
                <w:rFonts w:ascii="Myriad Pro" w:eastAsia="Calibri" w:hAnsi="Myriad Pro" w:cs="Times New Roman"/>
                <w:b/>
                <w:bCs/>
                <w:lang w:val="en-US"/>
              </w:rPr>
              <w:t>.</w:t>
            </w:r>
            <w:r w:rsidRPr="00944A48">
              <w:rPr>
                <w:rFonts w:ascii="Myriad Pro" w:eastAsia="Calibri" w:hAnsi="Myriad Pro" w:cs="Times New Roman"/>
                <w:lang w:val="en-US"/>
              </w:rPr>
              <w:t xml:space="preserve"> </w:t>
            </w:r>
            <w:r w:rsidR="00E71377" w:rsidRPr="00944A48">
              <w:rPr>
                <w:rFonts w:ascii="Myriad Pro" w:eastAsia="Calibri" w:hAnsi="Myriad Pro" w:cs="Times New Roman"/>
                <w:lang w:val="en-US"/>
              </w:rPr>
              <w:t>Process is still ongoing and will last until all partner LGs sign their PSAs.</w:t>
            </w:r>
            <w:r w:rsidR="006A44C9" w:rsidRPr="00944A48">
              <w:rPr>
                <w:rFonts w:ascii="Myriad Pro" w:eastAsia="Calibri" w:hAnsi="Myriad Pro" w:cs="Times New Roman"/>
                <w:lang w:val="en-US"/>
              </w:rPr>
              <w:t xml:space="preserve"> </w:t>
            </w:r>
            <w:r w:rsidR="000A51B9" w:rsidRPr="00944A48">
              <w:rPr>
                <w:rFonts w:ascii="Myriad Pro" w:eastAsia="Calibri" w:hAnsi="Myriad Pro" w:cs="Times New Roman"/>
                <w:lang w:val="en-US"/>
              </w:rPr>
              <w:t>Now</w:t>
            </w:r>
            <w:r w:rsidR="006A44C9" w:rsidRPr="00944A48">
              <w:rPr>
                <w:rFonts w:ascii="Myriad Pro" w:eastAsia="Calibri" w:hAnsi="Myriad Pro" w:cs="Times New Roman"/>
                <w:lang w:val="en-US"/>
              </w:rPr>
              <w:t xml:space="preserve">, only </w:t>
            </w:r>
            <w:proofErr w:type="spellStart"/>
            <w:r w:rsidR="006A44C9" w:rsidRPr="00944A48">
              <w:rPr>
                <w:rFonts w:ascii="Myriad Pro" w:eastAsia="Calibri" w:hAnsi="Myriad Pro" w:cs="Times New Roman"/>
                <w:lang w:val="en-US"/>
              </w:rPr>
              <w:t>Čelinac</w:t>
            </w:r>
            <w:proofErr w:type="spellEnd"/>
            <w:r w:rsidR="006A44C9" w:rsidRPr="00944A48">
              <w:rPr>
                <w:rFonts w:ascii="Myriad Pro" w:eastAsia="Calibri" w:hAnsi="Myriad Pro" w:cs="Times New Roman"/>
                <w:lang w:val="en-US"/>
              </w:rPr>
              <w:t xml:space="preserve"> remains </w:t>
            </w:r>
            <w:r w:rsidR="00C1729C" w:rsidRPr="00944A48">
              <w:rPr>
                <w:rFonts w:ascii="Myriad Pro" w:eastAsia="Calibri" w:hAnsi="Myriad Pro" w:cs="Times New Roman"/>
                <w:lang w:val="en-US"/>
              </w:rPr>
              <w:t xml:space="preserve">as a single case where PSA was not signed. </w:t>
            </w:r>
          </w:p>
        </w:tc>
      </w:tr>
      <w:tr w:rsidR="00E71377" w:rsidRPr="00A8460B" w14:paraId="0D1D7894" w14:textId="77777777" w:rsidTr="008670FA">
        <w:tc>
          <w:tcPr>
            <w:tcW w:w="6025" w:type="dxa"/>
            <w:vAlign w:val="center"/>
          </w:tcPr>
          <w:p w14:paraId="5F985B39" w14:textId="0DBCD506" w:rsidR="00E71377" w:rsidRPr="00F80A2F" w:rsidRDefault="00F80A2F" w:rsidP="00F80A2F">
            <w:pPr>
              <w:pStyle w:val="ListParagraph"/>
              <w:numPr>
                <w:ilvl w:val="0"/>
                <w:numId w:val="5"/>
              </w:numPr>
              <w:rPr>
                <w:rFonts w:ascii="Myriad Pro" w:eastAsia="Calibri" w:hAnsi="Myriad Pro" w:cs="Times New Roman"/>
                <w:lang w:val="en-US"/>
              </w:rPr>
            </w:pPr>
            <w:r w:rsidRPr="00F80A2F">
              <w:rPr>
                <w:rFonts w:ascii="Myriad Pro" w:eastAsia="Calibri" w:hAnsi="Myriad Pro" w:cs="Times New Roman"/>
                <w:lang w:val="en-US"/>
              </w:rPr>
              <w:t>Based on the affordability survey, partner local governments supported to introduce water supply and wastewater services subsidy system for users in social need</w:t>
            </w:r>
          </w:p>
        </w:tc>
        <w:tc>
          <w:tcPr>
            <w:tcW w:w="3037" w:type="dxa"/>
            <w:vAlign w:val="center"/>
          </w:tcPr>
          <w:p w14:paraId="780A8D85" w14:textId="77777777" w:rsidR="00F80A2F" w:rsidRDefault="00E71377" w:rsidP="008670FA">
            <w:pPr>
              <w:autoSpaceDE w:val="0"/>
              <w:autoSpaceDN w:val="0"/>
              <w:spacing w:before="120" w:after="120"/>
              <w:rPr>
                <w:rFonts w:ascii="Myriad Pro" w:eastAsia="Calibri" w:hAnsi="Myriad Pro" w:cs="Times New Roman"/>
                <w:lang w:val="en-US"/>
              </w:rPr>
            </w:pPr>
            <w:r w:rsidRPr="00944A48">
              <w:rPr>
                <w:rFonts w:ascii="Myriad Pro" w:eastAsia="Calibri" w:hAnsi="Myriad Pro" w:cs="Times New Roman"/>
                <w:b/>
                <w:bCs/>
                <w:lang w:val="en-US"/>
              </w:rPr>
              <w:t>Completed partially</w:t>
            </w:r>
            <w:r w:rsidRPr="00944A48">
              <w:rPr>
                <w:rFonts w:ascii="Myriad Pro" w:eastAsia="Calibri" w:hAnsi="Myriad Pro" w:cs="Times New Roman"/>
                <w:lang w:val="en-US"/>
              </w:rPr>
              <w:t xml:space="preserve">. </w:t>
            </w:r>
          </w:p>
          <w:p w14:paraId="72F0709F" w14:textId="1C5092D6" w:rsidR="00E71377" w:rsidRPr="00944A48" w:rsidRDefault="00F80A2F" w:rsidP="008670FA">
            <w:pPr>
              <w:autoSpaceDE w:val="0"/>
              <w:autoSpaceDN w:val="0"/>
              <w:spacing w:before="120" w:after="120"/>
              <w:rPr>
                <w:rFonts w:ascii="Myriad Pro" w:eastAsia="Calibri" w:hAnsi="Myriad Pro" w:cs="Times New Roman"/>
                <w:lang w:val="en-US"/>
              </w:rPr>
            </w:pPr>
            <w:r w:rsidRPr="00656A14">
              <w:rPr>
                <w:rFonts w:ascii="Myriad Pro" w:eastAsia="Calibri" w:hAnsi="Myriad Pro" w:cs="Times New Roman"/>
                <w:lang w:val="en-US"/>
              </w:rPr>
              <w:t>15 p</w:t>
            </w:r>
            <w:r w:rsidRPr="00944A48">
              <w:rPr>
                <w:rFonts w:ascii="Myriad Pro" w:eastAsia="Calibri" w:hAnsi="Myriad Pro" w:cs="Times New Roman"/>
                <w:lang w:val="en-US"/>
              </w:rPr>
              <w:t xml:space="preserve">artner LGs introduced </w:t>
            </w:r>
            <w:r w:rsidRPr="00944A48">
              <w:rPr>
                <w:rFonts w:ascii="Myriad Pro" w:eastAsia="Calibri" w:hAnsi="Myriad Pro" w:cs="Times New Roman"/>
                <w:b/>
                <w:bCs/>
                <w:lang w:val="en-US"/>
              </w:rPr>
              <w:t>water supply and wastewater services</w:t>
            </w:r>
            <w:r w:rsidRPr="00944A48">
              <w:rPr>
                <w:rFonts w:ascii="Myriad Pro" w:eastAsia="Calibri" w:hAnsi="Myriad Pro" w:cs="Times New Roman"/>
                <w:lang w:val="en-US"/>
              </w:rPr>
              <w:t xml:space="preserve"> </w:t>
            </w:r>
            <w:r w:rsidRPr="00944A48">
              <w:rPr>
                <w:rFonts w:ascii="Myriad Pro" w:eastAsia="Calibri" w:hAnsi="Myriad Pro" w:cs="Times New Roman"/>
                <w:b/>
                <w:bCs/>
                <w:lang w:val="en-US"/>
              </w:rPr>
              <w:t>subsidy system</w:t>
            </w:r>
            <w:r w:rsidRPr="00944A48">
              <w:rPr>
                <w:rFonts w:ascii="Myriad Pro" w:eastAsia="Calibri" w:hAnsi="Myriad Pro" w:cs="Times New Roman"/>
                <w:lang w:val="en-US"/>
              </w:rPr>
              <w:t xml:space="preserve"> for users in social need</w:t>
            </w:r>
            <w:r>
              <w:rPr>
                <w:rFonts w:ascii="Myriad Pro" w:eastAsia="Calibri" w:hAnsi="Myriad Pro" w:cs="Times New Roman"/>
                <w:lang w:val="en-US"/>
              </w:rPr>
              <w:t xml:space="preserve">. </w:t>
            </w:r>
            <w:r w:rsidR="00E71377" w:rsidRPr="00944A48">
              <w:rPr>
                <w:rFonts w:ascii="Myriad Pro" w:eastAsia="Calibri" w:hAnsi="Myriad Pro" w:cs="Times New Roman"/>
                <w:lang w:val="en-US"/>
              </w:rPr>
              <w:t>Process is still ongoing and will last until all partner LGs introduce subsidy systems.</w:t>
            </w:r>
          </w:p>
        </w:tc>
      </w:tr>
      <w:tr w:rsidR="00E71377" w:rsidRPr="00A8460B" w14:paraId="7865927E" w14:textId="77777777" w:rsidTr="008670FA">
        <w:tc>
          <w:tcPr>
            <w:tcW w:w="6025" w:type="dxa"/>
            <w:vAlign w:val="center"/>
          </w:tcPr>
          <w:p w14:paraId="3EA78023" w14:textId="3225FE5F" w:rsidR="00E71377" w:rsidRPr="00FA3AF3" w:rsidRDefault="00D61749" w:rsidP="00FA3AF3">
            <w:pPr>
              <w:pStyle w:val="ListParagraph"/>
              <w:numPr>
                <w:ilvl w:val="0"/>
                <w:numId w:val="5"/>
              </w:numPr>
              <w:rPr>
                <w:rFonts w:ascii="Myriad Pro" w:eastAsia="Calibri" w:hAnsi="Myriad Pro" w:cs="Times New Roman"/>
                <w:lang w:val="en-US"/>
              </w:rPr>
            </w:pPr>
            <w:r w:rsidRPr="00D61749">
              <w:rPr>
                <w:rFonts w:ascii="Myriad Pro" w:eastAsia="Calibri" w:hAnsi="Myriad Pro" w:cs="Times New Roman"/>
                <w:lang w:val="en-US"/>
              </w:rPr>
              <w:t xml:space="preserve">Partner local governments supported with recording and </w:t>
            </w:r>
            <w:proofErr w:type="spellStart"/>
            <w:r w:rsidRPr="00D61749">
              <w:rPr>
                <w:rFonts w:ascii="Myriad Pro" w:eastAsia="Calibri" w:hAnsi="Myriad Pro" w:cs="Times New Roman"/>
                <w:lang w:val="en-US"/>
              </w:rPr>
              <w:t>revalorisation</w:t>
            </w:r>
            <w:proofErr w:type="spellEnd"/>
            <w:r w:rsidRPr="00D61749">
              <w:rPr>
                <w:rFonts w:ascii="Myriad Pro" w:eastAsia="Calibri" w:hAnsi="Myriad Pro" w:cs="Times New Roman"/>
                <w:lang w:val="en-US"/>
              </w:rPr>
              <w:t xml:space="preserve"> of fixed assets (with fully accounted depreciation and its inclusion in the tariff structure), as well as the adoption of the water tariff setting procedure, based on the principles of cost recovery, economic efficiency, and affordability.</w:t>
            </w:r>
          </w:p>
        </w:tc>
        <w:tc>
          <w:tcPr>
            <w:tcW w:w="3037" w:type="dxa"/>
            <w:vAlign w:val="center"/>
          </w:tcPr>
          <w:p w14:paraId="13C08376" w14:textId="77777777" w:rsidR="00D61749" w:rsidRDefault="00E71377" w:rsidP="008670FA">
            <w:pPr>
              <w:autoSpaceDE w:val="0"/>
              <w:autoSpaceDN w:val="0"/>
              <w:spacing w:before="120" w:after="120"/>
              <w:rPr>
                <w:rFonts w:ascii="Myriad Pro" w:eastAsia="Calibri" w:hAnsi="Myriad Pro" w:cs="Times New Roman"/>
                <w:lang w:val="en-US"/>
              </w:rPr>
            </w:pPr>
            <w:r w:rsidRPr="00944A48">
              <w:rPr>
                <w:rFonts w:ascii="Myriad Pro" w:eastAsia="Calibri" w:hAnsi="Myriad Pro" w:cs="Times New Roman"/>
                <w:b/>
                <w:bCs/>
                <w:lang w:val="en-US"/>
              </w:rPr>
              <w:t>Completed partially</w:t>
            </w:r>
            <w:r w:rsidRPr="00944A48">
              <w:rPr>
                <w:rFonts w:ascii="Myriad Pro" w:eastAsia="Calibri" w:hAnsi="Myriad Pro" w:cs="Times New Roman"/>
                <w:lang w:val="en-US"/>
              </w:rPr>
              <w:t xml:space="preserve">. </w:t>
            </w:r>
          </w:p>
          <w:p w14:paraId="3AEB854C" w14:textId="7BE23EC1" w:rsidR="00E71377" w:rsidRPr="00944A48" w:rsidRDefault="00D61749" w:rsidP="008670FA">
            <w:pPr>
              <w:autoSpaceDE w:val="0"/>
              <w:autoSpaceDN w:val="0"/>
              <w:spacing w:before="120" w:after="120"/>
              <w:rPr>
                <w:rFonts w:ascii="Myriad Pro" w:eastAsia="Calibri" w:hAnsi="Myriad Pro" w:cs="Times New Roman"/>
                <w:lang w:val="en-US"/>
              </w:rPr>
            </w:pPr>
            <w:r>
              <w:rPr>
                <w:rFonts w:ascii="Myriad Pro" w:eastAsia="Calibri" w:hAnsi="Myriad Pro" w:cs="Times New Roman"/>
                <w:lang w:val="en-US"/>
              </w:rPr>
              <w:t xml:space="preserve">Currently, </w:t>
            </w:r>
            <w:r w:rsidRPr="00944A48">
              <w:rPr>
                <w:rFonts w:ascii="Myriad Pro" w:eastAsia="Calibri" w:hAnsi="Myriad Pro" w:cs="Times New Roman"/>
                <w:b/>
                <w:bCs/>
                <w:lang w:val="en-US"/>
              </w:rPr>
              <w:t>12 LGs</w:t>
            </w:r>
            <w:r w:rsidRPr="00944A48">
              <w:rPr>
                <w:rFonts w:ascii="Myriad Pro" w:eastAsia="Calibri" w:hAnsi="Myriad Pro" w:cs="Times New Roman"/>
                <w:lang w:val="en-US"/>
              </w:rPr>
              <w:t xml:space="preserve"> </w:t>
            </w:r>
            <w:r w:rsidR="00FA3AF3" w:rsidRPr="00FA3AF3">
              <w:rPr>
                <w:rFonts w:ascii="Myriad Pro" w:eastAsia="Calibri" w:hAnsi="Myriad Pro" w:cs="Times New Roman"/>
                <w:b/>
                <w:bCs/>
                <w:lang w:val="en-US"/>
              </w:rPr>
              <w:t>implement</w:t>
            </w:r>
            <w:r w:rsidRPr="00944A48">
              <w:rPr>
                <w:rFonts w:ascii="Myriad Pro" w:eastAsia="Calibri" w:hAnsi="Myriad Pro" w:cs="Times New Roman"/>
                <w:b/>
                <w:bCs/>
                <w:lang w:val="en-US"/>
              </w:rPr>
              <w:t xml:space="preserve"> fully accounted depreciation and its inclusion in the tariff structure</w:t>
            </w:r>
            <w:r>
              <w:rPr>
                <w:rFonts w:ascii="Myriad Pro" w:eastAsia="Calibri" w:hAnsi="Myriad Pro" w:cs="Times New Roman"/>
                <w:lang w:val="en-US"/>
              </w:rPr>
              <w:t xml:space="preserve">. </w:t>
            </w:r>
            <w:r w:rsidR="00E71377" w:rsidRPr="00944A48">
              <w:rPr>
                <w:rFonts w:ascii="Myriad Pro" w:eastAsia="Calibri" w:hAnsi="Myriad Pro" w:cs="Times New Roman"/>
                <w:lang w:val="en-US"/>
              </w:rPr>
              <w:t>Process is still ongoing and will last until all partner LGs introduce water tariff procedures.</w:t>
            </w:r>
          </w:p>
        </w:tc>
      </w:tr>
    </w:tbl>
    <w:p w14:paraId="793D8764" w14:textId="77777777" w:rsidR="00E71377" w:rsidRPr="00944A48" w:rsidRDefault="00E71377" w:rsidP="00E71377">
      <w:pPr>
        <w:autoSpaceDE w:val="0"/>
        <w:autoSpaceDN w:val="0"/>
        <w:jc w:val="both"/>
        <w:rPr>
          <w:rFonts w:ascii="Myriad Pro" w:eastAsia="Calibri" w:hAnsi="Myriad Pro" w:cs="Times New Roman"/>
          <w:lang w:val="en-US"/>
        </w:rPr>
      </w:pPr>
    </w:p>
    <w:p w14:paraId="5CDE905E" w14:textId="77777777" w:rsidR="00F42B2E" w:rsidRPr="00944A48" w:rsidRDefault="00F42B2E" w:rsidP="008574DC">
      <w:pPr>
        <w:pStyle w:val="Heading4"/>
        <w:numPr>
          <w:ilvl w:val="0"/>
          <w:numId w:val="0"/>
        </w:numPr>
        <w:pBdr>
          <w:top w:val="single" w:sz="12" w:space="1" w:color="auto"/>
          <w:left w:val="single" w:sz="12" w:space="4" w:color="auto"/>
          <w:bottom w:val="single" w:sz="12" w:space="1" w:color="auto"/>
          <w:right w:val="single" w:sz="12" w:space="4" w:color="auto"/>
        </w:pBdr>
        <w:spacing w:before="240" w:after="240"/>
        <w:rPr>
          <w:rFonts w:eastAsia="Calibri"/>
          <w:lang w:val="en-US"/>
        </w:rPr>
      </w:pPr>
      <w:r w:rsidRPr="00944A48">
        <w:rPr>
          <w:rFonts w:eastAsia="Calibri"/>
          <w:lang w:val="en-US"/>
        </w:rPr>
        <w:lastRenderedPageBreak/>
        <w:t>Result 3: Financial and operational performance of water utilities improved.</w:t>
      </w:r>
    </w:p>
    <w:p w14:paraId="270B6814" w14:textId="2673E3D8" w:rsidR="00655711" w:rsidRPr="00944A48" w:rsidRDefault="00655711" w:rsidP="00655711">
      <w:pPr>
        <w:jc w:val="both"/>
        <w:rPr>
          <w:rFonts w:ascii="Myriad Pro" w:hAnsi="Myriad Pro" w:cs="Calibri"/>
          <w:lang w:val="en-US"/>
        </w:rPr>
      </w:pPr>
      <w:r w:rsidRPr="00944A48">
        <w:rPr>
          <w:rFonts w:ascii="Myriad Pro" w:hAnsi="Myriad Pro" w:cs="Calibri"/>
          <w:lang w:val="en-US"/>
        </w:rPr>
        <w:t xml:space="preserve">During the reporting period, the </w:t>
      </w:r>
      <w:r w:rsidR="00AC5FF8" w:rsidRPr="00944A48">
        <w:rPr>
          <w:rFonts w:ascii="Myriad Pro" w:hAnsi="Myriad Pro" w:cs="Calibri"/>
          <w:lang w:val="en-US"/>
        </w:rPr>
        <w:t>Action</w:t>
      </w:r>
      <w:r w:rsidRPr="00944A48">
        <w:rPr>
          <w:rFonts w:ascii="Myriad Pro" w:hAnsi="Myriad Pro" w:cs="Calibri"/>
          <w:lang w:val="en-US"/>
        </w:rPr>
        <w:t xml:space="preserve"> continued to quarterly collect and analyze a list of almost 100</w:t>
      </w:r>
      <w:r w:rsidR="00D34212" w:rsidRPr="00944A48">
        <w:rPr>
          <w:rFonts w:ascii="Myriad Pro" w:hAnsi="Myriad Pro" w:cs="Calibri"/>
          <w:lang w:val="en-US"/>
        </w:rPr>
        <w:t xml:space="preserve"> key performance indicators (</w:t>
      </w:r>
      <w:r w:rsidRPr="00944A48">
        <w:rPr>
          <w:rFonts w:ascii="Myriad Pro" w:hAnsi="Myriad Pro" w:cs="Calibri"/>
          <w:lang w:val="en-US"/>
        </w:rPr>
        <w:t>KPIs</w:t>
      </w:r>
      <w:r w:rsidR="00D34212" w:rsidRPr="00944A48">
        <w:rPr>
          <w:rFonts w:ascii="Myriad Pro" w:hAnsi="Myriad Pro" w:cs="Calibri"/>
          <w:lang w:val="en-US"/>
        </w:rPr>
        <w:t>)</w:t>
      </w:r>
      <w:r w:rsidRPr="00944A48">
        <w:rPr>
          <w:rFonts w:ascii="Myriad Pro" w:hAnsi="Myriad Pro" w:cs="Calibri"/>
          <w:lang w:val="en-US"/>
        </w:rPr>
        <w:t xml:space="preserve"> from </w:t>
      </w:r>
      <w:r w:rsidR="00AC5FF8" w:rsidRPr="00944A48">
        <w:rPr>
          <w:rFonts w:ascii="Myriad Pro" w:hAnsi="Myriad Pro" w:cs="Calibri"/>
          <w:lang w:val="en-US"/>
        </w:rPr>
        <w:t>all partner</w:t>
      </w:r>
      <w:r w:rsidRPr="00944A48">
        <w:rPr>
          <w:rFonts w:ascii="Myriad Pro" w:hAnsi="Myriad Pro" w:cs="Calibri"/>
          <w:lang w:val="en-US"/>
        </w:rPr>
        <w:t xml:space="preserve"> WUCs and to provide capacity building assistance to all partner WUCs across formerly defined 17 key thematic improvement areas, with special focus on the following topics: </w:t>
      </w:r>
    </w:p>
    <w:p w14:paraId="7BA49E54" w14:textId="77777777" w:rsidR="00655711" w:rsidRPr="00944A48" w:rsidRDefault="00655711" w:rsidP="0011607D">
      <w:pPr>
        <w:numPr>
          <w:ilvl w:val="0"/>
          <w:numId w:val="16"/>
        </w:numPr>
        <w:spacing w:before="120" w:after="120" w:line="240" w:lineRule="auto"/>
        <w:jc w:val="both"/>
        <w:rPr>
          <w:rFonts w:ascii="Myriad Pro" w:hAnsi="Myriad Pro" w:cs="Calibri"/>
          <w:lang w:val="en-US"/>
        </w:rPr>
      </w:pPr>
      <w:r w:rsidRPr="00944A48">
        <w:rPr>
          <w:rFonts w:ascii="Myriad Pro" w:hAnsi="Myriad Pro" w:cs="Calibri"/>
          <w:b/>
          <w:bCs/>
          <w:lang w:val="en-US"/>
        </w:rPr>
        <w:t>Assistance to local governments</w:t>
      </w:r>
      <w:r w:rsidRPr="00944A48">
        <w:rPr>
          <w:rFonts w:ascii="Myriad Pro" w:hAnsi="Myriad Pro" w:cs="Calibri"/>
          <w:lang w:val="en-US"/>
        </w:rPr>
        <w:t xml:space="preserve"> through follow-up workshops for municipal assembly chairpersons and heads of clubs of political parties in the municipal/city assembly, LG delegated employees and members of management/supervisory boards of WUCs. The aim of this exercise was to increase awareness of LGs’ responsibilities for implementation of PSA obligations, to discuss improvements and depoliticization of water services provision achievements and to present results of finalized affordability surveys. </w:t>
      </w:r>
    </w:p>
    <w:p w14:paraId="755AFF43" w14:textId="77777777" w:rsidR="00655711" w:rsidRPr="00944A48" w:rsidRDefault="00655711" w:rsidP="0011607D">
      <w:pPr>
        <w:numPr>
          <w:ilvl w:val="0"/>
          <w:numId w:val="16"/>
        </w:numPr>
        <w:spacing w:before="120" w:after="120" w:line="240" w:lineRule="auto"/>
        <w:jc w:val="both"/>
        <w:rPr>
          <w:rFonts w:ascii="Myriad Pro" w:hAnsi="Myriad Pro" w:cs="Calibri"/>
          <w:lang w:val="en-US"/>
        </w:rPr>
      </w:pPr>
      <w:r w:rsidRPr="00944A48">
        <w:rPr>
          <w:rFonts w:ascii="Myriad Pro" w:hAnsi="Myriad Pro" w:cs="Calibri"/>
          <w:lang w:val="en-US"/>
        </w:rPr>
        <w:t xml:space="preserve">Monitoring of the </w:t>
      </w:r>
      <w:r w:rsidRPr="00944A48">
        <w:rPr>
          <w:rFonts w:ascii="Myriad Pro" w:hAnsi="Myriad Pro" w:cs="Calibri"/>
          <w:b/>
          <w:bCs/>
          <w:lang w:val="en-US"/>
        </w:rPr>
        <w:t xml:space="preserve">staff optimization plans implementation </w:t>
      </w:r>
      <w:r w:rsidRPr="00944A48">
        <w:rPr>
          <w:rFonts w:ascii="Myriad Pro" w:hAnsi="Myriad Pro" w:cs="Calibri"/>
          <w:lang w:val="en-US"/>
        </w:rPr>
        <w:t xml:space="preserve">regarding </w:t>
      </w:r>
      <w:r w:rsidRPr="00944A48">
        <w:rPr>
          <w:rFonts w:ascii="Myriad Pro" w:hAnsi="Myriad Pro" w:cs="Calibri"/>
          <w:b/>
          <w:bCs/>
          <w:lang w:val="en-US"/>
        </w:rPr>
        <w:t xml:space="preserve">optimal organizational structure </w:t>
      </w:r>
      <w:r w:rsidRPr="00944A48">
        <w:rPr>
          <w:rFonts w:ascii="Myriad Pro" w:hAnsi="Myriad Pro" w:cs="Calibri"/>
          <w:lang w:val="en-US"/>
        </w:rPr>
        <w:t>confirmed successful execution of draft WUCs’ long-term labor force rationalization plans harmonized with current legislation and implementation of more accurate staff mapping.</w:t>
      </w:r>
      <w:r w:rsidRPr="00944A48">
        <w:rPr>
          <w:rFonts w:ascii="Myriad Pro" w:hAnsi="Myriad Pro" w:cs="Calibri"/>
          <w:b/>
          <w:bCs/>
          <w:lang w:val="en-US"/>
        </w:rPr>
        <w:t xml:space="preserve"> </w:t>
      </w:r>
      <w:r w:rsidRPr="00944A48">
        <w:rPr>
          <w:rFonts w:ascii="Myriad Pro" w:hAnsi="Myriad Pro" w:cs="Calibri"/>
          <w:lang w:val="en-US"/>
        </w:rPr>
        <w:t xml:space="preserve">This resulted in creation of cost centers that are independent and do not generate revenue from basic water services, which enabled WUC management to efficiently implement optimization plans during this reporting period. </w:t>
      </w:r>
    </w:p>
    <w:p w14:paraId="3EFFAC32" w14:textId="77777777" w:rsidR="00655711" w:rsidRPr="00944A48" w:rsidRDefault="00655711" w:rsidP="0011607D">
      <w:pPr>
        <w:numPr>
          <w:ilvl w:val="0"/>
          <w:numId w:val="16"/>
        </w:numPr>
        <w:spacing w:before="120" w:after="120" w:line="240" w:lineRule="auto"/>
        <w:jc w:val="both"/>
        <w:rPr>
          <w:rFonts w:ascii="Myriad Pro" w:hAnsi="Myriad Pro" w:cs="Calibri"/>
          <w:lang w:val="en-US"/>
        </w:rPr>
      </w:pPr>
      <w:r w:rsidRPr="00944A48">
        <w:rPr>
          <w:rFonts w:ascii="Myriad Pro" w:hAnsi="Myriad Pro" w:cs="Calibri"/>
          <w:b/>
          <w:bCs/>
          <w:lang w:val="en-US"/>
        </w:rPr>
        <w:t>Consumer relationship procedures</w:t>
      </w:r>
      <w:r w:rsidRPr="00944A48">
        <w:rPr>
          <w:rFonts w:ascii="Myriad Pro" w:hAnsi="Myriad Pro" w:cs="Calibri"/>
          <w:lang w:val="en-US"/>
        </w:rPr>
        <w:t xml:space="preserve"> were the attention of TA aimed at monitoring and advising partner WUCs on how to utilize available digital platforms more efficiently, including mobile phones, Viber groups, e-Citizen application, and social network platforms. </w:t>
      </w:r>
    </w:p>
    <w:p w14:paraId="717DC191" w14:textId="05C6ED52" w:rsidR="00655711" w:rsidRPr="00944A48" w:rsidRDefault="00655711" w:rsidP="0011607D">
      <w:pPr>
        <w:numPr>
          <w:ilvl w:val="0"/>
          <w:numId w:val="16"/>
        </w:numPr>
        <w:spacing w:before="120" w:after="120" w:line="240" w:lineRule="auto"/>
        <w:jc w:val="both"/>
        <w:rPr>
          <w:rFonts w:ascii="Myriad Pro" w:hAnsi="Myriad Pro" w:cs="Calibri"/>
          <w:lang w:val="en-US"/>
        </w:rPr>
      </w:pPr>
      <w:r w:rsidRPr="00944A48">
        <w:rPr>
          <w:rFonts w:ascii="Myriad Pro" w:hAnsi="Myriad Pro" w:cs="Calibri"/>
          <w:b/>
          <w:bCs/>
          <w:lang w:val="en-US"/>
        </w:rPr>
        <w:t xml:space="preserve">Monitoring and reducing non-revenue water, </w:t>
      </w:r>
      <w:r w:rsidRPr="00944A48">
        <w:rPr>
          <w:rFonts w:ascii="Myriad Pro" w:hAnsi="Myriad Pro" w:cs="Calibri"/>
          <w:lang w:val="en-US"/>
        </w:rPr>
        <w:t>where</w:t>
      </w:r>
      <w:r w:rsidRPr="00944A48">
        <w:rPr>
          <w:rFonts w:ascii="Myriad Pro" w:hAnsi="Myriad Pro" w:cs="Calibri"/>
          <w:b/>
          <w:bCs/>
          <w:lang w:val="en-US"/>
        </w:rPr>
        <w:t xml:space="preserve"> </w:t>
      </w:r>
      <w:r w:rsidRPr="00944A48">
        <w:rPr>
          <w:rFonts w:ascii="Myriad Pro" w:hAnsi="Myriad Pro" w:cs="Calibri"/>
          <w:lang w:val="en-US"/>
        </w:rPr>
        <w:t xml:space="preserve">technical assistance provided since 2022 started to yield results. Promotion of needs for better measurement and network management by designing and establishing DMA zones, and preparing specification of needed equipment, accompanied by technical assistance for Project preparation. This activity resulted in </w:t>
      </w:r>
      <w:r w:rsidR="00AC5FF8" w:rsidRPr="00944A48">
        <w:rPr>
          <w:rFonts w:ascii="Myriad Pro" w:hAnsi="Myriad Pro" w:cs="Calibri"/>
          <w:lang w:val="en-US"/>
        </w:rPr>
        <w:t>six</w:t>
      </w:r>
      <w:r w:rsidRPr="00944A48">
        <w:rPr>
          <w:rFonts w:ascii="Myriad Pro" w:hAnsi="Myriad Pro" w:cs="Calibri"/>
          <w:lang w:val="en-US"/>
        </w:rPr>
        <w:t xml:space="preserve"> WUCs (</w:t>
      </w:r>
      <w:proofErr w:type="spellStart"/>
      <w:r w:rsidRPr="00944A48">
        <w:rPr>
          <w:rFonts w:ascii="Myriad Pro" w:hAnsi="Myriad Pro" w:cs="Calibri"/>
          <w:lang w:val="en-US"/>
        </w:rPr>
        <w:t>Čapljina</w:t>
      </w:r>
      <w:proofErr w:type="spellEnd"/>
      <w:r w:rsidRPr="00944A48">
        <w:rPr>
          <w:rFonts w:ascii="Myriad Pro" w:hAnsi="Myriad Pro" w:cs="Calibri"/>
          <w:lang w:val="en-US"/>
        </w:rPr>
        <w:t xml:space="preserve">, Ljubuški, </w:t>
      </w:r>
      <w:proofErr w:type="spellStart"/>
      <w:r w:rsidRPr="00944A48">
        <w:rPr>
          <w:rFonts w:ascii="Myriad Pro" w:hAnsi="Myriad Pro" w:cs="Calibri"/>
          <w:lang w:val="en-US"/>
        </w:rPr>
        <w:t>Široki</w:t>
      </w:r>
      <w:proofErr w:type="spellEnd"/>
      <w:r w:rsidRPr="00944A48">
        <w:rPr>
          <w:rFonts w:ascii="Myriad Pro" w:hAnsi="Myriad Pro" w:cs="Calibri"/>
          <w:lang w:val="en-US"/>
        </w:rPr>
        <w:t xml:space="preserve"> </w:t>
      </w:r>
      <w:proofErr w:type="spellStart"/>
      <w:r w:rsidRPr="00944A48">
        <w:rPr>
          <w:rFonts w:ascii="Myriad Pro" w:hAnsi="Myriad Pro" w:cs="Calibri"/>
          <w:lang w:val="en-US"/>
        </w:rPr>
        <w:t>Brijeg</w:t>
      </w:r>
      <w:proofErr w:type="spellEnd"/>
      <w:r w:rsidRPr="00944A48">
        <w:rPr>
          <w:rFonts w:ascii="Myriad Pro" w:hAnsi="Myriad Pro" w:cs="Calibri"/>
          <w:lang w:val="en-US"/>
        </w:rPr>
        <w:t xml:space="preserve">, </w:t>
      </w:r>
      <w:proofErr w:type="spellStart"/>
      <w:r w:rsidRPr="00944A48">
        <w:rPr>
          <w:rFonts w:ascii="Myriad Pro" w:hAnsi="Myriad Pro" w:cs="Calibri"/>
          <w:lang w:val="en-US"/>
        </w:rPr>
        <w:t>Orašje</w:t>
      </w:r>
      <w:proofErr w:type="spellEnd"/>
      <w:r w:rsidRPr="00944A48">
        <w:rPr>
          <w:rFonts w:ascii="Myriad Pro" w:hAnsi="Myriad Pro" w:cs="Calibri"/>
          <w:lang w:val="en-US"/>
        </w:rPr>
        <w:t xml:space="preserve">, </w:t>
      </w:r>
      <w:proofErr w:type="spellStart"/>
      <w:r w:rsidRPr="00944A48">
        <w:rPr>
          <w:rFonts w:ascii="Myriad Pro" w:hAnsi="Myriad Pro" w:cs="Calibri"/>
          <w:lang w:val="en-US"/>
        </w:rPr>
        <w:t>Odžak</w:t>
      </w:r>
      <w:proofErr w:type="spellEnd"/>
      <w:r w:rsidRPr="00944A48">
        <w:rPr>
          <w:rFonts w:ascii="Myriad Pro" w:hAnsi="Myriad Pro" w:cs="Calibri"/>
          <w:lang w:val="en-US"/>
        </w:rPr>
        <w:t xml:space="preserve"> and </w:t>
      </w:r>
      <w:proofErr w:type="spellStart"/>
      <w:r w:rsidRPr="00944A48">
        <w:rPr>
          <w:rFonts w:ascii="Myriad Pro" w:hAnsi="Myriad Pro" w:cs="Calibri"/>
          <w:lang w:val="en-US"/>
        </w:rPr>
        <w:t>Busovača</w:t>
      </w:r>
      <w:proofErr w:type="spellEnd"/>
      <w:r w:rsidRPr="00944A48">
        <w:rPr>
          <w:rFonts w:ascii="Myriad Pro" w:hAnsi="Myriad Pro" w:cs="Calibri"/>
          <w:lang w:val="en-US"/>
        </w:rPr>
        <w:t xml:space="preserve">) that applied on public calls organized by cantonal ministries and FBiH Environmental Fund and </w:t>
      </w:r>
      <w:r w:rsidRPr="00944A48">
        <w:rPr>
          <w:rFonts w:ascii="Myriad Pro" w:hAnsi="Myriad Pro" w:cs="Calibri"/>
          <w:b/>
          <w:bCs/>
          <w:lang w:val="en-US"/>
        </w:rPr>
        <w:t>received funds for procurement of essential equipment</w:t>
      </w:r>
      <w:r w:rsidRPr="00944A48">
        <w:rPr>
          <w:rFonts w:ascii="Myriad Pro" w:hAnsi="Myriad Pro" w:cs="Calibri"/>
          <w:lang w:val="en-US"/>
        </w:rPr>
        <w:t xml:space="preserve"> (e.g., DMA water meters, valves, and other fittings related to the reduction of the water losses and network management). </w:t>
      </w:r>
    </w:p>
    <w:p w14:paraId="0077DBDA" w14:textId="5E81AAC9" w:rsidR="00655711" w:rsidRPr="00944A48" w:rsidRDefault="00655711" w:rsidP="0011607D">
      <w:pPr>
        <w:spacing w:before="120" w:after="120" w:line="240" w:lineRule="auto"/>
        <w:ind w:left="720"/>
        <w:jc w:val="both"/>
        <w:rPr>
          <w:rFonts w:ascii="Myriad Pro" w:hAnsi="Myriad Pro" w:cs="Calibri"/>
          <w:lang w:val="en-US"/>
        </w:rPr>
      </w:pPr>
      <w:r w:rsidRPr="00944A48">
        <w:rPr>
          <w:rFonts w:ascii="Myriad Pro" w:hAnsi="Myriad Pro" w:cs="Calibri"/>
          <w:lang w:val="en-US"/>
        </w:rPr>
        <w:t xml:space="preserve">In addition, </w:t>
      </w:r>
      <w:r w:rsidR="000A51B9" w:rsidRPr="00944A48">
        <w:rPr>
          <w:rFonts w:ascii="Myriad Pro" w:hAnsi="Myriad Pro" w:cs="Calibri"/>
          <w:lang w:val="en-US"/>
        </w:rPr>
        <w:t xml:space="preserve">through </w:t>
      </w:r>
      <w:r w:rsidR="009D58EA" w:rsidRPr="00944A48">
        <w:rPr>
          <w:rFonts w:ascii="Myriad Pro" w:hAnsi="Myriad Pro" w:cs="Calibri"/>
          <w:lang w:val="en-US"/>
        </w:rPr>
        <w:t xml:space="preserve">the </w:t>
      </w:r>
      <w:r w:rsidR="000A51B9" w:rsidRPr="00944A48">
        <w:rPr>
          <w:rFonts w:ascii="Myriad Pro" w:hAnsi="Myriad Pro" w:cs="Calibri"/>
          <w:lang w:val="en-US"/>
        </w:rPr>
        <w:t xml:space="preserve">MEG Project, </w:t>
      </w:r>
      <w:r w:rsidRPr="00944A48">
        <w:rPr>
          <w:rFonts w:ascii="Myriad Pro" w:hAnsi="Myriad Pro" w:cs="Calibri"/>
          <w:lang w:val="en-US"/>
        </w:rPr>
        <w:t xml:space="preserve">the Czech Development Agency provided the funds for procurement of equipment for DMA measurements, i.e. bulk water meters, data loggers, and flow sensors for "new" partner WUCs. Supply of equipment is finalized </w:t>
      </w:r>
      <w:r w:rsidR="00756B7A" w:rsidRPr="00944A48">
        <w:rPr>
          <w:rFonts w:ascii="Myriad Pro" w:hAnsi="Myriad Pro" w:cs="Calibri"/>
          <w:lang w:val="en-US"/>
        </w:rPr>
        <w:t xml:space="preserve">in </w:t>
      </w:r>
      <w:r w:rsidRPr="00944A48">
        <w:rPr>
          <w:rFonts w:ascii="Myriad Pro" w:hAnsi="Myriad Pro" w:cs="Calibri"/>
          <w:lang w:val="en-US"/>
        </w:rPr>
        <w:t xml:space="preserve">late 2024 and installation of equipment is </w:t>
      </w:r>
      <w:r w:rsidR="00484A63" w:rsidRPr="00944A48">
        <w:rPr>
          <w:rFonts w:ascii="Myriad Pro" w:hAnsi="Myriad Pro" w:cs="Calibri"/>
          <w:lang w:val="en-US"/>
        </w:rPr>
        <w:t>completed</w:t>
      </w:r>
      <w:r w:rsidRPr="00944A48">
        <w:rPr>
          <w:rFonts w:ascii="Myriad Pro" w:hAnsi="Myriad Pro" w:cs="Calibri"/>
          <w:lang w:val="en-US"/>
        </w:rPr>
        <w:t xml:space="preserve">. </w:t>
      </w:r>
      <w:r w:rsidR="00484A63" w:rsidRPr="00944A48">
        <w:rPr>
          <w:rFonts w:ascii="Myriad Pro" w:hAnsi="Myriad Pro" w:cs="Calibri"/>
          <w:lang w:val="en-US"/>
        </w:rPr>
        <w:t xml:space="preserve">As a result, </w:t>
      </w:r>
      <w:r w:rsidRPr="00944A48">
        <w:rPr>
          <w:rFonts w:ascii="Myriad Pro" w:hAnsi="Myriad Pro" w:cs="Calibri"/>
          <w:lang w:val="en-US"/>
        </w:rPr>
        <w:t xml:space="preserve">eight WUCs established </w:t>
      </w:r>
      <w:r w:rsidRPr="00944A48">
        <w:rPr>
          <w:rFonts w:ascii="Myriad Pro" w:hAnsi="Myriad Pro"/>
          <w:b/>
          <w:bCs/>
          <w:lang w:val="en-US"/>
        </w:rPr>
        <w:t>two new DMA zones</w:t>
      </w:r>
      <w:r w:rsidR="005B71F5" w:rsidRPr="00944A48">
        <w:rPr>
          <w:rFonts w:ascii="Myriad Pro" w:hAnsi="Myriad Pro"/>
          <w:b/>
          <w:bCs/>
          <w:lang w:val="en-US"/>
        </w:rPr>
        <w:t xml:space="preserve"> each</w:t>
      </w:r>
      <w:r w:rsidRPr="00944A48">
        <w:rPr>
          <w:rFonts w:ascii="Myriad Pro" w:hAnsi="Myriad Pro" w:cs="Calibri"/>
          <w:lang w:val="en-US"/>
        </w:rPr>
        <w:t xml:space="preserve"> in line with previously defined water network zoning plans. </w:t>
      </w:r>
    </w:p>
    <w:p w14:paraId="1139FD8F" w14:textId="77777777" w:rsidR="00655711" w:rsidRPr="00944A48" w:rsidRDefault="00655711" w:rsidP="0011607D">
      <w:pPr>
        <w:numPr>
          <w:ilvl w:val="0"/>
          <w:numId w:val="16"/>
        </w:numPr>
        <w:spacing w:before="120" w:after="120" w:line="240" w:lineRule="auto"/>
        <w:jc w:val="both"/>
        <w:rPr>
          <w:rFonts w:ascii="Myriad Pro" w:hAnsi="Myriad Pro" w:cs="Calibri"/>
          <w:lang w:val="en-US"/>
        </w:rPr>
      </w:pPr>
      <w:r w:rsidRPr="00944A48">
        <w:rPr>
          <w:rFonts w:ascii="Myriad Pro" w:hAnsi="Myriad Pro" w:cs="Calibri"/>
          <w:b/>
          <w:bCs/>
          <w:lang w:val="en-US"/>
        </w:rPr>
        <w:t>Water tariff policy</w:t>
      </w:r>
      <w:r w:rsidRPr="00944A48">
        <w:rPr>
          <w:rFonts w:ascii="Myriad Pro" w:hAnsi="Myriad Pro" w:cs="Calibri"/>
          <w:lang w:val="en-US"/>
        </w:rPr>
        <w:t xml:space="preserve"> support was provided in collection and revenue administration, billing cycle, accounting procedures and MIS, financial management.</w:t>
      </w:r>
    </w:p>
    <w:p w14:paraId="78C115BD" w14:textId="77777777" w:rsidR="00655711" w:rsidRPr="00944A48" w:rsidRDefault="00655711" w:rsidP="0011607D">
      <w:pPr>
        <w:numPr>
          <w:ilvl w:val="0"/>
          <w:numId w:val="16"/>
        </w:numPr>
        <w:spacing w:before="120" w:after="120" w:line="240" w:lineRule="auto"/>
        <w:jc w:val="both"/>
        <w:rPr>
          <w:rFonts w:ascii="Myriad Pro" w:hAnsi="Myriad Pro" w:cs="Calibri"/>
          <w:lang w:val="en-US"/>
        </w:rPr>
      </w:pPr>
      <w:r w:rsidRPr="00944A48">
        <w:rPr>
          <w:rFonts w:ascii="Myriad Pro" w:hAnsi="Myriad Pro" w:cs="Calibri"/>
          <w:b/>
          <w:bCs/>
          <w:lang w:val="en-US"/>
        </w:rPr>
        <w:t xml:space="preserve">Inventory and fixed assets cycle </w:t>
      </w:r>
      <w:r w:rsidRPr="00944A48">
        <w:rPr>
          <w:rFonts w:ascii="Myriad Pro" w:hAnsi="Myriad Pro" w:cs="Calibri"/>
          <w:lang w:val="en-US"/>
        </w:rPr>
        <w:t xml:space="preserve">where focus was on preparation of auxiliary fixed asset books in partner WUCs and use of previously developed QGIS maps and related attribute tables for more accurate identification of individual WUCs fixed assets. </w:t>
      </w:r>
    </w:p>
    <w:p w14:paraId="226BE13F" w14:textId="22E75071" w:rsidR="00655711" w:rsidRPr="00944A48" w:rsidRDefault="00655711" w:rsidP="0011607D">
      <w:pPr>
        <w:numPr>
          <w:ilvl w:val="0"/>
          <w:numId w:val="16"/>
        </w:numPr>
        <w:spacing w:before="120" w:after="120" w:line="240" w:lineRule="auto"/>
        <w:jc w:val="both"/>
        <w:rPr>
          <w:rFonts w:ascii="Myriad Pro" w:hAnsi="Myriad Pro" w:cs="Calibri"/>
          <w:lang w:val="en-US"/>
        </w:rPr>
      </w:pPr>
      <w:r w:rsidRPr="00944A48">
        <w:rPr>
          <w:rFonts w:ascii="Myriad Pro" w:hAnsi="Myriad Pro" w:cs="Calibri"/>
          <w:b/>
          <w:bCs/>
          <w:lang w:val="en-US"/>
        </w:rPr>
        <w:t xml:space="preserve">Energy efficiency, </w:t>
      </w:r>
      <w:r w:rsidRPr="00944A48">
        <w:rPr>
          <w:rFonts w:ascii="Myriad Pro" w:hAnsi="Myriad Pro" w:cs="Calibri"/>
          <w:lang w:val="en-US"/>
        </w:rPr>
        <w:t xml:space="preserve">which was a result of expressed interest from WUCs. Thus, the Project provided detailed assessment and prepared guidelines for solar PV plants to interested partner WUCs. Based on those assessments, </w:t>
      </w:r>
      <w:proofErr w:type="spellStart"/>
      <w:r w:rsidRPr="00944A48">
        <w:rPr>
          <w:rFonts w:ascii="Myriad Pro" w:hAnsi="Myriad Pro" w:cs="Calibri"/>
          <w:lang w:val="en-US"/>
        </w:rPr>
        <w:t>Laktaši</w:t>
      </w:r>
      <w:proofErr w:type="spellEnd"/>
      <w:r w:rsidRPr="00944A48">
        <w:rPr>
          <w:rFonts w:ascii="Myriad Pro" w:hAnsi="Myriad Pro" w:cs="Calibri"/>
          <w:lang w:val="en-US"/>
        </w:rPr>
        <w:t xml:space="preserve">, Gradiška, </w:t>
      </w:r>
      <w:proofErr w:type="spellStart"/>
      <w:r w:rsidRPr="00944A48">
        <w:rPr>
          <w:rFonts w:ascii="Myriad Pro" w:hAnsi="Myriad Pro" w:cs="Calibri"/>
          <w:lang w:val="en-US"/>
        </w:rPr>
        <w:t>Ilijaš</w:t>
      </w:r>
      <w:proofErr w:type="spellEnd"/>
      <w:r w:rsidR="000B5E62" w:rsidRPr="00944A48">
        <w:rPr>
          <w:rFonts w:ascii="Myriad Pro" w:hAnsi="Myriad Pro" w:cs="Calibri"/>
          <w:lang w:val="en-US"/>
        </w:rPr>
        <w:t xml:space="preserve"> and</w:t>
      </w:r>
      <w:r w:rsidRPr="00944A48">
        <w:rPr>
          <w:rFonts w:ascii="Myriad Pro" w:hAnsi="Myriad Pro" w:cs="Calibri"/>
          <w:lang w:val="en-US"/>
        </w:rPr>
        <w:t xml:space="preserve"> Tešanj are now actively seeking open calls for grants and funding opportunities.</w:t>
      </w:r>
    </w:p>
    <w:p w14:paraId="65CA6B5D" w14:textId="4B3991CA" w:rsidR="00655711" w:rsidRPr="00944A48" w:rsidRDefault="00655711" w:rsidP="00655711">
      <w:pPr>
        <w:jc w:val="both"/>
        <w:rPr>
          <w:rFonts w:ascii="Myriad Pro" w:hAnsi="Myriad Pro" w:cs="Calibri"/>
          <w:lang w:val="en-US"/>
        </w:rPr>
      </w:pPr>
      <w:r w:rsidRPr="00944A48">
        <w:rPr>
          <w:rFonts w:ascii="Myriad Pro" w:hAnsi="Myriad Pro" w:cs="Calibri"/>
          <w:lang w:val="en-US"/>
        </w:rPr>
        <w:t xml:space="preserve">As the result of PSA implementation and comprehensive </w:t>
      </w:r>
      <w:r w:rsidR="00D34212" w:rsidRPr="00944A48">
        <w:rPr>
          <w:rFonts w:ascii="Myriad Pro" w:hAnsi="Myriad Pro" w:cs="Calibri"/>
          <w:lang w:val="en-US"/>
        </w:rPr>
        <w:t>technical assistance</w:t>
      </w:r>
      <w:r w:rsidRPr="00944A48">
        <w:rPr>
          <w:rFonts w:ascii="Myriad Pro" w:hAnsi="Myriad Pro" w:cs="Calibri"/>
          <w:lang w:val="en-US"/>
        </w:rPr>
        <w:t xml:space="preserve">, partner WUCs continued to demonstrate positive trends in better asset management and increase in infrastructure maintenance and investments. By the end of 2024, </w:t>
      </w:r>
      <w:r w:rsidR="00040144" w:rsidRPr="00944A48">
        <w:rPr>
          <w:rFonts w:ascii="Myriad Pro" w:hAnsi="Myriad Pro" w:cs="Calibri"/>
          <w:lang w:val="en-US"/>
        </w:rPr>
        <w:t xml:space="preserve">total of </w:t>
      </w:r>
      <w:r w:rsidR="001955D5" w:rsidRPr="00944A48">
        <w:rPr>
          <w:rFonts w:ascii="Myriad Pro" w:hAnsi="Myriad Pro" w:cs="Calibri"/>
          <w:b/>
          <w:bCs/>
          <w:lang w:val="en-US"/>
        </w:rPr>
        <w:t xml:space="preserve">23 </w:t>
      </w:r>
      <w:r w:rsidR="000B5E62" w:rsidRPr="00944A48">
        <w:rPr>
          <w:rFonts w:ascii="Myriad Pro" w:hAnsi="Myriad Pro" w:cs="Calibri"/>
          <w:b/>
          <w:bCs/>
          <w:lang w:val="en-US"/>
        </w:rPr>
        <w:t>EU4</w:t>
      </w:r>
      <w:r w:rsidRPr="00944A48">
        <w:rPr>
          <w:rFonts w:ascii="Myriad Pro" w:hAnsi="Myriad Pro" w:cs="Calibri"/>
          <w:b/>
          <w:bCs/>
          <w:lang w:val="en-US"/>
        </w:rPr>
        <w:t xml:space="preserve">MEG partner WUCs reported </w:t>
      </w:r>
      <w:r w:rsidR="002622A9" w:rsidRPr="00944A48">
        <w:rPr>
          <w:rFonts w:ascii="Myriad Pro" w:hAnsi="Myriad Pro" w:cs="Calibri"/>
          <w:b/>
          <w:bCs/>
          <w:lang w:val="en-US"/>
        </w:rPr>
        <w:t xml:space="preserve">they </w:t>
      </w:r>
      <w:r w:rsidR="00B86A86" w:rsidRPr="00944A48">
        <w:rPr>
          <w:rFonts w:ascii="Myriad Pro" w:hAnsi="Myriad Pro" w:cs="Calibri"/>
          <w:b/>
          <w:bCs/>
          <w:lang w:val="en-US"/>
        </w:rPr>
        <w:lastRenderedPageBreak/>
        <w:t xml:space="preserve">directed </w:t>
      </w:r>
      <w:r w:rsidRPr="00944A48">
        <w:rPr>
          <w:rFonts w:ascii="Myriad Pro" w:hAnsi="Myriad Pro" w:cs="Calibri"/>
          <w:b/>
          <w:bCs/>
          <w:lang w:val="en-US"/>
        </w:rPr>
        <w:t xml:space="preserve">4,635,810 BAM to investments </w:t>
      </w:r>
      <w:r w:rsidRPr="00944A48">
        <w:rPr>
          <w:rFonts w:ascii="Myriad Pro" w:hAnsi="Myriad Pro" w:cs="Calibri"/>
          <w:lang w:val="en-US"/>
        </w:rPr>
        <w:t xml:space="preserve">in measurement equipment and water meter maintenance. </w:t>
      </w:r>
      <w:r w:rsidR="00324AC1" w:rsidRPr="00944A48">
        <w:rPr>
          <w:rFonts w:ascii="Myriad Pro" w:hAnsi="Myriad Pro" w:cs="Calibri"/>
          <w:lang w:val="en-US"/>
        </w:rPr>
        <w:t xml:space="preserve">Municipalities of </w:t>
      </w:r>
      <w:r w:rsidRPr="00944A48">
        <w:rPr>
          <w:rFonts w:ascii="Myriad Pro" w:hAnsi="Myriad Pro" w:cs="Calibri"/>
          <w:lang w:val="en-US"/>
        </w:rPr>
        <w:t xml:space="preserve">Šamac and </w:t>
      </w:r>
      <w:proofErr w:type="spellStart"/>
      <w:r w:rsidRPr="00944A48">
        <w:rPr>
          <w:rFonts w:ascii="Myriad Pro" w:hAnsi="Myriad Pro" w:cs="Calibri"/>
          <w:lang w:val="en-US"/>
        </w:rPr>
        <w:t>Čelinac</w:t>
      </w:r>
      <w:proofErr w:type="spellEnd"/>
      <w:r w:rsidRPr="00944A48">
        <w:rPr>
          <w:rFonts w:ascii="Myriad Pro" w:hAnsi="Myriad Pro" w:cs="Calibri"/>
          <w:lang w:val="en-US"/>
        </w:rPr>
        <w:t xml:space="preserve"> did not report</w:t>
      </w:r>
      <w:r w:rsidR="00324AC1" w:rsidRPr="00944A48">
        <w:rPr>
          <w:rFonts w:ascii="Myriad Pro" w:hAnsi="Myriad Pro" w:cs="Calibri"/>
          <w:lang w:val="en-US"/>
        </w:rPr>
        <w:t xml:space="preserve"> their</w:t>
      </w:r>
      <w:r w:rsidRPr="00944A48">
        <w:rPr>
          <w:rFonts w:ascii="Myriad Pro" w:hAnsi="Myriad Pro" w:cs="Calibri"/>
          <w:lang w:val="en-US"/>
        </w:rPr>
        <w:t xml:space="preserve"> investments. </w:t>
      </w:r>
    </w:p>
    <w:p w14:paraId="2185BA3C" w14:textId="2188E5C4" w:rsidR="00655711" w:rsidRPr="00944A48" w:rsidRDefault="00655711" w:rsidP="00655711">
      <w:pPr>
        <w:jc w:val="both"/>
        <w:rPr>
          <w:rFonts w:ascii="Myriad Pro" w:hAnsi="Myriad Pro" w:cs="Calibri"/>
          <w:lang w:val="en-US"/>
        </w:rPr>
      </w:pPr>
      <w:r w:rsidRPr="00944A48">
        <w:rPr>
          <w:rFonts w:ascii="Myriad Pro" w:hAnsi="Myriad Pro" w:cs="Calibri"/>
          <w:lang w:val="en-US"/>
        </w:rPr>
        <w:t xml:space="preserve">The total amount of the annual depreciation costs, reported in partner WUCs’ official balance sheets amounted to 5,923,187 BAM. This means that </w:t>
      </w:r>
      <w:r w:rsidR="00AA078F" w:rsidRPr="00944A48">
        <w:rPr>
          <w:rFonts w:ascii="Myriad Pro" w:hAnsi="Myriad Pro" w:cs="Calibri"/>
          <w:lang w:val="en-US"/>
        </w:rPr>
        <w:t>EU4</w:t>
      </w:r>
      <w:r w:rsidRPr="00944A48">
        <w:rPr>
          <w:rFonts w:ascii="Myriad Pro" w:hAnsi="Myriad Pro" w:cs="Calibri"/>
          <w:lang w:val="en-US"/>
        </w:rPr>
        <w:t xml:space="preserve">MEG partner WUCs </w:t>
      </w:r>
      <w:r w:rsidRPr="00944A48">
        <w:rPr>
          <w:rFonts w:ascii="Myriad Pro" w:hAnsi="Myriad Pro" w:cs="Calibri"/>
          <w:b/>
          <w:bCs/>
          <w:lang w:val="en-US"/>
        </w:rPr>
        <w:t>managed to</w:t>
      </w:r>
      <w:r w:rsidRPr="00944A48">
        <w:rPr>
          <w:rFonts w:ascii="Myriad Pro" w:hAnsi="Myriad Pro" w:cs="Calibri"/>
          <w:lang w:val="en-US"/>
        </w:rPr>
        <w:t xml:space="preserve"> </w:t>
      </w:r>
      <w:r w:rsidRPr="00944A48">
        <w:rPr>
          <w:rFonts w:ascii="Myriad Pro" w:hAnsi="Myriad Pro" w:cs="Calibri"/>
          <w:b/>
          <w:bCs/>
          <w:lang w:val="en-US"/>
        </w:rPr>
        <w:t>cover 78.27% of their calculated depreciation costs</w:t>
      </w:r>
      <w:r w:rsidRPr="00944A48">
        <w:rPr>
          <w:rFonts w:ascii="Myriad Pro" w:hAnsi="Myriad Pro" w:cs="Calibri"/>
          <w:lang w:val="en-US"/>
        </w:rPr>
        <w:t xml:space="preserve">, which is an </w:t>
      </w:r>
      <w:r w:rsidRPr="00944A48">
        <w:rPr>
          <w:rFonts w:ascii="Myriad Pro" w:hAnsi="Myriad Pro" w:cs="Calibri"/>
          <w:b/>
          <w:bCs/>
          <w:lang w:val="en-US"/>
        </w:rPr>
        <w:t>increase of 9.09% comparing to 2023 results</w:t>
      </w:r>
      <w:r w:rsidRPr="00944A48">
        <w:rPr>
          <w:rFonts w:ascii="Myriad Pro" w:hAnsi="Myriad Pro" w:cs="Calibri"/>
          <w:lang w:val="en-US"/>
        </w:rPr>
        <w:t>. Value of assets and calculated depreciation costs in „</w:t>
      </w:r>
      <w:r w:rsidRPr="00944A48">
        <w:rPr>
          <w:rFonts w:ascii="Myriad Pro" w:hAnsi="Myriad Pro" w:cs="Calibri"/>
          <w:i/>
          <w:iCs/>
          <w:lang w:val="en-US"/>
        </w:rPr>
        <w:t xml:space="preserve">temporary legger </w:t>
      </w:r>
      <w:proofErr w:type="gramStart"/>
      <w:r w:rsidRPr="00944A48">
        <w:rPr>
          <w:rFonts w:ascii="Myriad Pro" w:hAnsi="Myriad Pro" w:cs="Calibri"/>
          <w:i/>
          <w:iCs/>
          <w:lang w:val="en-US"/>
        </w:rPr>
        <w:t>books</w:t>
      </w:r>
      <w:r w:rsidRPr="00944A48">
        <w:rPr>
          <w:rFonts w:ascii="Myriad Pro" w:hAnsi="Myriad Pro" w:cs="Calibri"/>
          <w:lang w:val="en-US"/>
        </w:rPr>
        <w:t>“ are</w:t>
      </w:r>
      <w:proofErr w:type="gramEnd"/>
      <w:r w:rsidRPr="00944A48">
        <w:rPr>
          <w:rFonts w:ascii="Myriad Pro" w:hAnsi="Myriad Pro" w:cs="Calibri"/>
          <w:lang w:val="en-US"/>
        </w:rPr>
        <w:t xml:space="preserve"> much higher but current spending for investment maintenance is still not sufficient. However, this is still significant progress and evidence that goals set by applying tariff methodology are certainly achievable.</w:t>
      </w:r>
    </w:p>
    <w:p w14:paraId="22465568" w14:textId="77777777" w:rsidR="00655711" w:rsidRPr="00944A48" w:rsidRDefault="00655711" w:rsidP="00655711">
      <w:pPr>
        <w:jc w:val="both"/>
        <w:rPr>
          <w:rFonts w:ascii="Myriad Pro" w:hAnsi="Myriad Pro" w:cs="Calibri"/>
          <w:lang w:val="en-US"/>
        </w:rPr>
      </w:pPr>
      <w:r w:rsidRPr="00944A48">
        <w:rPr>
          <w:rFonts w:ascii="Myriad Pro" w:hAnsi="Myriad Pro" w:cs="Calibri"/>
          <w:lang w:val="en-US"/>
        </w:rPr>
        <w:t xml:space="preserve">By the end of 2024, coverage of operations and maintenance (O&amp;M) costs for 19 “new” partner WUCs was 102.10% on average and 111.11%. for 10 “old”. This coverage varies widely, from 137% in Bihać WUC to 55.65% in </w:t>
      </w:r>
      <w:proofErr w:type="spellStart"/>
      <w:r w:rsidRPr="00944A48">
        <w:rPr>
          <w:rFonts w:ascii="Myriad Pro" w:hAnsi="Myriad Pro" w:cs="Calibri"/>
          <w:lang w:val="en-US"/>
        </w:rPr>
        <w:t>Ilijaš</w:t>
      </w:r>
      <w:proofErr w:type="spellEnd"/>
      <w:r w:rsidRPr="00944A48">
        <w:rPr>
          <w:rFonts w:ascii="Myriad Pro" w:hAnsi="Myriad Pro" w:cs="Calibri"/>
          <w:lang w:val="en-US"/>
        </w:rPr>
        <w:t xml:space="preserve">. This low percentage does not mean that the WUC is in financial problems, but that the remaining part of the funds needed for the WUCs’ work is obtained from other activities, for example the construction works for Municipality of </w:t>
      </w:r>
      <w:proofErr w:type="spellStart"/>
      <w:r w:rsidRPr="00944A48">
        <w:rPr>
          <w:rFonts w:ascii="Myriad Pro" w:hAnsi="Myriad Pro" w:cs="Calibri"/>
          <w:lang w:val="en-US"/>
        </w:rPr>
        <w:t>Ilijaš</w:t>
      </w:r>
      <w:proofErr w:type="spellEnd"/>
      <w:r w:rsidRPr="00944A48">
        <w:rPr>
          <w:rFonts w:ascii="Myriad Pro" w:hAnsi="Myriad Pro" w:cs="Calibri"/>
          <w:lang w:val="en-US"/>
        </w:rPr>
        <w:t xml:space="preserve">. </w:t>
      </w:r>
    </w:p>
    <w:p w14:paraId="7F4746CD" w14:textId="77777777" w:rsidR="00655711" w:rsidRPr="00944A48" w:rsidRDefault="00655711" w:rsidP="00655711">
      <w:pPr>
        <w:rPr>
          <w:rFonts w:ascii="Myriad Pro" w:hAnsi="Myriad Pro" w:cs="Calibri"/>
          <w:lang w:val="en-US"/>
        </w:rPr>
      </w:pPr>
      <w:r w:rsidRPr="00A8460B">
        <w:rPr>
          <w:rFonts w:ascii="Myriad Pro" w:hAnsi="Myriad Pro" w:cs="Calibri"/>
          <w:noProof/>
          <w:lang w:val="en-US" w:eastAsia="en-GB"/>
        </w:rPr>
        <w:drawing>
          <wp:inline distT="0" distB="0" distL="0" distR="0" wp14:anchorId="30487907" wp14:editId="6757DC34">
            <wp:extent cx="6142008" cy="2413000"/>
            <wp:effectExtent l="0" t="0" r="11430" b="6350"/>
            <wp:docPr id="10" name="Chart 10">
              <a:extLst xmlns:a="http://schemas.openxmlformats.org/drawingml/2006/main">
                <a:ext uri="{FF2B5EF4-FFF2-40B4-BE49-F238E27FC236}">
                  <a16:creationId xmlns:a16="http://schemas.microsoft.com/office/drawing/2014/main" id="{46C0530D-60EE-4876-AD85-BAA60C7F6DD1}"/>
                </a:ext>
              </a:extLst>
            </wp:docPr>
            <wp:cNvGraphicFramePr/>
            <a:graphic xmlns:a="http://schemas.openxmlformats.org/drawingml/2006/main">
              <a:graphicData uri="http://schemas.openxmlformats.org/drawingml/2006/chart">
                <c:chart xmlns:c="http://schemas.openxmlformats.org/drawingml/2006/chart" xmlns:r="http://schemas.openxmlformats.org/officeDocument/2006/relationships" r:id="rId19"/>
              </a:graphicData>
            </a:graphic>
          </wp:inline>
        </w:drawing>
      </w:r>
    </w:p>
    <w:p w14:paraId="6C74265F" w14:textId="77777777" w:rsidR="00655711" w:rsidRPr="00944A48" w:rsidRDefault="00655711" w:rsidP="00655711">
      <w:pPr>
        <w:rPr>
          <w:rFonts w:ascii="Myriad Pro" w:hAnsi="Myriad Pro" w:cs="Calibri"/>
          <w:i/>
          <w:iCs/>
          <w:sz w:val="20"/>
          <w:szCs w:val="20"/>
          <w:lang w:val="en-US"/>
        </w:rPr>
      </w:pPr>
      <w:r w:rsidRPr="00944A48">
        <w:rPr>
          <w:rFonts w:ascii="Myriad Pro" w:hAnsi="Myriad Pro" w:cs="Calibri"/>
          <w:i/>
          <w:iCs/>
          <w:sz w:val="20"/>
          <w:szCs w:val="20"/>
          <w:lang w:val="en-US"/>
        </w:rPr>
        <w:t xml:space="preserve">Operational &amp; Maintenance cost coverage </w:t>
      </w:r>
    </w:p>
    <w:p w14:paraId="4E703C22" w14:textId="088A0153" w:rsidR="00762508" w:rsidRPr="00944A48" w:rsidRDefault="00762508" w:rsidP="00970C93">
      <w:pPr>
        <w:ind w:left="708"/>
        <w:jc w:val="both"/>
        <w:rPr>
          <w:rFonts w:ascii="Myriad Pro" w:eastAsia="Calibri" w:hAnsi="Myriad Pro" w:cs="Times New Roman"/>
          <w:u w:val="single"/>
          <w:lang w:val="en-US"/>
        </w:rPr>
      </w:pPr>
      <w:r w:rsidRPr="00944A48">
        <w:rPr>
          <w:rFonts w:ascii="Myriad Pro" w:eastAsia="Calibri" w:hAnsi="Myriad Pro" w:cs="Times New Roman"/>
          <w:u w:val="single"/>
          <w:lang w:val="en-US"/>
        </w:rPr>
        <w:t xml:space="preserve">Activity 3.1. Support to enhancing </w:t>
      </w:r>
      <w:r w:rsidR="00533990" w:rsidRPr="00944A48">
        <w:rPr>
          <w:rFonts w:ascii="Myriad Pro" w:eastAsia="Calibri" w:hAnsi="Myriad Pro" w:cs="Times New Roman"/>
          <w:u w:val="single"/>
          <w:lang w:val="en-US"/>
        </w:rPr>
        <w:t>organizational</w:t>
      </w:r>
      <w:r w:rsidRPr="00944A48">
        <w:rPr>
          <w:rFonts w:ascii="Myriad Pro" w:eastAsia="Calibri" w:hAnsi="Myriad Pro" w:cs="Times New Roman"/>
          <w:u w:val="single"/>
          <w:lang w:val="en-US"/>
        </w:rPr>
        <w:t xml:space="preserve"> structure and staffing of water utilities</w:t>
      </w:r>
    </w:p>
    <w:p w14:paraId="2123032B" w14:textId="77777777" w:rsidR="00957CCE" w:rsidRPr="00944A48" w:rsidRDefault="009D3FD6" w:rsidP="00460CC9">
      <w:pPr>
        <w:jc w:val="both"/>
        <w:rPr>
          <w:rFonts w:ascii="Myriad Pro" w:eastAsia="Calibri" w:hAnsi="Myriad Pro" w:cs="Times New Roman"/>
          <w:lang w:val="en-US"/>
        </w:rPr>
      </w:pPr>
      <w:r w:rsidRPr="00944A48">
        <w:rPr>
          <w:rFonts w:ascii="Myriad Pro" w:eastAsia="Calibri" w:hAnsi="Myriad Pro" w:cs="Times New Roman"/>
          <w:lang w:val="en-US"/>
        </w:rPr>
        <w:t xml:space="preserve">Working on optimization of employees within WUCs remain one of the major topics of Action’s assistance as it represents one of the most significant potential areas </w:t>
      </w:r>
      <w:proofErr w:type="gramStart"/>
      <w:r w:rsidRPr="00944A48">
        <w:rPr>
          <w:rFonts w:ascii="Myriad Pro" w:eastAsia="Calibri" w:hAnsi="Myriad Pro" w:cs="Times New Roman"/>
          <w:lang w:val="en-US"/>
        </w:rPr>
        <w:t>in an effort to</w:t>
      </w:r>
      <w:proofErr w:type="gramEnd"/>
      <w:r w:rsidRPr="00944A48">
        <w:rPr>
          <w:rFonts w:ascii="Myriad Pro" w:eastAsia="Calibri" w:hAnsi="Myriad Pro" w:cs="Times New Roman"/>
          <w:lang w:val="en-US"/>
        </w:rPr>
        <w:t xml:space="preserve"> increase WUCs financial performance and reduce operating costs. Targeted advocacy and </w:t>
      </w:r>
      <w:r w:rsidRPr="00944A48">
        <w:rPr>
          <w:rFonts w:ascii="Myriad Pro" w:eastAsia="Calibri" w:hAnsi="Myriad Pro" w:cs="Times New Roman"/>
          <w:b/>
          <w:bCs/>
          <w:lang w:val="en-US"/>
        </w:rPr>
        <w:t>moratorium on new employment,</w:t>
      </w:r>
      <w:r w:rsidRPr="00944A48">
        <w:rPr>
          <w:rFonts w:ascii="Myriad Pro" w:eastAsia="Calibri" w:hAnsi="Myriad Pro" w:cs="Times New Roman"/>
          <w:lang w:val="en-US"/>
        </w:rPr>
        <w:t xml:space="preserve"> introduced by the Action, along with establishment of cost centers, staff optimization and better organization structure, contribute to further </w:t>
      </w:r>
      <w:r w:rsidRPr="00944A48">
        <w:rPr>
          <w:rFonts w:ascii="Myriad Pro" w:eastAsia="Calibri" w:hAnsi="Myriad Pro" w:cs="Times New Roman"/>
          <w:b/>
          <w:bCs/>
          <w:lang w:val="en-US"/>
        </w:rPr>
        <w:t>reduction of average number of employees</w:t>
      </w:r>
      <w:r w:rsidRPr="00944A48">
        <w:rPr>
          <w:rFonts w:ascii="Myriad Pro" w:eastAsia="Calibri" w:hAnsi="Myriad Pro" w:cs="Times New Roman"/>
          <w:lang w:val="en-US"/>
        </w:rPr>
        <w:t xml:space="preserve">.  At the end of </w:t>
      </w:r>
      <w:r w:rsidR="00166C41" w:rsidRPr="00944A48">
        <w:rPr>
          <w:rFonts w:ascii="Myriad Pro" w:eastAsia="Calibri" w:hAnsi="Myriad Pro" w:cs="Times New Roman"/>
          <w:lang w:val="en-US"/>
        </w:rPr>
        <w:t>this reporting period</w:t>
      </w:r>
      <w:r w:rsidRPr="00944A48">
        <w:rPr>
          <w:rFonts w:ascii="Myriad Pro" w:eastAsia="Calibri" w:hAnsi="Myriad Pro" w:cs="Times New Roman"/>
          <w:lang w:val="en-US"/>
        </w:rPr>
        <w:t>, the average number of employees was 5</w:t>
      </w:r>
      <w:r w:rsidRPr="00944A48">
        <w:rPr>
          <w:rFonts w:ascii="Myriad Pro" w:eastAsia="Calibri" w:hAnsi="Myriad Pro" w:cs="Times New Roman"/>
          <w:b/>
          <w:bCs/>
          <w:lang w:val="en-US"/>
        </w:rPr>
        <w:t>.18 per 1000 connections or 10.18% less than 2021 baseline of 5.78 employees</w:t>
      </w:r>
      <w:r w:rsidRPr="00944A48">
        <w:rPr>
          <w:rFonts w:ascii="Myriad Pro" w:eastAsia="Calibri" w:hAnsi="Myriad Pro" w:cs="Times New Roman"/>
          <w:lang w:val="en-US"/>
        </w:rPr>
        <w:t xml:space="preserve">. </w:t>
      </w:r>
    </w:p>
    <w:p w14:paraId="2E000A73" w14:textId="00D59F5D" w:rsidR="00460CC9" w:rsidRPr="00944A48" w:rsidRDefault="009D3FD6" w:rsidP="00460CC9">
      <w:pPr>
        <w:jc w:val="both"/>
        <w:rPr>
          <w:rFonts w:ascii="Myriad Pro" w:eastAsia="Calibri" w:hAnsi="Myriad Pro" w:cs="Times New Roman"/>
          <w:highlight w:val="yellow"/>
          <w:lang w:val="en-US"/>
        </w:rPr>
      </w:pPr>
      <w:r w:rsidRPr="00944A48">
        <w:rPr>
          <w:rFonts w:ascii="Myriad Pro" w:eastAsia="Calibri" w:hAnsi="Myriad Pro" w:cs="Times New Roman"/>
          <w:lang w:val="en-US"/>
        </w:rPr>
        <w:t xml:space="preserve">Eleven of </w:t>
      </w:r>
      <w:r w:rsidR="005D7608" w:rsidRPr="00944A48">
        <w:rPr>
          <w:rFonts w:ascii="Myriad Pro" w:eastAsia="Calibri" w:hAnsi="Myriad Pro" w:cs="Times New Roman"/>
          <w:lang w:val="en-US"/>
        </w:rPr>
        <w:t>24</w:t>
      </w:r>
      <w:r w:rsidRPr="00944A48">
        <w:rPr>
          <w:rFonts w:ascii="Myriad Pro" w:eastAsia="Calibri" w:hAnsi="Myriad Pro" w:cs="Times New Roman"/>
          <w:lang w:val="en-US"/>
        </w:rPr>
        <w:t xml:space="preserve"> participating WUCs have number of employees equal or even below targeted international standard (4 per 1000) and additional 12 WUCs have number of employees equal or even below 5 per 1000 connections.</w:t>
      </w:r>
    </w:p>
    <w:p w14:paraId="1331A8CE" w14:textId="7727D7F3" w:rsidR="00A56297" w:rsidRPr="00944A48" w:rsidRDefault="00A56297" w:rsidP="00970C93">
      <w:pPr>
        <w:ind w:left="708"/>
        <w:jc w:val="both"/>
        <w:rPr>
          <w:rFonts w:ascii="Myriad Pro" w:eastAsia="Calibri" w:hAnsi="Myriad Pro" w:cs="Times New Roman"/>
          <w:u w:val="single"/>
          <w:lang w:val="en-US"/>
        </w:rPr>
      </w:pPr>
      <w:r w:rsidRPr="00944A48">
        <w:rPr>
          <w:rFonts w:ascii="Myriad Pro" w:eastAsia="Calibri" w:hAnsi="Myriad Pro" w:cs="Times New Roman"/>
          <w:u w:val="single"/>
          <w:lang w:val="en-US"/>
        </w:rPr>
        <w:t>Activity 3.2. Support improvements of technical and management capacities of water utilities</w:t>
      </w:r>
    </w:p>
    <w:p w14:paraId="7DFECE13" w14:textId="73180A72" w:rsidR="00FC2C72" w:rsidRPr="00944A48" w:rsidRDefault="00FC2C72" w:rsidP="00FC2C72">
      <w:pPr>
        <w:jc w:val="both"/>
        <w:rPr>
          <w:rFonts w:ascii="Myriad Pro" w:eastAsia="Calibri" w:hAnsi="Myriad Pro" w:cs="Times New Roman"/>
          <w:lang w:val="en-US"/>
        </w:rPr>
      </w:pPr>
      <w:r w:rsidRPr="00944A48">
        <w:rPr>
          <w:rFonts w:ascii="Myriad Pro" w:eastAsia="Calibri" w:hAnsi="Myriad Pro" w:cs="Times New Roman"/>
          <w:lang w:val="en-US"/>
        </w:rPr>
        <w:lastRenderedPageBreak/>
        <w:t xml:space="preserve">As the only initiative in Bosnia and Herzegovina to systematically collect and analyze close to 100 KPIs on a quarterly basis from its partner WUCs, EU4MEG continues to </w:t>
      </w:r>
      <w:r w:rsidRPr="00944A48">
        <w:rPr>
          <w:rFonts w:ascii="Myriad Pro" w:eastAsia="Calibri" w:hAnsi="Myriad Pro" w:cs="Times New Roman"/>
          <w:b/>
          <w:bCs/>
          <w:lang w:val="en-US"/>
        </w:rPr>
        <w:t xml:space="preserve">set the standard for performance-based water services management. </w:t>
      </w:r>
      <w:r w:rsidRPr="00944A48">
        <w:rPr>
          <w:rFonts w:ascii="Myriad Pro" w:eastAsia="Calibri" w:hAnsi="Myriad Pro" w:cs="Times New Roman"/>
          <w:lang w:val="en-US"/>
        </w:rPr>
        <w:t>This extensive monitoring effort provides a robust evidence base that not only informs strategic decisions within partner WUCs and local governments, but also contributes critical data to other sectoral interventions, promoting informed planning and coordinated action.</w:t>
      </w:r>
    </w:p>
    <w:p w14:paraId="33349F5F" w14:textId="77777777" w:rsidR="00FC2C72" w:rsidRPr="00944A48" w:rsidRDefault="00FC2C72" w:rsidP="00FC2C72">
      <w:pPr>
        <w:jc w:val="both"/>
        <w:rPr>
          <w:rFonts w:ascii="Myriad Pro" w:eastAsia="Calibri" w:hAnsi="Myriad Pro" w:cs="Times New Roman"/>
          <w:lang w:val="en-US"/>
        </w:rPr>
      </w:pPr>
      <w:r w:rsidRPr="00944A48">
        <w:rPr>
          <w:rFonts w:ascii="Myriad Pro" w:eastAsia="Calibri" w:hAnsi="Myriad Pro" w:cs="Times New Roman"/>
          <w:lang w:val="en-US"/>
        </w:rPr>
        <w:t xml:space="preserve">For newly engaged WUCs, baseline KPI data was established by the end of 2021, while for long-term partners, historical KPI trends have been consistently tracked across successive years. This continuity enhances the credibility and depth of performance insights, facilitating targeted improvements in operational and financial domains. Quarterly KPI reports are used as </w:t>
      </w:r>
      <w:r w:rsidRPr="00944A48">
        <w:rPr>
          <w:rFonts w:ascii="Myriad Pro" w:eastAsia="Calibri" w:hAnsi="Myriad Pro" w:cs="Times New Roman"/>
          <w:b/>
          <w:bCs/>
          <w:lang w:val="en-US"/>
        </w:rPr>
        <w:t>strategic management tools</w:t>
      </w:r>
      <w:r w:rsidRPr="00944A48">
        <w:rPr>
          <w:rFonts w:ascii="Myriad Pro" w:eastAsia="Calibri" w:hAnsi="Myriad Pro" w:cs="Times New Roman"/>
          <w:lang w:val="en-US"/>
        </w:rPr>
        <w:t xml:space="preserve"> by WUCs, empowering decision-makers with actionable data to identify gaps, optimize resources, and elevate service delivery standards.</w:t>
      </w:r>
    </w:p>
    <w:p w14:paraId="08CA1F67" w14:textId="4B70CF4D" w:rsidR="00FC2C72" w:rsidRPr="00944A48" w:rsidRDefault="00FC2C72" w:rsidP="00FC2C72">
      <w:pPr>
        <w:jc w:val="both"/>
        <w:rPr>
          <w:rFonts w:ascii="Myriad Pro" w:eastAsia="Calibri" w:hAnsi="Myriad Pro" w:cs="Times New Roman"/>
          <w:lang w:val="en-US"/>
        </w:rPr>
      </w:pPr>
      <w:proofErr w:type="gramStart"/>
      <w:r w:rsidRPr="00944A48">
        <w:rPr>
          <w:rFonts w:ascii="Myriad Pro" w:eastAsia="Calibri" w:hAnsi="Myriad Pro" w:cs="Times New Roman"/>
          <w:lang w:val="en-US"/>
        </w:rPr>
        <w:t>Looking ahead, this</w:t>
      </w:r>
      <w:proofErr w:type="gramEnd"/>
      <w:r w:rsidRPr="00944A48">
        <w:rPr>
          <w:rFonts w:ascii="Myriad Pro" w:eastAsia="Calibri" w:hAnsi="Myriad Pro" w:cs="Times New Roman"/>
          <w:lang w:val="en-US"/>
        </w:rPr>
        <w:t xml:space="preserve"> </w:t>
      </w:r>
      <w:r w:rsidR="00664F08" w:rsidRPr="00944A48">
        <w:rPr>
          <w:rFonts w:ascii="Myriad Pro" w:eastAsia="Calibri" w:hAnsi="Myriad Pro" w:cs="Times New Roman"/>
          <w:lang w:val="en-US"/>
        </w:rPr>
        <w:t xml:space="preserve">will </w:t>
      </w:r>
      <w:r w:rsidRPr="00944A48">
        <w:rPr>
          <w:rFonts w:ascii="Myriad Pro" w:eastAsia="Calibri" w:hAnsi="Myriad Pro" w:cs="Times New Roman"/>
          <w:lang w:val="en-US"/>
        </w:rPr>
        <w:t xml:space="preserve">serve as a foundational asset for the upcoming country-wide benchmarking system. With the KPI framework already aligned to the harmonized benchmarking architecture, EU4MEG will ensure seamless integration of its historical data once the </w:t>
      </w:r>
      <w:r w:rsidR="00187C83" w:rsidRPr="00944A48">
        <w:rPr>
          <w:rFonts w:ascii="Myriad Pro" w:eastAsia="Calibri" w:hAnsi="Myriad Pro" w:cs="Times New Roman"/>
          <w:lang w:val="en-US"/>
        </w:rPr>
        <w:t>benchmarking</w:t>
      </w:r>
      <w:r w:rsidRPr="00944A48">
        <w:rPr>
          <w:rFonts w:ascii="Myriad Pro" w:eastAsia="Calibri" w:hAnsi="Myriad Pro" w:cs="Times New Roman"/>
          <w:lang w:val="en-US"/>
        </w:rPr>
        <w:t xml:space="preserve"> system is deployed. This positions EU4MEG not only as a technical enabler of reform but also as a </w:t>
      </w:r>
      <w:r w:rsidRPr="00944A48">
        <w:rPr>
          <w:rFonts w:ascii="Myriad Pro" w:eastAsia="Calibri" w:hAnsi="Myriad Pro" w:cs="Times New Roman"/>
          <w:b/>
          <w:bCs/>
          <w:lang w:val="en-US"/>
        </w:rPr>
        <w:t>critical driver of performance</w:t>
      </w:r>
      <w:r w:rsidRPr="00944A48">
        <w:rPr>
          <w:rFonts w:ascii="Myriad Pro" w:eastAsia="Calibri" w:hAnsi="Myriad Pro" w:cs="Times New Roman"/>
          <w:lang w:val="en-US"/>
        </w:rPr>
        <w:t xml:space="preserve"> </w:t>
      </w:r>
      <w:r w:rsidRPr="00944A48">
        <w:rPr>
          <w:rFonts w:ascii="Myriad Pro" w:eastAsia="Calibri" w:hAnsi="Myriad Pro" w:cs="Times New Roman"/>
          <w:b/>
          <w:bCs/>
          <w:lang w:val="en-US"/>
        </w:rPr>
        <w:t>accountability and transparency</w:t>
      </w:r>
      <w:r w:rsidRPr="00944A48">
        <w:rPr>
          <w:rFonts w:ascii="Myriad Pro" w:eastAsia="Calibri" w:hAnsi="Myriad Pro" w:cs="Times New Roman"/>
          <w:lang w:val="en-US"/>
        </w:rPr>
        <w:t xml:space="preserve"> in the water services sector across BiH.</w:t>
      </w:r>
    </w:p>
    <w:p w14:paraId="1B40C104" w14:textId="218F129F" w:rsidR="00970C93" w:rsidRPr="00944A48" w:rsidRDefault="00970C93" w:rsidP="00FC2C72">
      <w:pPr>
        <w:ind w:left="708"/>
        <w:jc w:val="both"/>
        <w:rPr>
          <w:rFonts w:ascii="Myriad Pro" w:eastAsia="Calibri" w:hAnsi="Myriad Pro" w:cs="Times New Roman"/>
          <w:u w:val="single"/>
          <w:lang w:val="en-US"/>
        </w:rPr>
      </w:pPr>
      <w:r w:rsidRPr="00944A48">
        <w:rPr>
          <w:rFonts w:ascii="Myriad Pro" w:eastAsia="Calibri" w:hAnsi="Myriad Pro" w:cs="Times New Roman"/>
          <w:u w:val="single"/>
          <w:lang w:val="en-US"/>
        </w:rPr>
        <w:t>Activity 3.3. Support upgrading water utilities’ financial management capacity</w:t>
      </w:r>
    </w:p>
    <w:p w14:paraId="6CC1A98E" w14:textId="31B67866" w:rsidR="0011607D" w:rsidRPr="00944A48" w:rsidRDefault="0011607D" w:rsidP="0011607D">
      <w:pPr>
        <w:jc w:val="both"/>
        <w:rPr>
          <w:rFonts w:ascii="Myriad Pro" w:hAnsi="Myriad Pro" w:cs="Calibri"/>
          <w:lang w:val="en-US"/>
        </w:rPr>
      </w:pPr>
      <w:bookmarkStart w:id="12" w:name="_Hlk161740001"/>
      <w:r w:rsidRPr="00944A48">
        <w:rPr>
          <w:rFonts w:ascii="Myriad Pro" w:hAnsi="Myriad Pro" w:cs="Calibri"/>
          <w:lang w:val="en-US"/>
        </w:rPr>
        <w:t xml:space="preserve">The 2021 baseline </w:t>
      </w:r>
      <w:r w:rsidR="000A22E0" w:rsidRPr="00944A48">
        <w:rPr>
          <w:rFonts w:ascii="Myriad Pro" w:hAnsi="Myriad Pro" w:cs="Calibri"/>
          <w:lang w:val="en-US"/>
        </w:rPr>
        <w:t>non-revenue water (</w:t>
      </w:r>
      <w:r w:rsidRPr="00944A48">
        <w:rPr>
          <w:rFonts w:ascii="Myriad Pro" w:hAnsi="Myriad Pro" w:cs="Calibri"/>
          <w:lang w:val="en-US"/>
        </w:rPr>
        <w:t>NRW</w:t>
      </w:r>
      <w:r w:rsidR="000A22E0" w:rsidRPr="00944A48">
        <w:rPr>
          <w:rFonts w:ascii="Myriad Pro" w:hAnsi="Myriad Pro" w:cs="Calibri"/>
          <w:lang w:val="en-US"/>
        </w:rPr>
        <w:t>)</w:t>
      </w:r>
      <w:r w:rsidRPr="00944A48">
        <w:rPr>
          <w:rFonts w:ascii="Myriad Pro" w:hAnsi="Myriad Pro" w:cs="Calibri"/>
          <w:lang w:val="en-US"/>
        </w:rPr>
        <w:t xml:space="preserve"> average value was 51.37% and by the end of 2024 the average value of NRW was 48.81% (calculated as average value of individual NRW percentages). This brings the achieved </w:t>
      </w:r>
      <w:r w:rsidRPr="00944A48">
        <w:rPr>
          <w:rFonts w:ascii="Myriad Pro" w:hAnsi="Myriad Pro" w:cs="Calibri"/>
          <w:b/>
          <w:bCs/>
          <w:lang w:val="en-US"/>
        </w:rPr>
        <w:t>NRW reduction to 4.99% from the 2021 baseline</w:t>
      </w:r>
      <w:r w:rsidRPr="00944A48">
        <w:rPr>
          <w:rFonts w:ascii="Myriad Pro" w:hAnsi="Myriad Pro" w:cs="Calibri"/>
          <w:lang w:val="en-US"/>
        </w:rPr>
        <w:t xml:space="preserve">. </w:t>
      </w:r>
      <w:bookmarkStart w:id="13" w:name="_Hlk193649171"/>
    </w:p>
    <w:bookmarkEnd w:id="13"/>
    <w:p w14:paraId="5C9296E8" w14:textId="77777777" w:rsidR="0011607D" w:rsidRPr="00944A48" w:rsidRDefault="0011607D" w:rsidP="0011607D">
      <w:pPr>
        <w:jc w:val="both"/>
        <w:rPr>
          <w:rFonts w:ascii="Myriad Pro" w:hAnsi="Myriad Pro" w:cs="Calibri"/>
          <w:lang w:val="en-US"/>
        </w:rPr>
      </w:pPr>
      <w:r w:rsidRPr="00944A48">
        <w:rPr>
          <w:rFonts w:ascii="Myriad Pro" w:hAnsi="Myriad Pro" w:cs="Calibri"/>
          <w:lang w:val="en-US"/>
        </w:rPr>
        <w:t xml:space="preserve">Even though all participating EU4MEG WUCs reduced their NRW percentage, NRW for Mostar (as a part of MEG Project) nullifies the progress achieved. However, if Mostar WUC is excluded from this calculation, the average value of NRW (calculated as average value of the individual NRW percentages) was </w:t>
      </w:r>
      <w:r w:rsidRPr="00944A48">
        <w:rPr>
          <w:rFonts w:ascii="Myriad Pro" w:hAnsi="Myriad Pro" w:cs="Calibri"/>
          <w:b/>
          <w:bCs/>
          <w:lang w:val="en-US"/>
        </w:rPr>
        <w:t>45.58% and it is 9.8% lower than 2021 baseline</w:t>
      </w:r>
      <w:r w:rsidRPr="00944A48">
        <w:rPr>
          <w:rFonts w:ascii="Myriad Pro" w:hAnsi="Myriad Pro" w:cs="Calibri"/>
          <w:lang w:val="en-US"/>
        </w:rPr>
        <w:t xml:space="preserve"> (excluding Mostar). </w:t>
      </w:r>
    </w:p>
    <w:p w14:paraId="7EB438E4" w14:textId="77777777" w:rsidR="0011607D" w:rsidRPr="00944A48" w:rsidRDefault="0011607D" w:rsidP="0011607D">
      <w:pPr>
        <w:rPr>
          <w:rFonts w:ascii="Myriad Pro" w:hAnsi="Myriad Pro" w:cs="Calibri"/>
          <w:highlight w:val="cyan"/>
          <w:lang w:val="en-US"/>
        </w:rPr>
      </w:pPr>
      <w:r w:rsidRPr="00A8460B">
        <w:rPr>
          <w:rFonts w:ascii="Myriad Pro" w:hAnsi="Myriad Pro"/>
          <w:noProof/>
          <w:highlight w:val="cyan"/>
          <w:lang w:val="en-US" w:eastAsia="en-GB"/>
        </w:rPr>
        <w:drawing>
          <wp:inline distT="0" distB="0" distL="0" distR="0" wp14:anchorId="6AE94BE8" wp14:editId="0BF95565">
            <wp:extent cx="6189345" cy="3289935"/>
            <wp:effectExtent l="0" t="0" r="1905" b="5715"/>
            <wp:docPr id="3" name="Chart 3">
              <a:extLst xmlns:a="http://schemas.openxmlformats.org/drawingml/2006/main">
                <a:ext uri="{FF2B5EF4-FFF2-40B4-BE49-F238E27FC236}">
                  <a16:creationId xmlns:a16="http://schemas.microsoft.com/office/drawing/2014/main" id="{8BFF2006-A71E-4B10-BBB2-FE6A59063ACC}"/>
                </a:ext>
              </a:extLst>
            </wp:docPr>
            <wp:cNvGraphicFramePr/>
            <a:graphic xmlns:a="http://schemas.openxmlformats.org/drawingml/2006/main">
              <a:graphicData uri="http://schemas.openxmlformats.org/drawingml/2006/chart">
                <c:chart xmlns:c="http://schemas.openxmlformats.org/drawingml/2006/chart" xmlns:r="http://schemas.openxmlformats.org/officeDocument/2006/relationships" r:id="rId20"/>
              </a:graphicData>
            </a:graphic>
          </wp:inline>
        </w:drawing>
      </w:r>
    </w:p>
    <w:p w14:paraId="62F77145" w14:textId="77777777" w:rsidR="0011607D" w:rsidRPr="00944A48" w:rsidRDefault="0011607D" w:rsidP="0011607D">
      <w:pPr>
        <w:rPr>
          <w:rFonts w:ascii="Myriad Pro" w:hAnsi="Myriad Pro" w:cs="Calibri"/>
          <w:highlight w:val="cyan"/>
          <w:lang w:val="en-US"/>
        </w:rPr>
      </w:pPr>
      <w:r w:rsidRPr="00A8460B">
        <w:rPr>
          <w:rFonts w:ascii="Myriad Pro" w:hAnsi="Myriad Pro"/>
          <w:noProof/>
          <w:highlight w:val="cyan"/>
          <w:lang w:val="en-US" w:eastAsia="en-GB"/>
        </w:rPr>
        <w:lastRenderedPageBreak/>
        <w:drawing>
          <wp:inline distT="0" distB="0" distL="0" distR="0" wp14:anchorId="34DA60B2" wp14:editId="3FDBCC19">
            <wp:extent cx="6189345" cy="3037205"/>
            <wp:effectExtent l="0" t="0" r="1905" b="10795"/>
            <wp:docPr id="7" name="Chart 7">
              <a:extLst xmlns:a="http://schemas.openxmlformats.org/drawingml/2006/main">
                <a:ext uri="{FF2B5EF4-FFF2-40B4-BE49-F238E27FC236}">
                  <a16:creationId xmlns:a16="http://schemas.microsoft.com/office/drawing/2014/main" id="{99BC3D9C-A120-4BF7-BE47-0E7B774155AE}"/>
                </a:ext>
              </a:extLst>
            </wp:docPr>
            <wp:cNvGraphicFramePr/>
            <a:graphic xmlns:a="http://schemas.openxmlformats.org/drawingml/2006/main">
              <a:graphicData uri="http://schemas.openxmlformats.org/drawingml/2006/chart">
                <c:chart xmlns:c="http://schemas.openxmlformats.org/drawingml/2006/chart" xmlns:r="http://schemas.openxmlformats.org/officeDocument/2006/relationships" r:id="rId21"/>
              </a:graphicData>
            </a:graphic>
          </wp:inline>
        </w:drawing>
      </w:r>
    </w:p>
    <w:p w14:paraId="49C15A61" w14:textId="77777777" w:rsidR="0011607D" w:rsidRPr="00944A48" w:rsidRDefault="0011607D" w:rsidP="0011607D">
      <w:pPr>
        <w:jc w:val="both"/>
        <w:rPr>
          <w:rFonts w:ascii="Myriad Pro" w:hAnsi="Myriad Pro" w:cs="Calibri"/>
          <w:lang w:val="en-US"/>
        </w:rPr>
      </w:pPr>
      <w:r w:rsidRPr="00944A48">
        <w:rPr>
          <w:rFonts w:ascii="Myriad Pro" w:hAnsi="Myriad Pro" w:cs="Calibri"/>
          <w:lang w:val="en-US"/>
        </w:rPr>
        <w:t xml:space="preserve">This relatively poor NRW reduction result is a consequence of several reasons. The main reason is the fact that the biggest WUCs have the largest NRW losses due to the size of network and previously introduced, </w:t>
      </w:r>
      <w:r w:rsidRPr="00944A48">
        <w:rPr>
          <w:rFonts w:ascii="Myriad Pro" w:hAnsi="Myriad Pro" w:cs="Calibri"/>
          <w:b/>
          <w:bCs/>
          <w:lang w:val="en-US"/>
        </w:rPr>
        <w:t>mostly inadequate technical solutions</w:t>
      </w:r>
      <w:r w:rsidRPr="00944A48">
        <w:rPr>
          <w:rFonts w:ascii="Myriad Pro" w:hAnsi="Myriad Pro" w:cs="Calibri"/>
          <w:lang w:val="en-US"/>
        </w:rPr>
        <w:t xml:space="preserve">. Also, their ability to reduce NRW without major financial interventions in infrastructure is extremely limited. </w:t>
      </w:r>
    </w:p>
    <w:p w14:paraId="19B50DD0" w14:textId="3D0482E4" w:rsidR="0011607D" w:rsidRPr="00944A48" w:rsidRDefault="0011607D" w:rsidP="0011607D">
      <w:pPr>
        <w:jc w:val="both"/>
        <w:rPr>
          <w:rFonts w:ascii="Myriad Pro" w:hAnsi="Myriad Pro" w:cs="Calibri"/>
          <w:lang w:val="en-US"/>
        </w:rPr>
      </w:pPr>
      <w:r w:rsidRPr="00944A48">
        <w:rPr>
          <w:rFonts w:ascii="Myriad Pro" w:hAnsi="Myriad Pro" w:cs="Calibri"/>
          <w:lang w:val="en-US"/>
        </w:rPr>
        <w:t xml:space="preserve">The 2021 baseline data was based on certain assumptions and internal company data, which proved to be well underestimated and projected/planed level of the NRW reduction </w:t>
      </w:r>
      <w:r w:rsidRPr="00944A48">
        <w:rPr>
          <w:rFonts w:ascii="Myriad Pro" w:hAnsi="Myriad Pro" w:cs="Calibri"/>
          <w:b/>
          <w:bCs/>
          <w:lang w:val="en-US"/>
        </w:rPr>
        <w:t>was set optimistically</w:t>
      </w:r>
      <w:r w:rsidRPr="00944A48">
        <w:rPr>
          <w:rFonts w:ascii="Myriad Pro" w:hAnsi="Myriad Pro" w:cs="Calibri"/>
          <w:lang w:val="en-US"/>
        </w:rPr>
        <w:t xml:space="preserve">. Action’s targeted assistance in the first step of NRW reduction resulted with an increase of average NRW percentage due to more accurate measurement and calculation of water balances. Also, another significant reason for relatively poor results in NRW reduction is the </w:t>
      </w:r>
      <w:r w:rsidRPr="00944A48">
        <w:rPr>
          <w:rFonts w:ascii="Myriad Pro" w:hAnsi="Myriad Pro" w:cs="Calibri"/>
          <w:b/>
          <w:bCs/>
          <w:lang w:val="en-US"/>
        </w:rPr>
        <w:t>lack of financial incentives</w:t>
      </w:r>
      <w:r w:rsidRPr="00944A48">
        <w:rPr>
          <w:rFonts w:ascii="Myriad Pro" w:hAnsi="Myriad Pro" w:cs="Calibri"/>
          <w:lang w:val="en-US"/>
        </w:rPr>
        <w:t xml:space="preserve"> for direct investments in essential water network reconstructions. </w:t>
      </w:r>
    </w:p>
    <w:p w14:paraId="51DF9E7B" w14:textId="77777777" w:rsidR="0011607D" w:rsidRPr="00944A48" w:rsidRDefault="0011607D" w:rsidP="0011607D">
      <w:pPr>
        <w:jc w:val="both"/>
        <w:rPr>
          <w:rFonts w:ascii="Myriad Pro" w:hAnsi="Myriad Pro" w:cs="Calibri"/>
          <w:lang w:val="en-US"/>
        </w:rPr>
      </w:pPr>
      <w:r w:rsidRPr="00944A48">
        <w:rPr>
          <w:rFonts w:ascii="Myriad Pro" w:hAnsi="Myriad Pro" w:cs="Calibri"/>
          <w:lang w:val="en-US"/>
        </w:rPr>
        <w:t xml:space="preserve">On the other hand, the strongest incentive for partner LGs and WUCs to introduce and follow up strict (and often costly measures) for reduction of NRW is the increasing insufficiency of drinking water quantities. This is where the Action noticed that the best performing WUCs in NRW management – Tešanj (22.76% NRW), Gračanica (25.22% NRW), Doboj </w:t>
      </w:r>
      <w:proofErr w:type="spellStart"/>
      <w:r w:rsidRPr="00944A48">
        <w:rPr>
          <w:rFonts w:ascii="Myriad Pro" w:hAnsi="Myriad Pro" w:cs="Calibri"/>
          <w:lang w:val="en-US"/>
        </w:rPr>
        <w:t>Istok</w:t>
      </w:r>
      <w:proofErr w:type="spellEnd"/>
      <w:r w:rsidRPr="00944A48">
        <w:rPr>
          <w:rFonts w:ascii="Myriad Pro" w:hAnsi="Myriad Pro" w:cs="Calibri"/>
          <w:lang w:val="en-US"/>
        </w:rPr>
        <w:t xml:space="preserve"> (26.18% NRW), Gradiška (33.39% NRW) and Prnjavor (36.80% NRW), </w:t>
      </w:r>
      <w:r w:rsidRPr="00944A48">
        <w:rPr>
          <w:rFonts w:ascii="Myriad Pro" w:hAnsi="Myriad Pro" w:cs="Calibri"/>
          <w:b/>
          <w:bCs/>
          <w:lang w:val="en-US"/>
        </w:rPr>
        <w:t>all have problems with drinking water quantities</w:t>
      </w:r>
      <w:r w:rsidRPr="00944A48">
        <w:rPr>
          <w:rFonts w:ascii="Myriad Pro" w:hAnsi="Myriad Pro" w:cs="Calibri"/>
          <w:lang w:val="en-US"/>
        </w:rPr>
        <w:t xml:space="preserve">. </w:t>
      </w:r>
      <w:bookmarkStart w:id="14" w:name="_Hlk193655394"/>
    </w:p>
    <w:p w14:paraId="746D0875" w14:textId="77777777" w:rsidR="0025464A" w:rsidRPr="00944A48" w:rsidRDefault="0011607D" w:rsidP="0011607D">
      <w:pPr>
        <w:jc w:val="both"/>
        <w:rPr>
          <w:rFonts w:ascii="Myriad Pro" w:hAnsi="Myriad Pro" w:cs="Calibri"/>
          <w:lang w:val="en-US"/>
        </w:rPr>
      </w:pPr>
      <w:r w:rsidRPr="00944A48">
        <w:rPr>
          <w:rFonts w:ascii="Myriad Pro" w:hAnsi="Myriad Pro" w:cs="Calibri"/>
          <w:b/>
          <w:bCs/>
          <w:lang w:val="en-US"/>
        </w:rPr>
        <w:t>Current prices of electric energy</w:t>
      </w:r>
      <w:r w:rsidRPr="00944A48">
        <w:rPr>
          <w:rFonts w:ascii="Myriad Pro" w:hAnsi="Myriad Pro" w:cs="Calibri"/>
          <w:lang w:val="en-US"/>
        </w:rPr>
        <w:t xml:space="preserve"> also do not create sufficiently strong incentives for better NRW management and quite often WUCs are more focused on investment in renewable energy investment (solar PV plants) because those investments are lower and simpler for implementation comparing to NRW reduction investments. </w:t>
      </w:r>
      <w:bookmarkEnd w:id="14"/>
    </w:p>
    <w:p w14:paraId="0ACFBE30" w14:textId="56256A54" w:rsidR="0011607D" w:rsidRPr="00944A48" w:rsidRDefault="0011607D" w:rsidP="0011607D">
      <w:pPr>
        <w:jc w:val="both"/>
        <w:rPr>
          <w:rFonts w:ascii="Myriad Pro" w:hAnsi="Myriad Pro" w:cs="Calibri"/>
          <w:lang w:val="en-US"/>
        </w:rPr>
      </w:pPr>
      <w:r w:rsidRPr="00944A48">
        <w:rPr>
          <w:rFonts w:ascii="Myriad Pro" w:hAnsi="Myriad Pro" w:cs="Calibri"/>
          <w:lang w:val="en-US"/>
        </w:rPr>
        <w:t>The chart below compares the percentage of NRW and consumption of electrical energy per m</w:t>
      </w:r>
      <w:r w:rsidRPr="00944A48">
        <w:rPr>
          <w:rFonts w:ascii="Myriad Pro" w:hAnsi="Myriad Pro" w:cs="Calibri"/>
          <w:vertAlign w:val="superscript"/>
          <w:lang w:val="en-US"/>
        </w:rPr>
        <w:t>3</w:t>
      </w:r>
      <w:r w:rsidRPr="00944A48">
        <w:rPr>
          <w:rFonts w:ascii="Myriad Pro" w:hAnsi="Myriad Pro" w:cs="Calibri"/>
          <w:lang w:val="en-US"/>
        </w:rPr>
        <w:t xml:space="preserve"> of delivered and billed water: </w:t>
      </w:r>
    </w:p>
    <w:p w14:paraId="5EBFE152" w14:textId="77777777" w:rsidR="0011607D" w:rsidRPr="00944A48" w:rsidRDefault="0011607D" w:rsidP="0011607D">
      <w:pPr>
        <w:rPr>
          <w:rFonts w:ascii="Myriad Pro" w:hAnsi="Myriad Pro" w:cs="Calibri"/>
          <w:highlight w:val="cyan"/>
          <w:lang w:val="en-US"/>
        </w:rPr>
      </w:pPr>
      <w:r w:rsidRPr="00A8460B">
        <w:rPr>
          <w:rFonts w:ascii="Myriad Pro" w:hAnsi="Myriad Pro" w:cs="Calibri"/>
          <w:noProof/>
          <w:highlight w:val="cyan"/>
          <w:lang w:val="en-US" w:eastAsia="en-GB"/>
        </w:rPr>
        <w:lastRenderedPageBreak/>
        <w:drawing>
          <wp:inline distT="0" distB="0" distL="0" distR="0" wp14:anchorId="2B98F85C" wp14:editId="267CB172">
            <wp:extent cx="6189345" cy="3161030"/>
            <wp:effectExtent l="0" t="0" r="0" b="0"/>
            <wp:docPr id="12" name="Chart 12">
              <a:extLst xmlns:a="http://schemas.openxmlformats.org/drawingml/2006/main">
                <a:ext uri="{FF2B5EF4-FFF2-40B4-BE49-F238E27FC236}">
                  <a16:creationId xmlns:a16="http://schemas.microsoft.com/office/drawing/2014/main" id="{00000000-0008-0000-0B00-000002000000}"/>
                </a:ext>
              </a:extLst>
            </wp:docPr>
            <wp:cNvGraphicFramePr/>
            <a:graphic xmlns:a="http://schemas.openxmlformats.org/drawingml/2006/main">
              <a:graphicData uri="http://schemas.openxmlformats.org/drawingml/2006/chart">
                <c:chart xmlns:c="http://schemas.openxmlformats.org/drawingml/2006/chart" xmlns:r="http://schemas.openxmlformats.org/officeDocument/2006/relationships" r:id="rId22"/>
              </a:graphicData>
            </a:graphic>
          </wp:inline>
        </w:drawing>
      </w:r>
    </w:p>
    <w:p w14:paraId="0233F53D" w14:textId="77777777" w:rsidR="0011607D" w:rsidRPr="00944A48" w:rsidRDefault="0011607D" w:rsidP="0011607D">
      <w:pPr>
        <w:jc w:val="both"/>
        <w:rPr>
          <w:rFonts w:ascii="Myriad Pro" w:hAnsi="Myriad Pro" w:cs="Calibri"/>
          <w:lang w:val="en-US"/>
        </w:rPr>
      </w:pPr>
      <w:r w:rsidRPr="00944A48">
        <w:rPr>
          <w:rFonts w:ascii="Myriad Pro" w:hAnsi="Myriad Pro" w:cs="Calibri"/>
          <w:lang w:val="en-US"/>
        </w:rPr>
        <w:t xml:space="preserve">In total, 23 partner WUCs managed to reduce their NRW percentage over this reporting period, while </w:t>
      </w:r>
      <w:proofErr w:type="spellStart"/>
      <w:r w:rsidRPr="00944A48">
        <w:rPr>
          <w:rFonts w:ascii="Myriad Pro" w:hAnsi="Myriad Pro" w:cs="Calibri"/>
          <w:lang w:val="en-US"/>
        </w:rPr>
        <w:t>Mrkonjić</w:t>
      </w:r>
      <w:proofErr w:type="spellEnd"/>
      <w:r w:rsidRPr="00944A48">
        <w:rPr>
          <w:rFonts w:ascii="Myriad Pro" w:hAnsi="Myriad Pro" w:cs="Calibri"/>
          <w:lang w:val="en-US"/>
        </w:rPr>
        <w:t xml:space="preserve"> Grad and Prijedor continue to struggle with high NRW percentage, i.e. </w:t>
      </w:r>
      <w:r w:rsidRPr="00944A48">
        <w:rPr>
          <w:rFonts w:ascii="Myriad Pro" w:hAnsi="Myriad Pro" w:cs="Calibri"/>
          <w:b/>
          <w:bCs/>
          <w:lang w:val="en-US"/>
        </w:rPr>
        <w:t>above 70%.</w:t>
      </w:r>
    </w:p>
    <w:p w14:paraId="1E53CE99" w14:textId="387F8983" w:rsidR="0011607D" w:rsidRPr="00944A48" w:rsidRDefault="0011607D" w:rsidP="0011607D">
      <w:pPr>
        <w:jc w:val="both"/>
        <w:rPr>
          <w:rFonts w:ascii="Myriad Pro" w:hAnsi="Myriad Pro" w:cs="Calibri"/>
          <w:lang w:val="en-US"/>
        </w:rPr>
      </w:pPr>
      <w:r w:rsidRPr="00944A48">
        <w:rPr>
          <w:rFonts w:ascii="Myriad Pro" w:hAnsi="Myriad Pro" w:cs="Calibri"/>
          <w:lang w:val="en-US"/>
        </w:rPr>
        <w:t xml:space="preserve">Day’s sales outstanding (DSO) or </w:t>
      </w:r>
      <w:r w:rsidRPr="00944A48">
        <w:rPr>
          <w:rFonts w:ascii="Myriad Pro" w:hAnsi="Myriad Pro" w:cs="Calibri"/>
          <w:b/>
          <w:bCs/>
          <w:lang w:val="en-US"/>
        </w:rPr>
        <w:t>average invoice collection period was 146 days and is lower</w:t>
      </w:r>
      <w:r w:rsidRPr="00944A48">
        <w:rPr>
          <w:rFonts w:ascii="Myriad Pro" w:hAnsi="Myriad Pro" w:cs="Calibri"/>
          <w:lang w:val="en-US"/>
        </w:rPr>
        <w:t xml:space="preserve"> </w:t>
      </w:r>
      <w:r w:rsidRPr="00944A48">
        <w:rPr>
          <w:rFonts w:ascii="Myriad Pro" w:hAnsi="Myriad Pro" w:cs="Calibri"/>
          <w:b/>
          <w:bCs/>
          <w:lang w:val="en-US"/>
        </w:rPr>
        <w:t>compar</w:t>
      </w:r>
      <w:r w:rsidR="002763B6" w:rsidRPr="00944A48">
        <w:rPr>
          <w:rFonts w:ascii="Myriad Pro" w:hAnsi="Myriad Pro" w:cs="Calibri"/>
          <w:b/>
          <w:bCs/>
          <w:lang w:val="en-US"/>
        </w:rPr>
        <w:t>ed</w:t>
      </w:r>
      <w:r w:rsidRPr="00944A48">
        <w:rPr>
          <w:rFonts w:ascii="Myriad Pro" w:hAnsi="Myriad Pro" w:cs="Calibri"/>
          <w:b/>
          <w:bCs/>
          <w:lang w:val="en-US"/>
        </w:rPr>
        <w:t xml:space="preserve"> to 196 days in 2023 and 214 days by the end of December 2021</w:t>
      </w:r>
      <w:r w:rsidRPr="00944A48">
        <w:rPr>
          <w:rFonts w:ascii="Myriad Pro" w:hAnsi="Myriad Pro" w:cs="Calibri"/>
          <w:lang w:val="en-US"/>
        </w:rPr>
        <w:t xml:space="preserve">. There are some individual WUCs that negatively affect the combined DSO average. The </w:t>
      </w:r>
      <w:r w:rsidRPr="00944A48">
        <w:rPr>
          <w:rFonts w:ascii="Myriad Pro" w:hAnsi="Myriad Pro" w:cs="Calibri"/>
          <w:b/>
          <w:bCs/>
          <w:lang w:val="en-US"/>
        </w:rPr>
        <w:t>average DSO by end of 2024 is only 98 days</w:t>
      </w:r>
      <w:r w:rsidRPr="00944A48">
        <w:rPr>
          <w:rFonts w:ascii="Myriad Pro" w:hAnsi="Myriad Pro" w:cs="Calibri"/>
          <w:lang w:val="en-US"/>
        </w:rPr>
        <w:t xml:space="preserve"> and represents significant progress achieved during the reporting period. By the end of 2024, 18 partner WUCs </w:t>
      </w:r>
      <w:r w:rsidRPr="00944A48">
        <w:rPr>
          <w:rFonts w:ascii="Myriad Pro" w:hAnsi="Myriad Pro" w:cs="Calibri"/>
          <w:b/>
          <w:bCs/>
          <w:lang w:val="en-US"/>
        </w:rPr>
        <w:t>reached their</w:t>
      </w:r>
      <w:r w:rsidRPr="00944A48">
        <w:rPr>
          <w:rFonts w:ascii="Myriad Pro" w:hAnsi="Myriad Pro" w:cs="Calibri"/>
          <w:lang w:val="en-US"/>
        </w:rPr>
        <w:t xml:space="preserve"> </w:t>
      </w:r>
      <w:r w:rsidRPr="00944A48">
        <w:rPr>
          <w:rFonts w:ascii="Myriad Pro" w:hAnsi="Myriad Pro" w:cs="Calibri"/>
          <w:b/>
          <w:bCs/>
          <w:lang w:val="en-US"/>
        </w:rPr>
        <w:t>optimum bill collection period</w:t>
      </w:r>
      <w:r w:rsidRPr="00944A48">
        <w:rPr>
          <w:rFonts w:ascii="Myriad Pro" w:hAnsi="Myriad Pro" w:cs="Calibri"/>
          <w:lang w:val="en-US"/>
        </w:rPr>
        <w:t xml:space="preserve">, e.g. </w:t>
      </w:r>
      <w:r w:rsidRPr="00944A48">
        <w:rPr>
          <w:rFonts w:ascii="Myriad Pro" w:hAnsi="Myriad Pro" w:cs="Calibri"/>
          <w:b/>
          <w:bCs/>
          <w:lang w:val="en-US"/>
        </w:rPr>
        <w:t>below 90 days</w:t>
      </w:r>
      <w:r w:rsidRPr="00944A48">
        <w:rPr>
          <w:rFonts w:ascii="Myriad Pro" w:hAnsi="Myriad Pro" w:cs="Calibri"/>
          <w:lang w:val="en-US"/>
        </w:rPr>
        <w:t>.</w:t>
      </w:r>
    </w:p>
    <w:p w14:paraId="10298839" w14:textId="77777777" w:rsidR="0011607D" w:rsidRPr="00944A48" w:rsidRDefault="0011607D" w:rsidP="0011607D">
      <w:pPr>
        <w:jc w:val="both"/>
        <w:rPr>
          <w:rFonts w:ascii="Myriad Pro" w:hAnsi="Myriad Pro" w:cs="Calibri"/>
          <w:highlight w:val="cyan"/>
          <w:lang w:val="en-US"/>
        </w:rPr>
      </w:pPr>
      <w:r w:rsidRPr="00944A48">
        <w:rPr>
          <w:rFonts w:ascii="Myriad Pro" w:hAnsi="Myriad Pro" w:cs="Calibri"/>
          <w:lang w:val="en-US"/>
        </w:rPr>
        <w:t>Access to controlled and safety water supply services</w:t>
      </w:r>
      <w:r w:rsidRPr="00944A48">
        <w:rPr>
          <w:rFonts w:ascii="Myriad Pro" w:hAnsi="Myriad Pro" w:cs="Calibri"/>
          <w:b/>
          <w:bCs/>
          <w:lang w:val="en-US"/>
        </w:rPr>
        <w:t xml:space="preserve"> </w:t>
      </w:r>
      <w:r w:rsidRPr="00944A48">
        <w:rPr>
          <w:rFonts w:ascii="Myriad Pro" w:hAnsi="Myriad Pro" w:cs="Calibri"/>
          <w:lang w:val="en-US"/>
        </w:rPr>
        <w:t>i</w:t>
      </w:r>
      <w:r w:rsidRPr="00944A48">
        <w:rPr>
          <w:rFonts w:ascii="Myriad Pro" w:hAnsi="Myriad Pro" w:cs="Calibri"/>
          <w:b/>
          <w:bCs/>
          <w:lang w:val="en-US"/>
        </w:rPr>
        <w:t>ncreased from 74.64% to 79.56%</w:t>
      </w:r>
      <w:r w:rsidRPr="00944A48">
        <w:rPr>
          <w:rFonts w:ascii="Myriad Pro" w:hAnsi="Myriad Pro" w:cs="Calibri"/>
          <w:lang w:val="en-US"/>
        </w:rPr>
        <w:t xml:space="preserve"> (2021 vs 2024). Also, access to sewage services</w:t>
      </w:r>
      <w:r w:rsidRPr="00944A48">
        <w:rPr>
          <w:rFonts w:ascii="Myriad Pro" w:hAnsi="Myriad Pro" w:cs="Calibri"/>
          <w:b/>
          <w:bCs/>
          <w:lang w:val="en-US"/>
        </w:rPr>
        <w:t xml:space="preserve"> increased from 28.97% to 36.68% </w:t>
      </w:r>
      <w:r w:rsidRPr="00944A48">
        <w:rPr>
          <w:rFonts w:ascii="Myriad Pro" w:hAnsi="Myriad Pro" w:cs="Calibri"/>
          <w:lang w:val="en-US"/>
        </w:rPr>
        <w:t xml:space="preserve">(2021 vs 2024). This positive progress is result of finalization of several ongoing infrastructure projects in EU4MEG partner LGs, financed through the MEG Project funds.  </w:t>
      </w:r>
    </w:p>
    <w:p w14:paraId="03C9A784" w14:textId="6FD4AC9F" w:rsidR="00F23752" w:rsidRPr="00944A48" w:rsidRDefault="0011607D" w:rsidP="00F23752">
      <w:pPr>
        <w:jc w:val="both"/>
        <w:rPr>
          <w:rFonts w:ascii="Myriad Pro" w:eastAsia="Calibri" w:hAnsi="Myriad Pro" w:cs="Times New Roman"/>
          <w:lang w:val="en-US"/>
        </w:rPr>
      </w:pPr>
      <w:r w:rsidRPr="00944A48">
        <w:rPr>
          <w:rFonts w:ascii="Myriad Pro" w:hAnsi="Myriad Pro" w:cs="Calibri"/>
          <w:lang w:val="en-US"/>
        </w:rPr>
        <w:t xml:space="preserve">During 2024, the </w:t>
      </w:r>
      <w:r w:rsidR="002763B6" w:rsidRPr="00944A48">
        <w:rPr>
          <w:rFonts w:ascii="Myriad Pro" w:hAnsi="Myriad Pro" w:cs="Calibri"/>
          <w:lang w:val="en-US"/>
        </w:rPr>
        <w:t>EU4MEG</w:t>
      </w:r>
      <w:r w:rsidRPr="00944A48">
        <w:rPr>
          <w:rFonts w:ascii="Myriad Pro" w:hAnsi="Myriad Pro" w:cs="Calibri"/>
          <w:lang w:val="en-US"/>
        </w:rPr>
        <w:t xml:space="preserve">’s newly introduced activity on bringing together </w:t>
      </w:r>
      <w:r w:rsidRPr="00944A48">
        <w:rPr>
          <w:rFonts w:ascii="Myriad Pro" w:hAnsi="Myriad Pro" w:cs="Calibri"/>
          <w:b/>
          <w:bCs/>
          <w:lang w:val="en-US"/>
        </w:rPr>
        <w:t xml:space="preserve">young </w:t>
      </w:r>
      <w:r w:rsidR="00F23752" w:rsidRPr="00944A48">
        <w:rPr>
          <w:rFonts w:ascii="Myriad Pro" w:hAnsi="Myriad Pro" w:cs="Calibri"/>
          <w:b/>
          <w:bCs/>
          <w:lang w:val="en-US"/>
        </w:rPr>
        <w:t>water professionals (YWP)</w:t>
      </w:r>
      <w:r w:rsidRPr="00944A48">
        <w:rPr>
          <w:rFonts w:ascii="Myriad Pro" w:hAnsi="Myriad Pro" w:cs="Calibri"/>
          <w:lang w:val="en-US"/>
        </w:rPr>
        <w:t xml:space="preserve"> </w:t>
      </w:r>
      <w:r w:rsidRPr="00944A48">
        <w:rPr>
          <w:rFonts w:ascii="Myriad Pro" w:hAnsi="Myriad Pro" w:cs="Calibri"/>
          <w:b/>
          <w:bCs/>
          <w:lang w:val="en-US"/>
        </w:rPr>
        <w:t>from partner WUCs</w:t>
      </w:r>
      <w:r w:rsidRPr="00944A48">
        <w:rPr>
          <w:rFonts w:ascii="Myriad Pro" w:hAnsi="Myriad Pro" w:cs="Calibri"/>
          <w:lang w:val="en-US"/>
        </w:rPr>
        <w:t xml:space="preserve"> began with an aim primarily to promote their recognition and to encourage them to continuously work on improving their knowledge and skills, and exchange and transfer experience. The </w:t>
      </w:r>
      <w:r w:rsidR="009F5B7E" w:rsidRPr="00944A48">
        <w:rPr>
          <w:rFonts w:ascii="Myriad Pro" w:hAnsi="Myriad Pro" w:cs="Calibri"/>
          <w:lang w:val="en-US"/>
        </w:rPr>
        <w:t>Action</w:t>
      </w:r>
      <w:r w:rsidRPr="00944A48">
        <w:rPr>
          <w:rFonts w:ascii="Myriad Pro" w:hAnsi="Myriad Pro" w:cs="Calibri"/>
          <w:lang w:val="en-US"/>
        </w:rPr>
        <w:t xml:space="preserve"> organized </w:t>
      </w:r>
      <w:r w:rsidRPr="00944A48">
        <w:rPr>
          <w:rFonts w:ascii="Myriad Pro" w:hAnsi="Myriad Pro" w:cs="Calibri"/>
          <w:b/>
          <w:bCs/>
          <w:lang w:val="en-US"/>
        </w:rPr>
        <w:t>four workshops</w:t>
      </w:r>
      <w:r w:rsidRPr="00944A48">
        <w:rPr>
          <w:rFonts w:ascii="Myriad Pro" w:hAnsi="Myriad Pro" w:cs="Calibri"/>
          <w:lang w:val="en-US"/>
        </w:rPr>
        <w:t xml:space="preserve"> so far with around 20 different topics ranging from water supply, drainage, wastewater treatment, etc. In total, more than </w:t>
      </w:r>
      <w:r w:rsidRPr="00944A48">
        <w:rPr>
          <w:rFonts w:ascii="Myriad Pro" w:hAnsi="Myriad Pro" w:cs="Calibri"/>
          <w:b/>
          <w:bCs/>
          <w:lang w:val="en-US"/>
        </w:rPr>
        <w:t>50 young experts</w:t>
      </w:r>
      <w:r w:rsidRPr="00944A48">
        <w:rPr>
          <w:rFonts w:ascii="Myriad Pro" w:hAnsi="Myriad Pro" w:cs="Calibri"/>
          <w:lang w:val="en-US"/>
        </w:rPr>
        <w:t xml:space="preserve"> have chosen to participate in these events and continue to work on raising their visibility and acceptance within entity WUC associations, as well as their employers. </w:t>
      </w:r>
      <w:r w:rsidRPr="00944A48">
        <w:rPr>
          <w:rFonts w:ascii="Myriad Pro" w:eastAsia="Calibri" w:hAnsi="Myriad Pro" w:cs="Times New Roman"/>
          <w:lang w:val="en-US"/>
        </w:rPr>
        <w:t xml:space="preserve"> </w:t>
      </w:r>
      <w:r w:rsidR="00F23752" w:rsidRPr="00944A48">
        <w:rPr>
          <w:rFonts w:ascii="Myriad Pro" w:eastAsia="Calibri" w:hAnsi="Myriad Pro" w:cs="Times New Roman"/>
          <w:lang w:val="en-US"/>
        </w:rPr>
        <w:t xml:space="preserve">By early 2025, these efforts culminated in the </w:t>
      </w:r>
      <w:r w:rsidR="00F23752" w:rsidRPr="00944A48">
        <w:rPr>
          <w:rFonts w:ascii="Myriad Pro" w:eastAsia="Calibri" w:hAnsi="Myriad Pro" w:cs="Times New Roman"/>
          <w:b/>
          <w:bCs/>
          <w:lang w:val="en-US"/>
        </w:rPr>
        <w:t>formal establishment of YWP subcommittees</w:t>
      </w:r>
      <w:r w:rsidR="00F23752" w:rsidRPr="00944A48">
        <w:rPr>
          <w:rFonts w:ascii="Myriad Pro" w:eastAsia="Calibri" w:hAnsi="Myriad Pro" w:cs="Times New Roman"/>
          <w:lang w:val="en-US"/>
        </w:rPr>
        <w:t xml:space="preserve"> within the Association of Water Utilities of the Federation of BiH (UPKP) and the Association of Water Utilities of Republika Srpska (UVRS). These subcommittees now serve as dynamic platforms for professional development, knowledge exchange, and innovation</w:t>
      </w:r>
      <w:r w:rsidR="00B20741" w:rsidRPr="00944A48">
        <w:rPr>
          <w:rFonts w:ascii="Myriad Pro" w:eastAsia="Calibri" w:hAnsi="Myriad Pro" w:cs="Times New Roman"/>
          <w:lang w:val="en-US"/>
        </w:rPr>
        <w:t xml:space="preserve">, </w:t>
      </w:r>
      <w:r w:rsidR="00F23752" w:rsidRPr="00944A48">
        <w:rPr>
          <w:rFonts w:ascii="Myriad Pro" w:eastAsia="Calibri" w:hAnsi="Myriad Pro" w:cs="Times New Roman"/>
          <w:lang w:val="en-US"/>
        </w:rPr>
        <w:t>ensuring that young professionals are not only retained in the sector but actively contribute to its modernization and long-term sustainability.</w:t>
      </w:r>
    </w:p>
    <w:bookmarkEnd w:id="12"/>
    <w:p w14:paraId="11047F09" w14:textId="28B824CB" w:rsidR="004029FA" w:rsidRPr="00944A48" w:rsidRDefault="004029FA" w:rsidP="00AF18EF">
      <w:pPr>
        <w:spacing w:before="240" w:after="240"/>
        <w:ind w:left="706"/>
        <w:jc w:val="both"/>
        <w:rPr>
          <w:rFonts w:ascii="Myriad Pro" w:eastAsia="Calibri" w:hAnsi="Myriad Pro" w:cs="Times New Roman"/>
          <w:u w:val="single"/>
          <w:lang w:val="en-US"/>
        </w:rPr>
      </w:pPr>
      <w:r w:rsidRPr="00944A48">
        <w:rPr>
          <w:rFonts w:ascii="Myriad Pro" w:eastAsia="Calibri" w:hAnsi="Myriad Pro" w:cs="Times New Roman"/>
          <w:u w:val="single"/>
          <w:lang w:val="en-US"/>
        </w:rPr>
        <w:t>Activity 3.4. Identification and selection of priority river sections to be cleaned from plastic and other waste</w:t>
      </w:r>
    </w:p>
    <w:p w14:paraId="75F22AE6" w14:textId="01903BC9" w:rsidR="00577649" w:rsidRPr="00944A48" w:rsidRDefault="00577649" w:rsidP="00577649">
      <w:pPr>
        <w:autoSpaceDE w:val="0"/>
        <w:autoSpaceDN w:val="0"/>
        <w:jc w:val="both"/>
        <w:rPr>
          <w:rFonts w:ascii="Myriad Pro" w:eastAsia="Calibri" w:hAnsi="Myriad Pro" w:cs="Times New Roman"/>
          <w:iCs/>
          <w:lang w:val="en-US"/>
        </w:rPr>
      </w:pPr>
      <w:r w:rsidRPr="00944A48">
        <w:rPr>
          <w:rFonts w:ascii="Myriad Pro" w:eastAsia="Calibri" w:hAnsi="Myriad Pro" w:cs="Times New Roman"/>
          <w:iCs/>
          <w:lang w:val="en-US"/>
        </w:rPr>
        <w:lastRenderedPageBreak/>
        <w:t>In alignment with the EU IPA 2020 Action Document</w:t>
      </w:r>
      <w:r w:rsidR="004730E7">
        <w:rPr>
          <w:rStyle w:val="FootnoteReference"/>
          <w:rFonts w:ascii="Myriad Pro" w:eastAsia="Calibri" w:hAnsi="Myriad Pro" w:cs="Times New Roman"/>
          <w:iCs/>
          <w:lang w:val="en-US"/>
        </w:rPr>
        <w:footnoteReference w:id="18"/>
      </w:r>
      <w:r w:rsidRPr="00944A48">
        <w:rPr>
          <w:rFonts w:ascii="Myriad Pro" w:eastAsia="Calibri" w:hAnsi="Myriad Pro" w:cs="Times New Roman"/>
          <w:iCs/>
          <w:lang w:val="en-US"/>
        </w:rPr>
        <w:t xml:space="preserve">, which emphasized </w:t>
      </w:r>
      <w:r w:rsidRPr="00944A48">
        <w:rPr>
          <w:rFonts w:ascii="Myriad Pro" w:eastAsia="Calibri" w:hAnsi="Myriad Pro" w:cs="Times New Roman"/>
          <w:b/>
          <w:bCs/>
          <w:iCs/>
          <w:lang w:val="en-US"/>
        </w:rPr>
        <w:t xml:space="preserve">debris removal from priority segments of the Bosna River </w:t>
      </w:r>
      <w:r w:rsidRPr="00944A48">
        <w:rPr>
          <w:rFonts w:ascii="Myriad Pro" w:eastAsia="Calibri" w:hAnsi="Myriad Pro" w:cs="Times New Roman"/>
          <w:iCs/>
          <w:lang w:val="en-US"/>
        </w:rPr>
        <w:t>impacted by the 2014 and 2016 floods, the Action has recalibrated its operational strategy following consultations with relevant stakeholders and partner local governments (LGs). Rather than focusing on the main Bosna River body</w:t>
      </w:r>
      <w:r w:rsidR="002F4545" w:rsidRPr="00944A48">
        <w:rPr>
          <w:rFonts w:ascii="Myriad Pro" w:eastAsia="Calibri" w:hAnsi="Myriad Pro" w:cs="Times New Roman"/>
          <w:iCs/>
          <w:lang w:val="en-US"/>
        </w:rPr>
        <w:t xml:space="preserve">, </w:t>
      </w:r>
      <w:r w:rsidRPr="00944A48">
        <w:rPr>
          <w:rFonts w:ascii="Myriad Pro" w:eastAsia="Calibri" w:hAnsi="Myriad Pro" w:cs="Times New Roman"/>
          <w:iCs/>
          <w:lang w:val="en-US"/>
        </w:rPr>
        <w:t>whose jurisdiction lies beyond the scope of municipal authorities</w:t>
      </w:r>
      <w:r w:rsidR="002F4545" w:rsidRPr="00944A48">
        <w:rPr>
          <w:rFonts w:ascii="Myriad Pro" w:eastAsia="Calibri" w:hAnsi="Myriad Pro" w:cs="Times New Roman"/>
          <w:iCs/>
          <w:lang w:val="en-US"/>
        </w:rPr>
        <w:t xml:space="preserve">, </w:t>
      </w:r>
      <w:r w:rsidRPr="00944A48">
        <w:rPr>
          <w:rFonts w:ascii="Myriad Pro" w:eastAsia="Calibri" w:hAnsi="Myriad Pro" w:cs="Times New Roman"/>
          <w:iCs/>
          <w:lang w:val="en-US"/>
        </w:rPr>
        <w:t xml:space="preserve">the Action now targets </w:t>
      </w:r>
      <w:r w:rsidRPr="00944A48">
        <w:rPr>
          <w:rFonts w:ascii="Myriad Pro" w:eastAsia="Calibri" w:hAnsi="Myriad Pro" w:cs="Times New Roman"/>
          <w:b/>
          <w:bCs/>
          <w:iCs/>
          <w:lang w:val="en-US"/>
        </w:rPr>
        <w:t>minor and tertiary watercourses</w:t>
      </w:r>
      <w:r w:rsidRPr="00944A48">
        <w:rPr>
          <w:rFonts w:ascii="Myriad Pro" w:eastAsia="Calibri" w:hAnsi="Myriad Pro" w:cs="Times New Roman"/>
          <w:iCs/>
          <w:lang w:val="en-US"/>
        </w:rPr>
        <w:t xml:space="preserve"> within the Bosna River watershed that fall under the direct responsibility of partner LGs.</w:t>
      </w:r>
    </w:p>
    <w:p w14:paraId="70483366" w14:textId="77777777" w:rsidR="00B7349D" w:rsidRPr="00944A48" w:rsidRDefault="00577649" w:rsidP="00577649">
      <w:pPr>
        <w:autoSpaceDE w:val="0"/>
        <w:autoSpaceDN w:val="0"/>
        <w:jc w:val="both"/>
        <w:rPr>
          <w:rFonts w:ascii="Myriad Pro" w:eastAsia="Calibri" w:hAnsi="Myriad Pro" w:cs="Times New Roman"/>
          <w:iCs/>
          <w:lang w:val="en-US"/>
        </w:rPr>
      </w:pPr>
      <w:r w:rsidRPr="00944A48">
        <w:rPr>
          <w:rFonts w:ascii="Myriad Pro" w:eastAsia="Calibri" w:hAnsi="Myriad Pro" w:cs="Times New Roman"/>
          <w:iCs/>
          <w:lang w:val="en-US"/>
        </w:rPr>
        <w:t xml:space="preserve">Eligible EU4MEG partner LGs within the Bosna River basin include: </w:t>
      </w:r>
      <w:proofErr w:type="spellStart"/>
      <w:r w:rsidRPr="00944A48">
        <w:rPr>
          <w:rFonts w:ascii="Myriad Pro" w:eastAsia="Calibri" w:hAnsi="Myriad Pro" w:cs="Times New Roman"/>
          <w:iCs/>
          <w:lang w:val="en-US"/>
        </w:rPr>
        <w:t>Busovača</w:t>
      </w:r>
      <w:proofErr w:type="spellEnd"/>
      <w:r w:rsidRPr="00944A48">
        <w:rPr>
          <w:rFonts w:ascii="Myriad Pro" w:eastAsia="Calibri" w:hAnsi="Myriad Pro" w:cs="Times New Roman"/>
          <w:iCs/>
          <w:lang w:val="en-US"/>
        </w:rPr>
        <w:t xml:space="preserve">, Doboj </w:t>
      </w:r>
      <w:proofErr w:type="spellStart"/>
      <w:r w:rsidRPr="00944A48">
        <w:rPr>
          <w:rFonts w:ascii="Myriad Pro" w:eastAsia="Calibri" w:hAnsi="Myriad Pro" w:cs="Times New Roman"/>
          <w:iCs/>
          <w:lang w:val="en-US"/>
        </w:rPr>
        <w:t>Istok</w:t>
      </w:r>
      <w:proofErr w:type="spellEnd"/>
      <w:r w:rsidRPr="00944A48">
        <w:rPr>
          <w:rFonts w:ascii="Myriad Pro" w:eastAsia="Calibri" w:hAnsi="Myriad Pro" w:cs="Times New Roman"/>
          <w:iCs/>
          <w:lang w:val="en-US"/>
        </w:rPr>
        <w:t xml:space="preserve">, Gračanica, </w:t>
      </w:r>
      <w:proofErr w:type="spellStart"/>
      <w:r w:rsidRPr="00944A48">
        <w:rPr>
          <w:rFonts w:ascii="Myriad Pro" w:eastAsia="Calibri" w:hAnsi="Myriad Pro" w:cs="Times New Roman"/>
          <w:iCs/>
          <w:lang w:val="en-US"/>
        </w:rPr>
        <w:t>Ilijaš</w:t>
      </w:r>
      <w:proofErr w:type="spellEnd"/>
      <w:r w:rsidRPr="00944A48">
        <w:rPr>
          <w:rFonts w:ascii="Myriad Pro" w:eastAsia="Calibri" w:hAnsi="Myriad Pro" w:cs="Times New Roman"/>
          <w:iCs/>
          <w:lang w:val="en-US"/>
        </w:rPr>
        <w:t xml:space="preserve">, </w:t>
      </w:r>
      <w:proofErr w:type="spellStart"/>
      <w:r w:rsidRPr="00944A48">
        <w:rPr>
          <w:rFonts w:ascii="Myriad Pro" w:eastAsia="Calibri" w:hAnsi="Myriad Pro" w:cs="Times New Roman"/>
          <w:iCs/>
          <w:lang w:val="en-US"/>
        </w:rPr>
        <w:t>Istočno</w:t>
      </w:r>
      <w:proofErr w:type="spellEnd"/>
      <w:r w:rsidRPr="00944A48">
        <w:rPr>
          <w:rFonts w:ascii="Myriad Pro" w:eastAsia="Calibri" w:hAnsi="Myriad Pro" w:cs="Times New Roman"/>
          <w:iCs/>
          <w:lang w:val="en-US"/>
        </w:rPr>
        <w:t xml:space="preserve"> Novo Sarajevo, </w:t>
      </w:r>
      <w:proofErr w:type="spellStart"/>
      <w:r w:rsidRPr="00944A48">
        <w:rPr>
          <w:rFonts w:ascii="Myriad Pro" w:eastAsia="Calibri" w:hAnsi="Myriad Pro" w:cs="Times New Roman"/>
          <w:iCs/>
          <w:lang w:val="en-US"/>
        </w:rPr>
        <w:t>Odžak</w:t>
      </w:r>
      <w:proofErr w:type="spellEnd"/>
      <w:r w:rsidRPr="00944A48">
        <w:rPr>
          <w:rFonts w:ascii="Myriad Pro" w:eastAsia="Calibri" w:hAnsi="Myriad Pro" w:cs="Times New Roman"/>
          <w:iCs/>
          <w:lang w:val="en-US"/>
        </w:rPr>
        <w:t>, Šamac, Tešanj, Teslić, and Žepče. The intervention will focus on secondary and tertiary river streams managed by these LGs, where localized flood risks and environmental degradation remain pressing concerns.</w:t>
      </w:r>
    </w:p>
    <w:p w14:paraId="391ACE32" w14:textId="225677E6" w:rsidR="002E40D2" w:rsidRPr="00944A48" w:rsidRDefault="002E40D2" w:rsidP="004D250C">
      <w:pPr>
        <w:tabs>
          <w:tab w:val="num" w:pos="720"/>
        </w:tabs>
        <w:autoSpaceDE w:val="0"/>
        <w:autoSpaceDN w:val="0"/>
        <w:jc w:val="both"/>
        <w:rPr>
          <w:rFonts w:ascii="Myriad Pro" w:eastAsia="Calibri" w:hAnsi="Myriad Pro" w:cs="Times New Roman"/>
          <w:iCs/>
          <w:lang w:val="en-US"/>
        </w:rPr>
      </w:pPr>
      <w:r w:rsidRPr="00944A48">
        <w:rPr>
          <w:rFonts w:ascii="Myriad Pro" w:eastAsia="Calibri" w:hAnsi="Myriad Pro" w:cs="Times New Roman"/>
          <w:iCs/>
          <w:lang w:val="en-US"/>
        </w:rPr>
        <w:t>Basic criteria for prioritization of the river sections </w:t>
      </w:r>
      <w:proofErr w:type="gramStart"/>
      <w:r w:rsidR="002F4545" w:rsidRPr="00944A48">
        <w:rPr>
          <w:rFonts w:ascii="Myriad Pro" w:eastAsia="Calibri" w:hAnsi="Myriad Pro" w:cs="Times New Roman"/>
          <w:iCs/>
          <w:lang w:val="en-US"/>
        </w:rPr>
        <w:t>was</w:t>
      </w:r>
      <w:r w:rsidR="005A3B98" w:rsidRPr="00944A48">
        <w:rPr>
          <w:rFonts w:ascii="Myriad Pro" w:eastAsia="Calibri" w:hAnsi="Myriad Pro" w:cs="Times New Roman"/>
          <w:iCs/>
          <w:lang w:val="en-US"/>
        </w:rPr>
        <w:t>:</w:t>
      </w:r>
      <w:proofErr w:type="gramEnd"/>
      <w:r w:rsidR="005A3B98" w:rsidRPr="00944A48">
        <w:rPr>
          <w:rFonts w:ascii="Myriad Pro" w:eastAsia="Calibri" w:hAnsi="Myriad Pro" w:cs="Times New Roman"/>
          <w:iCs/>
          <w:lang w:val="en-US"/>
        </w:rPr>
        <w:t xml:space="preserve"> </w:t>
      </w:r>
      <w:r w:rsidR="002F4545" w:rsidRPr="00944A48">
        <w:rPr>
          <w:rFonts w:ascii="Myriad Pro" w:eastAsia="Calibri" w:hAnsi="Myriad Pro" w:cs="Times New Roman"/>
          <w:iCs/>
          <w:lang w:val="en-US"/>
        </w:rPr>
        <w:t xml:space="preserve">the </w:t>
      </w:r>
      <w:r w:rsidR="005A3B98" w:rsidRPr="00944A48">
        <w:rPr>
          <w:rFonts w:ascii="Myriad Pro" w:eastAsia="Calibri" w:hAnsi="Myriad Pro" w:cs="Times New Roman"/>
          <w:iCs/>
          <w:lang w:val="en-US"/>
        </w:rPr>
        <w:t>n</w:t>
      </w:r>
      <w:r w:rsidRPr="00944A48">
        <w:rPr>
          <w:rFonts w:ascii="Myriad Pro" w:eastAsia="Calibri" w:hAnsi="Myriad Pro" w:cs="Times New Roman"/>
          <w:iCs/>
          <w:lang w:val="en-US"/>
        </w:rPr>
        <w:t>umber of the population that gravitate to the river stream</w:t>
      </w:r>
      <w:r w:rsidR="005A3B98" w:rsidRPr="00944A48">
        <w:rPr>
          <w:rFonts w:ascii="Myriad Pro" w:eastAsia="Calibri" w:hAnsi="Myriad Pro" w:cs="Times New Roman"/>
          <w:iCs/>
          <w:lang w:val="en-US"/>
        </w:rPr>
        <w:t>, v</w:t>
      </w:r>
      <w:r w:rsidRPr="00944A48">
        <w:rPr>
          <w:rFonts w:ascii="Myriad Pro" w:eastAsia="Calibri" w:hAnsi="Myriad Pro" w:cs="Times New Roman"/>
          <w:iCs/>
          <w:lang w:val="en-US"/>
        </w:rPr>
        <w:t>icinity of schools and other public institutions</w:t>
      </w:r>
      <w:r w:rsidR="005A3B98" w:rsidRPr="00944A48">
        <w:rPr>
          <w:rFonts w:ascii="Myriad Pro" w:eastAsia="Calibri" w:hAnsi="Myriad Pro" w:cs="Times New Roman"/>
          <w:iCs/>
          <w:lang w:val="en-US"/>
        </w:rPr>
        <w:t>, i</w:t>
      </w:r>
      <w:r w:rsidRPr="00944A48">
        <w:rPr>
          <w:rFonts w:ascii="Myriad Pro" w:eastAsia="Calibri" w:hAnsi="Myriad Pro" w:cs="Times New Roman"/>
          <w:iCs/>
          <w:lang w:val="en-US"/>
        </w:rPr>
        <w:t>mpact on disaster risk reduction</w:t>
      </w:r>
      <w:r w:rsidR="00F60E06" w:rsidRPr="00944A48">
        <w:rPr>
          <w:rFonts w:ascii="Myriad Pro" w:eastAsia="Calibri" w:hAnsi="Myriad Pro" w:cs="Times New Roman"/>
          <w:iCs/>
          <w:lang w:val="en-US"/>
        </w:rPr>
        <w:t>, while</w:t>
      </w:r>
      <w:r w:rsidR="005A3B98" w:rsidRPr="00944A48">
        <w:rPr>
          <w:rFonts w:ascii="Myriad Pro" w:eastAsia="Calibri" w:hAnsi="Myriad Pro" w:cs="Times New Roman"/>
          <w:iCs/>
          <w:lang w:val="en-US"/>
        </w:rPr>
        <w:t xml:space="preserve"> </w:t>
      </w:r>
      <w:r w:rsidRPr="00944A48">
        <w:rPr>
          <w:rFonts w:ascii="Myriad Pro" w:eastAsia="Calibri" w:hAnsi="Myriad Pro" w:cs="Times New Roman"/>
          <w:iCs/>
          <w:lang w:val="en-US"/>
        </w:rPr>
        <w:t>LG</w:t>
      </w:r>
      <w:r w:rsidR="00F60E06" w:rsidRPr="00944A48">
        <w:rPr>
          <w:rFonts w:ascii="Myriad Pro" w:eastAsia="Calibri" w:hAnsi="Myriad Pro" w:cs="Times New Roman"/>
          <w:iCs/>
          <w:lang w:val="en-US"/>
        </w:rPr>
        <w:t xml:space="preserve">s will need to </w:t>
      </w:r>
      <w:r w:rsidRPr="00944A48">
        <w:rPr>
          <w:rFonts w:ascii="Myriad Pro" w:eastAsia="Calibri" w:hAnsi="Myriad Pro" w:cs="Times New Roman"/>
          <w:iCs/>
          <w:lang w:val="en-US"/>
        </w:rPr>
        <w:t>organize solid waste management in the area that gravitate to the river stream</w:t>
      </w:r>
      <w:r w:rsidR="00F60E06" w:rsidRPr="00944A48">
        <w:rPr>
          <w:rFonts w:ascii="Myriad Pro" w:eastAsia="Calibri" w:hAnsi="Myriad Pro" w:cs="Times New Roman"/>
          <w:iCs/>
          <w:lang w:val="en-US"/>
        </w:rPr>
        <w:t xml:space="preserve">, </w:t>
      </w:r>
      <w:r w:rsidRPr="00944A48">
        <w:rPr>
          <w:rFonts w:ascii="Myriad Pro" w:eastAsia="Calibri" w:hAnsi="Myriad Pro" w:cs="Times New Roman"/>
          <w:iCs/>
          <w:lang w:val="en-US"/>
        </w:rPr>
        <w:t>identif</w:t>
      </w:r>
      <w:r w:rsidR="00F60E06" w:rsidRPr="00944A48">
        <w:rPr>
          <w:rFonts w:ascii="Myriad Pro" w:eastAsia="Calibri" w:hAnsi="Myriad Pro" w:cs="Times New Roman"/>
          <w:iCs/>
          <w:lang w:val="en-US"/>
        </w:rPr>
        <w:t>y</w:t>
      </w:r>
      <w:r w:rsidRPr="00944A48">
        <w:rPr>
          <w:rFonts w:ascii="Myriad Pro" w:eastAsia="Calibri" w:hAnsi="Myriad Pro" w:cs="Times New Roman"/>
          <w:iCs/>
          <w:lang w:val="en-US"/>
        </w:rPr>
        <w:t xml:space="preserve"> illegal dumping hot spots </w:t>
      </w:r>
      <w:r w:rsidR="00F60E06" w:rsidRPr="00944A48">
        <w:rPr>
          <w:rFonts w:ascii="Myriad Pro" w:eastAsia="Calibri" w:hAnsi="Myriad Pro" w:cs="Times New Roman"/>
          <w:iCs/>
          <w:lang w:val="en-US"/>
        </w:rPr>
        <w:t xml:space="preserve">and have (or develop) </w:t>
      </w:r>
      <w:r w:rsidRPr="00944A48">
        <w:rPr>
          <w:rFonts w:ascii="Myriad Pro" w:eastAsia="Calibri" w:hAnsi="Myriad Pro" w:cs="Times New Roman"/>
          <w:iCs/>
          <w:lang w:val="en-US"/>
        </w:rPr>
        <w:t>strategy/action plan against illegal (wild) waste damping</w:t>
      </w:r>
      <w:r w:rsidR="00F60E06" w:rsidRPr="00944A48">
        <w:rPr>
          <w:rFonts w:ascii="Myriad Pro" w:eastAsia="Calibri" w:hAnsi="Myriad Pro" w:cs="Times New Roman"/>
          <w:iCs/>
          <w:lang w:val="en-US"/>
        </w:rPr>
        <w:t>.</w:t>
      </w:r>
      <w:r w:rsidR="004D250C" w:rsidRPr="00944A48">
        <w:rPr>
          <w:rFonts w:ascii="Myriad Pro" w:eastAsia="Calibri" w:hAnsi="Myriad Pro" w:cs="Times New Roman"/>
          <w:iCs/>
          <w:lang w:val="en-US"/>
        </w:rPr>
        <w:t xml:space="preserve"> E</w:t>
      </w:r>
      <w:r w:rsidRPr="00944A48">
        <w:rPr>
          <w:rFonts w:ascii="Myriad Pro" w:eastAsia="Calibri" w:hAnsi="Myriad Pro" w:cs="Times New Roman"/>
          <w:iCs/>
          <w:lang w:val="en-US"/>
        </w:rPr>
        <w:t>ligible scope of civil works </w:t>
      </w:r>
      <w:r w:rsidR="00EC78A0" w:rsidRPr="00944A48">
        <w:rPr>
          <w:rFonts w:ascii="Myriad Pro" w:eastAsia="Calibri" w:hAnsi="Myriad Pro" w:cs="Times New Roman"/>
          <w:iCs/>
          <w:lang w:val="en-US"/>
        </w:rPr>
        <w:t>will include:</w:t>
      </w:r>
    </w:p>
    <w:p w14:paraId="546518CC" w14:textId="2F5ACCCD" w:rsidR="002E40D2" w:rsidRPr="00944A48" w:rsidRDefault="002E40D2" w:rsidP="00224893">
      <w:pPr>
        <w:numPr>
          <w:ilvl w:val="0"/>
          <w:numId w:val="17"/>
        </w:numPr>
        <w:autoSpaceDE w:val="0"/>
        <w:autoSpaceDN w:val="0"/>
        <w:spacing w:before="120" w:after="120" w:line="240" w:lineRule="auto"/>
        <w:jc w:val="both"/>
        <w:rPr>
          <w:rFonts w:ascii="Myriad Pro" w:eastAsia="Calibri" w:hAnsi="Myriad Pro" w:cs="Times New Roman"/>
          <w:iCs/>
          <w:lang w:val="en-US"/>
        </w:rPr>
      </w:pPr>
      <w:r w:rsidRPr="00944A48">
        <w:rPr>
          <w:rFonts w:ascii="Myriad Pro" w:eastAsia="Calibri" w:hAnsi="Myriad Pro" w:cs="Times New Roman"/>
          <w:iCs/>
          <w:lang w:val="en-US"/>
        </w:rPr>
        <w:t>Collection and disposal of all kinds of the plastic waste on the sanitary land field</w:t>
      </w:r>
      <w:r w:rsidR="00EC78A0" w:rsidRPr="00944A48">
        <w:rPr>
          <w:rFonts w:ascii="Myriad Pro" w:eastAsia="Calibri" w:hAnsi="Myriad Pro" w:cs="Times New Roman"/>
          <w:iCs/>
          <w:lang w:val="en-US"/>
        </w:rPr>
        <w:t>,</w:t>
      </w:r>
    </w:p>
    <w:p w14:paraId="457532A2" w14:textId="00EC9365" w:rsidR="002E40D2" w:rsidRPr="00944A48" w:rsidRDefault="002E40D2" w:rsidP="00224893">
      <w:pPr>
        <w:numPr>
          <w:ilvl w:val="0"/>
          <w:numId w:val="18"/>
        </w:numPr>
        <w:autoSpaceDE w:val="0"/>
        <w:autoSpaceDN w:val="0"/>
        <w:spacing w:before="120" w:after="120" w:line="240" w:lineRule="auto"/>
        <w:jc w:val="both"/>
        <w:rPr>
          <w:rFonts w:ascii="Myriad Pro" w:eastAsia="Calibri" w:hAnsi="Myriad Pro" w:cs="Times New Roman"/>
          <w:iCs/>
          <w:lang w:val="en-US"/>
        </w:rPr>
      </w:pPr>
      <w:r w:rsidRPr="00944A48">
        <w:rPr>
          <w:rFonts w:ascii="Myriad Pro" w:eastAsia="Calibri" w:hAnsi="Myriad Pro" w:cs="Times New Roman"/>
          <w:iCs/>
          <w:lang w:val="en-US"/>
        </w:rPr>
        <w:t>Collection and disposal of the solid waste on the sanitary land field</w:t>
      </w:r>
      <w:r w:rsidR="00EC78A0" w:rsidRPr="00944A48">
        <w:rPr>
          <w:rFonts w:ascii="Myriad Pro" w:eastAsia="Calibri" w:hAnsi="Myriad Pro" w:cs="Times New Roman"/>
          <w:iCs/>
          <w:lang w:val="en-US"/>
        </w:rPr>
        <w:t>,</w:t>
      </w:r>
    </w:p>
    <w:p w14:paraId="3C24599A" w14:textId="77777777" w:rsidR="002E40D2" w:rsidRPr="00944A48" w:rsidRDefault="002E40D2" w:rsidP="00224893">
      <w:pPr>
        <w:numPr>
          <w:ilvl w:val="0"/>
          <w:numId w:val="19"/>
        </w:numPr>
        <w:autoSpaceDE w:val="0"/>
        <w:autoSpaceDN w:val="0"/>
        <w:spacing w:before="120" w:after="120" w:line="240" w:lineRule="auto"/>
        <w:jc w:val="both"/>
        <w:rPr>
          <w:rFonts w:ascii="Myriad Pro" w:eastAsia="Calibri" w:hAnsi="Myriad Pro" w:cs="Times New Roman"/>
          <w:iCs/>
          <w:lang w:val="en-US"/>
        </w:rPr>
      </w:pPr>
      <w:r w:rsidRPr="00944A48">
        <w:rPr>
          <w:rFonts w:ascii="Myriad Pro" w:eastAsia="Calibri" w:hAnsi="Myriad Pro" w:cs="Times New Roman"/>
          <w:iCs/>
          <w:lang w:val="en-US"/>
        </w:rPr>
        <w:t>Remediation of the riverbanks that could include: </w:t>
      </w:r>
    </w:p>
    <w:p w14:paraId="598E403C" w14:textId="33916FF9" w:rsidR="002E40D2" w:rsidRPr="00944A48" w:rsidRDefault="002E40D2" w:rsidP="00224893">
      <w:pPr>
        <w:numPr>
          <w:ilvl w:val="0"/>
          <w:numId w:val="20"/>
        </w:numPr>
        <w:tabs>
          <w:tab w:val="clear" w:pos="720"/>
          <w:tab w:val="num" w:pos="1068"/>
        </w:tabs>
        <w:autoSpaceDE w:val="0"/>
        <w:autoSpaceDN w:val="0"/>
        <w:spacing w:before="120" w:after="120" w:line="240" w:lineRule="auto"/>
        <w:ind w:left="1068"/>
        <w:jc w:val="both"/>
        <w:rPr>
          <w:rFonts w:ascii="Myriad Pro" w:eastAsia="Calibri" w:hAnsi="Myriad Pro" w:cs="Times New Roman"/>
          <w:iCs/>
          <w:lang w:val="en-US"/>
        </w:rPr>
      </w:pPr>
      <w:r w:rsidRPr="00944A48">
        <w:rPr>
          <w:rFonts w:ascii="Myriad Pro" w:eastAsia="Calibri" w:hAnsi="Myriad Pro" w:cs="Times New Roman"/>
          <w:iCs/>
          <w:lang w:val="en-US"/>
        </w:rPr>
        <w:t>Reconstruction or restauration of the embankments</w:t>
      </w:r>
      <w:r w:rsidR="00EC78A0" w:rsidRPr="00944A48">
        <w:rPr>
          <w:rFonts w:ascii="Myriad Pro" w:eastAsia="Calibri" w:hAnsi="Myriad Pro" w:cs="Times New Roman"/>
          <w:iCs/>
          <w:lang w:val="en-US"/>
        </w:rPr>
        <w:t>,</w:t>
      </w:r>
    </w:p>
    <w:p w14:paraId="41432F17" w14:textId="1A774C61" w:rsidR="002E40D2" w:rsidRPr="00944A48" w:rsidRDefault="002E40D2" w:rsidP="00224893">
      <w:pPr>
        <w:numPr>
          <w:ilvl w:val="0"/>
          <w:numId w:val="21"/>
        </w:numPr>
        <w:tabs>
          <w:tab w:val="clear" w:pos="720"/>
          <w:tab w:val="num" w:pos="1068"/>
        </w:tabs>
        <w:autoSpaceDE w:val="0"/>
        <w:autoSpaceDN w:val="0"/>
        <w:spacing w:before="120" w:after="120" w:line="240" w:lineRule="auto"/>
        <w:ind w:left="1068"/>
        <w:jc w:val="both"/>
        <w:rPr>
          <w:rFonts w:ascii="Myriad Pro" w:eastAsia="Calibri" w:hAnsi="Myriad Pro" w:cs="Times New Roman"/>
          <w:iCs/>
          <w:lang w:val="en-US"/>
        </w:rPr>
      </w:pPr>
      <w:r w:rsidRPr="00944A48">
        <w:rPr>
          <w:rFonts w:ascii="Myriad Pro" w:eastAsia="Calibri" w:hAnsi="Myriad Pro" w:cs="Times New Roman"/>
          <w:iCs/>
          <w:lang w:val="en-US"/>
        </w:rPr>
        <w:t>Cutting of the shrubs</w:t>
      </w:r>
      <w:r w:rsidR="00EC78A0" w:rsidRPr="00944A48">
        <w:rPr>
          <w:rFonts w:ascii="Myriad Pro" w:eastAsia="Calibri" w:hAnsi="Myriad Pro" w:cs="Times New Roman"/>
          <w:iCs/>
          <w:lang w:val="en-US"/>
        </w:rPr>
        <w:t>,</w:t>
      </w:r>
    </w:p>
    <w:p w14:paraId="49725168" w14:textId="6DB9F389" w:rsidR="002E40D2" w:rsidRPr="00944A48" w:rsidRDefault="002E40D2" w:rsidP="00224893">
      <w:pPr>
        <w:numPr>
          <w:ilvl w:val="0"/>
          <w:numId w:val="22"/>
        </w:numPr>
        <w:tabs>
          <w:tab w:val="clear" w:pos="720"/>
          <w:tab w:val="num" w:pos="1068"/>
        </w:tabs>
        <w:autoSpaceDE w:val="0"/>
        <w:autoSpaceDN w:val="0"/>
        <w:spacing w:before="120" w:after="120" w:line="240" w:lineRule="auto"/>
        <w:ind w:left="1068"/>
        <w:jc w:val="both"/>
        <w:rPr>
          <w:rFonts w:ascii="Myriad Pro" w:eastAsia="Calibri" w:hAnsi="Myriad Pro" w:cs="Times New Roman"/>
          <w:iCs/>
          <w:lang w:val="en-US"/>
        </w:rPr>
      </w:pPr>
      <w:r w:rsidRPr="00944A48">
        <w:rPr>
          <w:rFonts w:ascii="Myriad Pro" w:eastAsia="Calibri" w:hAnsi="Myriad Pro" w:cs="Times New Roman"/>
          <w:iCs/>
          <w:lang w:val="en-US"/>
        </w:rPr>
        <w:t>Branches pruning</w:t>
      </w:r>
      <w:r w:rsidR="00EC78A0" w:rsidRPr="00944A48">
        <w:rPr>
          <w:rFonts w:ascii="Myriad Pro" w:eastAsia="Calibri" w:hAnsi="Myriad Pro" w:cs="Times New Roman"/>
          <w:iCs/>
          <w:lang w:val="en-US"/>
        </w:rPr>
        <w:t>,</w:t>
      </w:r>
      <w:r w:rsidRPr="00944A48">
        <w:rPr>
          <w:rFonts w:ascii="Myriad Pro" w:eastAsia="Calibri" w:hAnsi="Myriad Pro" w:cs="Times New Roman"/>
          <w:iCs/>
          <w:lang w:val="en-US"/>
        </w:rPr>
        <w:t>  </w:t>
      </w:r>
    </w:p>
    <w:p w14:paraId="41A9EAA2" w14:textId="11C0C7DB" w:rsidR="002E40D2" w:rsidRPr="00944A48" w:rsidRDefault="00EC78A0" w:rsidP="00224893">
      <w:pPr>
        <w:numPr>
          <w:ilvl w:val="0"/>
          <w:numId w:val="23"/>
        </w:numPr>
        <w:tabs>
          <w:tab w:val="clear" w:pos="720"/>
          <w:tab w:val="num" w:pos="1068"/>
        </w:tabs>
        <w:autoSpaceDE w:val="0"/>
        <w:autoSpaceDN w:val="0"/>
        <w:spacing w:before="120" w:after="120" w:line="240" w:lineRule="auto"/>
        <w:ind w:left="1068"/>
        <w:jc w:val="both"/>
        <w:rPr>
          <w:rFonts w:ascii="Myriad Pro" w:eastAsia="Calibri" w:hAnsi="Myriad Pro" w:cs="Times New Roman"/>
          <w:iCs/>
          <w:lang w:val="en-US"/>
        </w:rPr>
      </w:pPr>
      <w:r w:rsidRPr="00944A48">
        <w:rPr>
          <w:rFonts w:ascii="Myriad Pro" w:eastAsia="Calibri" w:hAnsi="Myriad Pro" w:cs="Times New Roman"/>
          <w:iCs/>
          <w:lang w:val="en-US"/>
        </w:rPr>
        <w:t>Riverbed</w:t>
      </w:r>
      <w:r w:rsidR="002E40D2" w:rsidRPr="00944A48">
        <w:rPr>
          <w:rFonts w:ascii="Myriad Pro" w:eastAsia="Calibri" w:hAnsi="Myriad Pro" w:cs="Times New Roman"/>
          <w:iCs/>
          <w:lang w:val="en-US"/>
        </w:rPr>
        <w:t xml:space="preserve"> excavations (sandbars, local deposition of the suspended materials)</w:t>
      </w:r>
      <w:r w:rsidRPr="00944A48">
        <w:rPr>
          <w:rFonts w:ascii="Myriad Pro" w:eastAsia="Calibri" w:hAnsi="Myriad Pro" w:cs="Times New Roman"/>
          <w:iCs/>
          <w:lang w:val="en-US"/>
        </w:rPr>
        <w:t>,</w:t>
      </w:r>
      <w:r w:rsidR="002E40D2" w:rsidRPr="00944A48">
        <w:rPr>
          <w:rFonts w:ascii="Myriad Pro" w:eastAsia="Calibri" w:hAnsi="Myriad Pro" w:cs="Times New Roman"/>
          <w:iCs/>
          <w:lang w:val="en-US"/>
        </w:rPr>
        <w:t> </w:t>
      </w:r>
    </w:p>
    <w:p w14:paraId="2E9B1940" w14:textId="5EAA7777" w:rsidR="002E40D2" w:rsidRPr="00944A48" w:rsidRDefault="002E40D2" w:rsidP="00224893">
      <w:pPr>
        <w:numPr>
          <w:ilvl w:val="0"/>
          <w:numId w:val="24"/>
        </w:numPr>
        <w:tabs>
          <w:tab w:val="clear" w:pos="720"/>
          <w:tab w:val="num" w:pos="1068"/>
        </w:tabs>
        <w:autoSpaceDE w:val="0"/>
        <w:autoSpaceDN w:val="0"/>
        <w:spacing w:before="120" w:after="120" w:line="240" w:lineRule="auto"/>
        <w:ind w:left="1068"/>
        <w:jc w:val="both"/>
        <w:rPr>
          <w:rFonts w:ascii="Myriad Pro" w:eastAsia="Calibri" w:hAnsi="Myriad Pro" w:cs="Times New Roman"/>
          <w:iCs/>
          <w:lang w:val="en-US"/>
        </w:rPr>
      </w:pPr>
      <w:r w:rsidRPr="00944A48">
        <w:rPr>
          <w:rFonts w:ascii="Myriad Pro" w:eastAsia="Calibri" w:hAnsi="Myriad Pro" w:cs="Times New Roman"/>
          <w:iCs/>
          <w:lang w:val="en-US"/>
        </w:rPr>
        <w:t>Removal of the illegal waste dumps in the area that gravitate to the river stream</w:t>
      </w:r>
      <w:r w:rsidR="00EC78A0" w:rsidRPr="00944A48">
        <w:rPr>
          <w:rFonts w:ascii="Myriad Pro" w:eastAsia="Calibri" w:hAnsi="Myriad Pro" w:cs="Times New Roman"/>
          <w:iCs/>
          <w:lang w:val="en-US"/>
        </w:rPr>
        <w:t>, and</w:t>
      </w:r>
      <w:r w:rsidRPr="00944A48">
        <w:rPr>
          <w:rFonts w:ascii="Myriad Pro" w:eastAsia="Calibri" w:hAnsi="Myriad Pro" w:cs="Times New Roman"/>
          <w:iCs/>
          <w:lang w:val="en-US"/>
        </w:rPr>
        <w:t> </w:t>
      </w:r>
    </w:p>
    <w:p w14:paraId="0F248245" w14:textId="4CB607E4" w:rsidR="002E40D2" w:rsidRPr="00944A48" w:rsidRDefault="002E40D2" w:rsidP="00224893">
      <w:pPr>
        <w:numPr>
          <w:ilvl w:val="0"/>
          <w:numId w:val="25"/>
        </w:numPr>
        <w:tabs>
          <w:tab w:val="num" w:pos="720"/>
        </w:tabs>
        <w:autoSpaceDE w:val="0"/>
        <w:autoSpaceDN w:val="0"/>
        <w:spacing w:before="120" w:after="120" w:line="240" w:lineRule="auto"/>
        <w:jc w:val="both"/>
        <w:rPr>
          <w:rFonts w:ascii="Myriad Pro" w:eastAsia="Calibri" w:hAnsi="Myriad Pro" w:cs="Times New Roman"/>
          <w:iCs/>
          <w:lang w:val="en-US"/>
        </w:rPr>
      </w:pPr>
      <w:r w:rsidRPr="00944A48">
        <w:rPr>
          <w:rFonts w:ascii="Myriad Pro" w:eastAsia="Calibri" w:hAnsi="Myriad Pro" w:cs="Times New Roman"/>
          <w:iCs/>
          <w:lang w:val="en-US"/>
        </w:rPr>
        <w:t>Collecting and disposing floating plastic and other waste from designated river sections</w:t>
      </w:r>
      <w:r w:rsidR="00EC78A0" w:rsidRPr="00944A48">
        <w:rPr>
          <w:rFonts w:ascii="Myriad Pro" w:eastAsia="Calibri" w:hAnsi="Myriad Pro" w:cs="Times New Roman"/>
          <w:iCs/>
          <w:lang w:val="en-US"/>
        </w:rPr>
        <w:t>.</w:t>
      </w:r>
      <w:r w:rsidRPr="00944A48">
        <w:rPr>
          <w:rFonts w:ascii="Myriad Pro" w:eastAsia="Calibri" w:hAnsi="Myriad Pro" w:cs="Times New Roman"/>
          <w:iCs/>
          <w:lang w:val="en-US"/>
        </w:rPr>
        <w:t>  </w:t>
      </w:r>
    </w:p>
    <w:p w14:paraId="06A658A0" w14:textId="6A0ED12C" w:rsidR="002E40D2" w:rsidRPr="00944A48" w:rsidRDefault="00904664" w:rsidP="001F4AA5">
      <w:pPr>
        <w:autoSpaceDE w:val="0"/>
        <w:autoSpaceDN w:val="0"/>
        <w:jc w:val="both"/>
        <w:rPr>
          <w:rFonts w:ascii="Myriad Pro" w:eastAsia="Calibri" w:hAnsi="Myriad Pro" w:cs="Times New Roman"/>
          <w:iCs/>
          <w:lang w:val="en-US"/>
        </w:rPr>
      </w:pPr>
      <w:r w:rsidRPr="00944A48">
        <w:rPr>
          <w:rFonts w:ascii="Myriad Pro" w:eastAsia="Calibri" w:hAnsi="Myriad Pro" w:cs="Times New Roman"/>
          <w:iCs/>
          <w:lang w:val="en-US"/>
        </w:rPr>
        <w:t>A</w:t>
      </w:r>
      <w:r w:rsidR="002E40D2" w:rsidRPr="00944A48">
        <w:rPr>
          <w:rFonts w:ascii="Myriad Pro" w:eastAsia="Calibri" w:hAnsi="Myriad Pro" w:cs="Times New Roman"/>
          <w:iCs/>
          <w:lang w:val="en-US"/>
        </w:rPr>
        <w:t xml:space="preserve">ll </w:t>
      </w:r>
      <w:r w:rsidR="009C1733" w:rsidRPr="00944A48">
        <w:rPr>
          <w:rFonts w:ascii="Myriad Pro" w:eastAsia="Calibri" w:hAnsi="Myriad Pro" w:cs="Times New Roman"/>
          <w:iCs/>
          <w:lang w:val="en-US"/>
        </w:rPr>
        <w:t>LGs</w:t>
      </w:r>
      <w:r w:rsidR="00014AEB" w:rsidRPr="00944A48">
        <w:rPr>
          <w:rFonts w:ascii="Myriad Pro" w:eastAsia="Calibri" w:hAnsi="Myriad Pro" w:cs="Times New Roman"/>
          <w:iCs/>
          <w:lang w:val="en-US"/>
        </w:rPr>
        <w:t xml:space="preserve"> except </w:t>
      </w:r>
      <w:proofErr w:type="spellStart"/>
      <w:r w:rsidR="00014AEB" w:rsidRPr="00944A48">
        <w:rPr>
          <w:rFonts w:ascii="Myriad Pro" w:eastAsia="Calibri" w:hAnsi="Myriad Pro" w:cs="Times New Roman"/>
          <w:iCs/>
          <w:lang w:val="en-US"/>
        </w:rPr>
        <w:t>Odžak</w:t>
      </w:r>
      <w:proofErr w:type="spellEnd"/>
      <w:r w:rsidR="005A3B98" w:rsidRPr="00944A48">
        <w:rPr>
          <w:rFonts w:ascii="Myriad Pro" w:eastAsia="Calibri" w:hAnsi="Myriad Pro" w:cs="Times New Roman"/>
          <w:iCs/>
          <w:lang w:val="en-US"/>
        </w:rPr>
        <w:t>,</w:t>
      </w:r>
      <w:r w:rsidR="009C1733" w:rsidRPr="00944A48">
        <w:rPr>
          <w:rFonts w:ascii="Myriad Pro" w:eastAsia="Calibri" w:hAnsi="Myriad Pro" w:cs="Times New Roman"/>
          <w:iCs/>
          <w:lang w:val="en-US"/>
        </w:rPr>
        <w:t xml:space="preserve"> accepted the initiative and agreed that </w:t>
      </w:r>
      <w:r w:rsidR="002E40D2" w:rsidRPr="00944A48">
        <w:rPr>
          <w:rFonts w:ascii="Myriad Pro" w:eastAsia="Calibri" w:hAnsi="Myriad Pro" w:cs="Times New Roman"/>
          <w:iCs/>
          <w:lang w:val="en-US"/>
        </w:rPr>
        <w:t xml:space="preserve">works </w:t>
      </w:r>
      <w:r w:rsidR="009C1733" w:rsidRPr="00944A48">
        <w:rPr>
          <w:rFonts w:ascii="Myriad Pro" w:eastAsia="Calibri" w:hAnsi="Myriad Pro" w:cs="Times New Roman"/>
          <w:iCs/>
          <w:lang w:val="en-US"/>
        </w:rPr>
        <w:t xml:space="preserve">will </w:t>
      </w:r>
      <w:r w:rsidR="002E40D2" w:rsidRPr="00944A48">
        <w:rPr>
          <w:rFonts w:ascii="Myriad Pro" w:eastAsia="Calibri" w:hAnsi="Myriad Pro" w:cs="Times New Roman"/>
          <w:iCs/>
          <w:lang w:val="en-US"/>
        </w:rPr>
        <w:t>be designed and implement</w:t>
      </w:r>
      <w:r w:rsidR="009C1733" w:rsidRPr="00944A48">
        <w:rPr>
          <w:rFonts w:ascii="Myriad Pro" w:eastAsia="Calibri" w:hAnsi="Myriad Pro" w:cs="Times New Roman"/>
          <w:iCs/>
          <w:lang w:val="en-US"/>
        </w:rPr>
        <w:t xml:space="preserve">ed </w:t>
      </w:r>
      <w:r w:rsidR="002E40D2" w:rsidRPr="00944A48">
        <w:rPr>
          <w:rFonts w:ascii="Myriad Pro" w:eastAsia="Calibri" w:hAnsi="Myriad Pro" w:cs="Times New Roman"/>
          <w:iCs/>
          <w:lang w:val="en-US"/>
        </w:rPr>
        <w:t>in line with natural river stream characteristics and principle of the good ecological status</w:t>
      </w:r>
      <w:r w:rsidR="009C1733" w:rsidRPr="00944A48">
        <w:rPr>
          <w:rFonts w:ascii="Myriad Pro" w:eastAsia="Calibri" w:hAnsi="Myriad Pro" w:cs="Times New Roman"/>
          <w:iCs/>
          <w:lang w:val="en-US"/>
        </w:rPr>
        <w:t xml:space="preserve">. </w:t>
      </w:r>
      <w:r w:rsidRPr="00944A48">
        <w:rPr>
          <w:rFonts w:ascii="Myriad Pro" w:eastAsia="Calibri" w:hAnsi="Myriad Pro" w:cs="Times New Roman"/>
          <w:iCs/>
          <w:lang w:val="en-US"/>
        </w:rPr>
        <w:t xml:space="preserve">Also, </w:t>
      </w:r>
      <w:r w:rsidR="009C1733" w:rsidRPr="00944A48">
        <w:rPr>
          <w:rFonts w:ascii="Myriad Pro" w:eastAsia="Calibri" w:hAnsi="Myriad Pro" w:cs="Times New Roman"/>
          <w:iCs/>
          <w:lang w:val="en-US"/>
        </w:rPr>
        <w:t>LGs have provided initial costing sheets</w:t>
      </w:r>
      <w:r w:rsidR="00C71DF0" w:rsidRPr="00944A48">
        <w:rPr>
          <w:rFonts w:ascii="Myriad Pro" w:eastAsia="Calibri" w:hAnsi="Myriad Pro" w:cs="Times New Roman"/>
          <w:iCs/>
          <w:lang w:val="en-US"/>
        </w:rPr>
        <w:t xml:space="preserve">, based on which EU4MEG initiated activities on verifying proposals and preparation of tender documentation for procurement of works. </w:t>
      </w:r>
      <w:r w:rsidRPr="00944A48">
        <w:rPr>
          <w:rFonts w:ascii="Myriad Pro" w:eastAsia="Calibri" w:hAnsi="Myriad Pro" w:cs="Times New Roman"/>
          <w:iCs/>
          <w:lang w:val="en-US"/>
        </w:rPr>
        <w:t>Initial cost estimate is 400,000 EUR</w:t>
      </w:r>
      <w:r w:rsidR="004F37CE" w:rsidRPr="00944A48">
        <w:rPr>
          <w:rFonts w:ascii="Myriad Pro" w:eastAsia="Calibri" w:hAnsi="Myriad Pro" w:cs="Times New Roman"/>
          <w:iCs/>
          <w:lang w:val="en-US"/>
        </w:rPr>
        <w:t>, out of which EU4MEG will finance 300,</w:t>
      </w:r>
      <w:r w:rsidR="00207B1B" w:rsidRPr="00944A48">
        <w:rPr>
          <w:rFonts w:ascii="Myriad Pro" w:eastAsia="Calibri" w:hAnsi="Myriad Pro" w:cs="Times New Roman"/>
          <w:iCs/>
          <w:lang w:val="en-US"/>
        </w:rPr>
        <w:t>3</w:t>
      </w:r>
      <w:r w:rsidR="004F37CE" w:rsidRPr="00944A48">
        <w:rPr>
          <w:rFonts w:ascii="Myriad Pro" w:eastAsia="Calibri" w:hAnsi="Myriad Pro" w:cs="Times New Roman"/>
          <w:iCs/>
          <w:lang w:val="en-US"/>
        </w:rPr>
        <w:t xml:space="preserve">00 EUR and partner LGs the rest. </w:t>
      </w:r>
    </w:p>
    <w:p w14:paraId="4B57C880" w14:textId="15BB5DFF" w:rsidR="00BF7D31" w:rsidRPr="00944A48" w:rsidRDefault="00BF7D31" w:rsidP="001F4AA5">
      <w:pPr>
        <w:autoSpaceDE w:val="0"/>
        <w:autoSpaceDN w:val="0"/>
        <w:jc w:val="both"/>
        <w:rPr>
          <w:rFonts w:ascii="Myriad Pro" w:eastAsia="Calibri" w:hAnsi="Myriad Pro" w:cs="Times New Roman"/>
          <w:iCs/>
          <w:lang w:val="en-US"/>
        </w:rPr>
      </w:pPr>
      <w:r w:rsidRPr="00944A48">
        <w:rPr>
          <w:rFonts w:ascii="Myriad Pro" w:eastAsia="Calibri" w:hAnsi="Myriad Pro" w:cs="Times New Roman"/>
          <w:iCs/>
          <w:lang w:val="en-US"/>
        </w:rPr>
        <w:t>Before completing and beginning its realization, the methodology for choosing the pertinent priority areas has been prepared for discussion</w:t>
      </w:r>
      <w:r w:rsidR="0033277F" w:rsidRPr="00944A48">
        <w:rPr>
          <w:rFonts w:ascii="Myriad Pro" w:eastAsia="Calibri" w:hAnsi="Myriad Pro" w:cs="Times New Roman"/>
          <w:iCs/>
          <w:lang w:val="en-US"/>
        </w:rPr>
        <w:t xml:space="preserve"> and approved on t</w:t>
      </w:r>
      <w:r w:rsidR="00AB1C5D" w:rsidRPr="00944A48">
        <w:rPr>
          <w:rFonts w:ascii="Myriad Pro" w:eastAsia="Calibri" w:hAnsi="Myriad Pro" w:cs="Times New Roman"/>
          <w:iCs/>
          <w:lang w:val="en-US"/>
        </w:rPr>
        <w:t>he 6th Project Board meeting of EU4MEG Action, held on July 17, 2024</w:t>
      </w:r>
      <w:r w:rsidR="00D32B22">
        <w:rPr>
          <w:rStyle w:val="FootnoteReference"/>
          <w:rFonts w:ascii="Myriad Pro" w:eastAsia="Calibri" w:hAnsi="Myriad Pro" w:cs="Times New Roman"/>
          <w:iCs/>
          <w:lang w:val="en-US"/>
        </w:rPr>
        <w:footnoteReference w:id="19"/>
      </w:r>
      <w:r w:rsidRPr="00944A48">
        <w:rPr>
          <w:rFonts w:ascii="Myriad Pro" w:eastAsia="Calibri" w:hAnsi="Myriad Pro" w:cs="Times New Roman"/>
          <w:iCs/>
          <w:lang w:val="en-US"/>
        </w:rPr>
        <w:t xml:space="preserve">. It is anticipated that this </w:t>
      </w:r>
      <w:r w:rsidR="001522ED" w:rsidRPr="00944A48">
        <w:rPr>
          <w:rFonts w:ascii="Myriad Pro" w:eastAsia="Calibri" w:hAnsi="Myriad Pro" w:cs="Times New Roman"/>
          <w:iCs/>
          <w:lang w:val="en-US"/>
        </w:rPr>
        <w:t>activity</w:t>
      </w:r>
      <w:r w:rsidRPr="00944A48">
        <w:rPr>
          <w:rFonts w:ascii="Myriad Pro" w:eastAsia="Calibri" w:hAnsi="Myriad Pro" w:cs="Times New Roman"/>
          <w:iCs/>
          <w:lang w:val="en-US"/>
        </w:rPr>
        <w:t xml:space="preserve"> will </w:t>
      </w:r>
      <w:r w:rsidR="00AB1C5D" w:rsidRPr="00944A48">
        <w:rPr>
          <w:rFonts w:ascii="Myriad Pro" w:eastAsia="Calibri" w:hAnsi="Myriad Pro" w:cs="Times New Roman"/>
          <w:iCs/>
          <w:lang w:val="en-US"/>
        </w:rPr>
        <w:t xml:space="preserve">now </w:t>
      </w:r>
      <w:r w:rsidRPr="00944A48">
        <w:rPr>
          <w:rFonts w:ascii="Myriad Pro" w:eastAsia="Calibri" w:hAnsi="Myriad Pro" w:cs="Times New Roman"/>
          <w:iCs/>
          <w:lang w:val="en-US"/>
        </w:rPr>
        <w:t>be completed in the second half of 202</w:t>
      </w:r>
      <w:r w:rsidR="00AB1C5D" w:rsidRPr="00944A48">
        <w:rPr>
          <w:rFonts w:ascii="Myriad Pro" w:eastAsia="Calibri" w:hAnsi="Myriad Pro" w:cs="Times New Roman"/>
          <w:iCs/>
          <w:lang w:val="en-US"/>
        </w:rPr>
        <w:t>5</w:t>
      </w:r>
      <w:r w:rsidRPr="00944A48">
        <w:rPr>
          <w:rFonts w:ascii="Myriad Pro" w:eastAsia="Calibri" w:hAnsi="Myriad Pro" w:cs="Times New Roman"/>
          <w:iCs/>
          <w:lang w:val="en-US"/>
        </w:rPr>
        <w:t>.</w:t>
      </w:r>
    </w:p>
    <w:p w14:paraId="4B9FFC00" w14:textId="555E3444" w:rsidR="001943B0" w:rsidRPr="00944A48" w:rsidRDefault="000F4565" w:rsidP="004D250C">
      <w:pPr>
        <w:autoSpaceDE w:val="0"/>
        <w:autoSpaceDN w:val="0"/>
        <w:jc w:val="both"/>
        <w:rPr>
          <w:rFonts w:ascii="Myriad Pro" w:eastAsia="Calibri" w:hAnsi="Myriad Pro" w:cs="Times New Roman"/>
          <w:u w:val="single"/>
          <w:lang w:val="en-US"/>
        </w:rPr>
      </w:pPr>
      <w:r w:rsidRPr="00944A48">
        <w:rPr>
          <w:rFonts w:ascii="Myriad Pro" w:eastAsia="Calibri" w:hAnsi="Myriad Pro" w:cs="Times New Roman"/>
          <w:u w:val="single"/>
          <w:lang w:val="en-US"/>
        </w:rPr>
        <w:t xml:space="preserve">Deliverables </w:t>
      </w:r>
      <w:r w:rsidR="00E80481" w:rsidRPr="00944A48">
        <w:rPr>
          <w:rFonts w:ascii="Myriad Pro" w:eastAsia="Calibri" w:hAnsi="Myriad Pro" w:cs="Times New Roman"/>
          <w:u w:val="single"/>
          <w:lang w:val="en-US"/>
        </w:rPr>
        <w:t xml:space="preserve">completed (in part or in full) </w:t>
      </w:r>
      <w:r w:rsidRPr="00944A48">
        <w:rPr>
          <w:rFonts w:ascii="Myriad Pro" w:eastAsia="Calibri" w:hAnsi="Myriad Pro" w:cs="Times New Roman"/>
          <w:u w:val="single"/>
          <w:lang w:val="en-US"/>
        </w:rPr>
        <w:t>under Result 3:</w:t>
      </w:r>
    </w:p>
    <w:tbl>
      <w:tblPr>
        <w:tblStyle w:val="TableGrid"/>
        <w:tblW w:w="0" w:type="auto"/>
        <w:tblLook w:val="04A0" w:firstRow="1" w:lastRow="0" w:firstColumn="1" w:lastColumn="0" w:noHBand="0" w:noVBand="1"/>
      </w:tblPr>
      <w:tblGrid>
        <w:gridCol w:w="5395"/>
        <w:gridCol w:w="3667"/>
      </w:tblGrid>
      <w:tr w:rsidR="00305350" w:rsidRPr="00A8460B" w14:paraId="2D1A161D" w14:textId="77777777" w:rsidTr="00DA0AD3">
        <w:tc>
          <w:tcPr>
            <w:tcW w:w="5395" w:type="dxa"/>
            <w:shd w:val="clear" w:color="auto" w:fill="DBE5F1" w:themeFill="accent1" w:themeFillTint="33"/>
            <w:vAlign w:val="center"/>
          </w:tcPr>
          <w:p w14:paraId="27232AAA" w14:textId="77777777" w:rsidR="00305350" w:rsidRPr="00944A48" w:rsidRDefault="00305350" w:rsidP="008670FA">
            <w:pPr>
              <w:autoSpaceDE w:val="0"/>
              <w:autoSpaceDN w:val="0"/>
              <w:spacing w:before="120" w:after="120"/>
              <w:jc w:val="center"/>
              <w:rPr>
                <w:rFonts w:ascii="Myriad Pro" w:eastAsia="Calibri" w:hAnsi="Myriad Pro" w:cs="Times New Roman"/>
                <w:b/>
                <w:bCs/>
                <w:lang w:val="en-US"/>
              </w:rPr>
            </w:pPr>
            <w:r w:rsidRPr="00944A48">
              <w:rPr>
                <w:rFonts w:ascii="Myriad Pro" w:eastAsia="Calibri" w:hAnsi="Myriad Pro" w:cs="Times New Roman"/>
                <w:b/>
                <w:bCs/>
                <w:lang w:val="en-US"/>
              </w:rPr>
              <w:lastRenderedPageBreak/>
              <w:t>Deliverable</w:t>
            </w:r>
          </w:p>
        </w:tc>
        <w:tc>
          <w:tcPr>
            <w:tcW w:w="3667" w:type="dxa"/>
            <w:shd w:val="clear" w:color="auto" w:fill="DBE5F1" w:themeFill="accent1" w:themeFillTint="33"/>
            <w:vAlign w:val="center"/>
          </w:tcPr>
          <w:p w14:paraId="0B2888F0" w14:textId="77777777" w:rsidR="00305350" w:rsidRPr="00944A48" w:rsidRDefault="00305350" w:rsidP="008670FA">
            <w:pPr>
              <w:autoSpaceDE w:val="0"/>
              <w:autoSpaceDN w:val="0"/>
              <w:spacing w:before="120" w:after="120"/>
              <w:jc w:val="center"/>
              <w:rPr>
                <w:rFonts w:ascii="Myriad Pro" w:eastAsia="Calibri" w:hAnsi="Myriad Pro" w:cs="Times New Roman"/>
                <w:b/>
                <w:bCs/>
                <w:lang w:val="en-US"/>
              </w:rPr>
            </w:pPr>
            <w:r w:rsidRPr="00944A48">
              <w:rPr>
                <w:rFonts w:ascii="Myriad Pro" w:eastAsia="Calibri" w:hAnsi="Myriad Pro" w:cs="Times New Roman"/>
                <w:b/>
                <w:bCs/>
                <w:lang w:val="en-US"/>
              </w:rPr>
              <w:t>Status</w:t>
            </w:r>
          </w:p>
        </w:tc>
      </w:tr>
      <w:tr w:rsidR="00305350" w:rsidRPr="00A8460B" w14:paraId="0818D240" w14:textId="77777777" w:rsidTr="00DA0AD3">
        <w:tc>
          <w:tcPr>
            <w:tcW w:w="5395" w:type="dxa"/>
            <w:vAlign w:val="center"/>
          </w:tcPr>
          <w:p w14:paraId="5CCF0F7B" w14:textId="50AE29A1" w:rsidR="00305350" w:rsidRPr="00944A48" w:rsidRDefault="00305350" w:rsidP="00305350">
            <w:pPr>
              <w:pStyle w:val="ListParagraph"/>
              <w:numPr>
                <w:ilvl w:val="0"/>
                <w:numId w:val="5"/>
              </w:numPr>
              <w:autoSpaceDE w:val="0"/>
              <w:autoSpaceDN w:val="0"/>
              <w:spacing w:before="120" w:after="120"/>
              <w:rPr>
                <w:rFonts w:ascii="Myriad Pro" w:eastAsia="Calibri" w:hAnsi="Myriad Pro" w:cs="Times New Roman"/>
                <w:lang w:val="en-US"/>
              </w:rPr>
            </w:pPr>
            <w:r w:rsidRPr="00944A48">
              <w:rPr>
                <w:rFonts w:ascii="Myriad Pro" w:eastAsia="Calibri" w:hAnsi="Myriad Pro" w:cs="Times New Roman"/>
                <w:b/>
                <w:bCs/>
                <w:lang w:val="en-US"/>
              </w:rPr>
              <w:t xml:space="preserve">Improved </w:t>
            </w:r>
            <w:r w:rsidR="002F4545" w:rsidRPr="00944A48">
              <w:rPr>
                <w:rFonts w:ascii="Myriad Pro" w:eastAsia="Calibri" w:hAnsi="Myriad Pro" w:cs="Times New Roman"/>
                <w:b/>
                <w:bCs/>
                <w:lang w:val="en-US"/>
              </w:rPr>
              <w:t>organizational</w:t>
            </w:r>
            <w:r w:rsidRPr="00944A48">
              <w:rPr>
                <w:rFonts w:ascii="Myriad Pro" w:eastAsia="Calibri" w:hAnsi="Myriad Pro" w:cs="Times New Roman"/>
                <w:b/>
                <w:bCs/>
                <w:lang w:val="en-US"/>
              </w:rPr>
              <w:t xml:space="preserve"> capacities</w:t>
            </w:r>
            <w:r w:rsidRPr="00944A48">
              <w:rPr>
                <w:rFonts w:ascii="Myriad Pro" w:eastAsia="Calibri" w:hAnsi="Myriad Pro" w:cs="Times New Roman"/>
                <w:lang w:val="en-US"/>
              </w:rPr>
              <w:t xml:space="preserve">, optimized </w:t>
            </w:r>
            <w:r w:rsidR="002F4545" w:rsidRPr="00944A48">
              <w:rPr>
                <w:rFonts w:ascii="Myriad Pro" w:eastAsia="Calibri" w:hAnsi="Myriad Pro" w:cs="Times New Roman"/>
                <w:lang w:val="en-US"/>
              </w:rPr>
              <w:t>organizational</w:t>
            </w:r>
            <w:r w:rsidRPr="00944A48">
              <w:rPr>
                <w:rFonts w:ascii="Myriad Pro" w:eastAsia="Calibri" w:hAnsi="Myriad Pro" w:cs="Times New Roman"/>
                <w:lang w:val="en-US"/>
              </w:rPr>
              <w:t xml:space="preserve"> structure and staffing, established and functional customer services in water utilities in partner local governments</w:t>
            </w:r>
          </w:p>
        </w:tc>
        <w:tc>
          <w:tcPr>
            <w:tcW w:w="3667" w:type="dxa"/>
            <w:vAlign w:val="center"/>
          </w:tcPr>
          <w:p w14:paraId="0E91BD53" w14:textId="77777777" w:rsidR="00305350" w:rsidRPr="00944A48" w:rsidRDefault="00305350" w:rsidP="008670FA">
            <w:pPr>
              <w:autoSpaceDE w:val="0"/>
              <w:autoSpaceDN w:val="0"/>
              <w:spacing w:before="120" w:after="120"/>
              <w:rPr>
                <w:rFonts w:ascii="Myriad Pro" w:eastAsia="Calibri" w:hAnsi="Myriad Pro" w:cs="Times New Roman"/>
                <w:lang w:val="en-US"/>
              </w:rPr>
            </w:pPr>
            <w:r w:rsidRPr="00944A48">
              <w:rPr>
                <w:rFonts w:ascii="Myriad Pro" w:eastAsia="Calibri" w:hAnsi="Myriad Pro" w:cs="Times New Roman"/>
                <w:b/>
                <w:bCs/>
                <w:lang w:val="en-US"/>
              </w:rPr>
              <w:t>Completed partially</w:t>
            </w:r>
            <w:r w:rsidRPr="00944A48">
              <w:rPr>
                <w:rFonts w:ascii="Myriad Pro" w:eastAsia="Calibri" w:hAnsi="Myriad Pro" w:cs="Times New Roman"/>
                <w:lang w:val="en-US"/>
              </w:rPr>
              <w:t>. Process is still ongoing and will last until all partner WUCs start implementing their organizational capacities responsibilities in full.</w:t>
            </w:r>
          </w:p>
        </w:tc>
      </w:tr>
      <w:tr w:rsidR="00305350" w:rsidRPr="00A8460B" w14:paraId="0A9581F5" w14:textId="77777777" w:rsidTr="00DA0AD3">
        <w:tc>
          <w:tcPr>
            <w:tcW w:w="5395" w:type="dxa"/>
            <w:vAlign w:val="center"/>
          </w:tcPr>
          <w:p w14:paraId="3B46A476" w14:textId="77777777" w:rsidR="00305350" w:rsidRPr="00944A48" w:rsidRDefault="00305350" w:rsidP="00305350">
            <w:pPr>
              <w:pStyle w:val="ListParagraph"/>
              <w:numPr>
                <w:ilvl w:val="0"/>
                <w:numId w:val="5"/>
              </w:numPr>
              <w:autoSpaceDE w:val="0"/>
              <w:autoSpaceDN w:val="0"/>
              <w:spacing w:before="120" w:after="120"/>
              <w:rPr>
                <w:rFonts w:ascii="Myriad Pro" w:eastAsia="Calibri" w:hAnsi="Myriad Pro" w:cs="Times New Roman"/>
                <w:lang w:val="en-US"/>
              </w:rPr>
            </w:pPr>
            <w:r w:rsidRPr="00944A48">
              <w:rPr>
                <w:rFonts w:ascii="Myriad Pro" w:eastAsia="Calibri" w:hAnsi="Myriad Pro" w:cs="Times New Roman"/>
                <w:b/>
                <w:bCs/>
                <w:lang w:val="en-US"/>
              </w:rPr>
              <w:t>WUCs</w:t>
            </w:r>
            <w:r w:rsidRPr="00944A48">
              <w:rPr>
                <w:rFonts w:ascii="Myriad Pro" w:eastAsia="Calibri" w:hAnsi="Myriad Pro" w:cs="Times New Roman"/>
                <w:lang w:val="en-US"/>
              </w:rPr>
              <w:t xml:space="preserve"> </w:t>
            </w:r>
            <w:r w:rsidRPr="00944A48">
              <w:rPr>
                <w:rFonts w:ascii="Myriad Pro" w:eastAsia="Calibri" w:hAnsi="Myriad Pro" w:cs="Times New Roman"/>
                <w:b/>
                <w:bCs/>
                <w:lang w:val="en-US"/>
              </w:rPr>
              <w:t>capacitated to effectively manage network</w:t>
            </w:r>
            <w:r w:rsidRPr="00944A48">
              <w:rPr>
                <w:rFonts w:ascii="Myriad Pro" w:eastAsia="Calibri" w:hAnsi="Myriad Pro" w:cs="Times New Roman"/>
                <w:lang w:val="en-US"/>
              </w:rPr>
              <w:t xml:space="preserve"> mapping and GIS development, defining of DMA, efficient metering per DMA, as well as asset management</w:t>
            </w:r>
          </w:p>
        </w:tc>
        <w:tc>
          <w:tcPr>
            <w:tcW w:w="3667" w:type="dxa"/>
            <w:vAlign w:val="center"/>
          </w:tcPr>
          <w:p w14:paraId="20201A16" w14:textId="77777777" w:rsidR="00305350" w:rsidRPr="00944A48" w:rsidRDefault="00305350" w:rsidP="008670FA">
            <w:pPr>
              <w:autoSpaceDE w:val="0"/>
              <w:autoSpaceDN w:val="0"/>
              <w:spacing w:before="120" w:after="120"/>
              <w:rPr>
                <w:rFonts w:ascii="Myriad Pro" w:eastAsia="Calibri" w:hAnsi="Myriad Pro" w:cs="Times New Roman"/>
                <w:lang w:val="en-US"/>
              </w:rPr>
            </w:pPr>
            <w:r w:rsidRPr="00944A48">
              <w:rPr>
                <w:rFonts w:ascii="Myriad Pro" w:eastAsia="Calibri" w:hAnsi="Myriad Pro" w:cs="Times New Roman"/>
                <w:b/>
                <w:bCs/>
                <w:lang w:val="en-US"/>
              </w:rPr>
              <w:t>Completed partially</w:t>
            </w:r>
            <w:r w:rsidRPr="00944A48">
              <w:rPr>
                <w:rFonts w:ascii="Myriad Pro" w:eastAsia="Calibri" w:hAnsi="Myriad Pro" w:cs="Times New Roman"/>
                <w:lang w:val="en-US"/>
              </w:rPr>
              <w:t>. Process is still ongoing and will last until all partner WUCs start implementing their network management responsibilities in full.</w:t>
            </w:r>
          </w:p>
        </w:tc>
      </w:tr>
      <w:tr w:rsidR="00305350" w:rsidRPr="00A8460B" w14:paraId="473B1F8D" w14:textId="77777777" w:rsidTr="00DA0AD3">
        <w:tc>
          <w:tcPr>
            <w:tcW w:w="5395" w:type="dxa"/>
            <w:vAlign w:val="center"/>
          </w:tcPr>
          <w:p w14:paraId="24A73DD1" w14:textId="77777777" w:rsidR="00305350" w:rsidRPr="00944A48" w:rsidRDefault="00305350" w:rsidP="00305350">
            <w:pPr>
              <w:pStyle w:val="ListParagraph"/>
              <w:numPr>
                <w:ilvl w:val="0"/>
                <w:numId w:val="5"/>
              </w:numPr>
              <w:autoSpaceDE w:val="0"/>
              <w:autoSpaceDN w:val="0"/>
              <w:spacing w:before="120" w:after="120"/>
              <w:rPr>
                <w:rFonts w:ascii="Myriad Pro" w:eastAsia="Calibri" w:hAnsi="Myriad Pro" w:cs="Times New Roman"/>
                <w:lang w:val="en-US"/>
              </w:rPr>
            </w:pPr>
            <w:r w:rsidRPr="00944A48">
              <w:rPr>
                <w:rFonts w:ascii="Myriad Pro" w:eastAsia="Calibri" w:hAnsi="Myriad Pro" w:cs="Times New Roman"/>
                <w:b/>
                <w:bCs/>
                <w:lang w:val="en-US"/>
              </w:rPr>
              <w:t>WUCs benefit from improved financial management capacities</w:t>
            </w:r>
            <w:r w:rsidRPr="00944A48">
              <w:rPr>
                <w:rFonts w:ascii="Myriad Pro" w:eastAsia="Calibri" w:hAnsi="Myriad Pro" w:cs="Times New Roman"/>
                <w:lang w:val="en-US"/>
              </w:rPr>
              <w:t xml:space="preserve"> (including improved budgeting and business planning) and introducing proper cost-recovery based tariffing</w:t>
            </w:r>
          </w:p>
        </w:tc>
        <w:tc>
          <w:tcPr>
            <w:tcW w:w="3667" w:type="dxa"/>
            <w:vAlign w:val="center"/>
          </w:tcPr>
          <w:p w14:paraId="3EFB3C0A" w14:textId="77777777" w:rsidR="00305350" w:rsidRPr="00944A48" w:rsidRDefault="00305350" w:rsidP="008670FA">
            <w:pPr>
              <w:autoSpaceDE w:val="0"/>
              <w:autoSpaceDN w:val="0"/>
              <w:spacing w:before="120" w:after="120"/>
              <w:rPr>
                <w:rFonts w:ascii="Myriad Pro" w:eastAsia="Calibri" w:hAnsi="Myriad Pro" w:cs="Times New Roman"/>
                <w:lang w:val="en-US"/>
              </w:rPr>
            </w:pPr>
            <w:r w:rsidRPr="00944A48">
              <w:rPr>
                <w:rFonts w:ascii="Myriad Pro" w:eastAsia="Calibri" w:hAnsi="Myriad Pro" w:cs="Times New Roman"/>
                <w:b/>
                <w:bCs/>
                <w:lang w:val="en-US"/>
              </w:rPr>
              <w:t>Completed partially</w:t>
            </w:r>
            <w:r w:rsidRPr="00944A48">
              <w:rPr>
                <w:rFonts w:ascii="Myriad Pro" w:eastAsia="Calibri" w:hAnsi="Myriad Pro" w:cs="Times New Roman"/>
                <w:lang w:val="en-US"/>
              </w:rPr>
              <w:t>. Process is still ongoing and will last until all partner WUCs start implementing their financial management responsibilities in full.</w:t>
            </w:r>
          </w:p>
        </w:tc>
      </w:tr>
    </w:tbl>
    <w:p w14:paraId="179E2F76" w14:textId="5B064117" w:rsidR="001943B0" w:rsidRPr="00944A48" w:rsidRDefault="001943B0" w:rsidP="001943B0">
      <w:pPr>
        <w:autoSpaceDE w:val="0"/>
        <w:autoSpaceDN w:val="0"/>
        <w:jc w:val="both"/>
        <w:rPr>
          <w:rFonts w:ascii="Myriad Pro" w:eastAsia="Calibri" w:hAnsi="Myriad Pro" w:cs="Times New Roman"/>
          <w:lang w:val="en-US"/>
        </w:rPr>
      </w:pPr>
    </w:p>
    <w:p w14:paraId="43EA24CF" w14:textId="105E4404" w:rsidR="00B65DA9" w:rsidRPr="00944A48" w:rsidRDefault="001943B0" w:rsidP="0003290D">
      <w:pPr>
        <w:pStyle w:val="Heading3"/>
        <w:rPr>
          <w:rFonts w:ascii="Myriad Pro" w:hAnsi="Myriad Pro"/>
          <w:lang w:val="en-US"/>
        </w:rPr>
      </w:pPr>
      <w:bookmarkStart w:id="15" w:name="_Toc202796608"/>
      <w:r w:rsidRPr="00944A48">
        <w:rPr>
          <w:rFonts w:ascii="Myriad Pro" w:hAnsi="Myriad Pro"/>
          <w:lang w:val="en-US"/>
        </w:rPr>
        <w:t>W</w:t>
      </w:r>
      <w:r w:rsidR="00B65DA9" w:rsidRPr="00944A48">
        <w:rPr>
          <w:rFonts w:ascii="Myriad Pro" w:hAnsi="Myriad Pro"/>
          <w:lang w:val="en-US"/>
        </w:rPr>
        <w:t>orkplan for the upcoming period</w:t>
      </w:r>
      <w:bookmarkEnd w:id="15"/>
    </w:p>
    <w:p w14:paraId="7F7D4E5A" w14:textId="6ED693E9" w:rsidR="00014BBF" w:rsidRPr="00944A48" w:rsidRDefault="00E40196" w:rsidP="00014BBF">
      <w:pPr>
        <w:jc w:val="both"/>
        <w:rPr>
          <w:lang w:val="en-US"/>
        </w:rPr>
      </w:pPr>
      <w:r w:rsidRPr="00944A48">
        <w:rPr>
          <w:rFonts w:ascii="Myriad Pro" w:eastAsia="Calibri" w:hAnsi="Myriad Pro" w:cs="Times New Roman"/>
          <w:lang w:val="en-US"/>
        </w:rPr>
        <w:t xml:space="preserve">Annual Workplan (AWP) for the upcoming reporting period is enclosed to this report as </w:t>
      </w:r>
      <w:r w:rsidRPr="00944A48">
        <w:rPr>
          <w:rFonts w:ascii="Myriad Pro" w:eastAsia="Calibri" w:hAnsi="Myriad Pro" w:cs="Times New Roman"/>
          <w:b/>
          <w:bCs/>
          <w:lang w:val="en-US"/>
        </w:rPr>
        <w:t>Annex C</w:t>
      </w:r>
      <w:r w:rsidRPr="00944A48">
        <w:rPr>
          <w:rFonts w:ascii="Myriad Pro" w:eastAsia="Calibri" w:hAnsi="Myriad Pro" w:cs="Times New Roman"/>
          <w:lang w:val="en-US"/>
        </w:rPr>
        <w:t xml:space="preserve">. </w:t>
      </w:r>
      <w:r w:rsidR="00A4674A" w:rsidRPr="00944A48">
        <w:rPr>
          <w:rFonts w:ascii="Myriad Pro" w:eastAsia="Calibri" w:hAnsi="Myriad Pro" w:cs="Times New Roman"/>
          <w:lang w:val="en-US"/>
        </w:rPr>
        <w:t xml:space="preserve">Some specific activities </w:t>
      </w:r>
      <w:r w:rsidRPr="00944A48">
        <w:rPr>
          <w:rFonts w:ascii="Myriad Pro" w:eastAsia="Calibri" w:hAnsi="Myriad Pro" w:cs="Times New Roman"/>
          <w:lang w:val="en-US"/>
        </w:rPr>
        <w:t>that are planned in implementation in the next reporting period</w:t>
      </w:r>
      <w:r w:rsidR="00435786" w:rsidRPr="00944A48">
        <w:rPr>
          <w:rFonts w:ascii="Myriad Pro" w:eastAsia="Calibri" w:hAnsi="Myriad Pro" w:cs="Times New Roman"/>
          <w:lang w:val="en-US"/>
        </w:rPr>
        <w:t xml:space="preserve">, in accordance </w:t>
      </w:r>
      <w:r w:rsidR="003B74F4" w:rsidRPr="00944A48">
        <w:rPr>
          <w:rFonts w:ascii="Myriad Pro" w:eastAsia="Calibri" w:hAnsi="Myriad Pro" w:cs="Times New Roman"/>
          <w:lang w:val="en-US"/>
        </w:rPr>
        <w:t>with</w:t>
      </w:r>
      <w:r w:rsidR="00435786" w:rsidRPr="00944A48">
        <w:rPr>
          <w:rFonts w:ascii="Myriad Pro" w:eastAsia="Calibri" w:hAnsi="Myriad Pro" w:cs="Times New Roman"/>
          <w:lang w:val="en-US"/>
        </w:rPr>
        <w:t xml:space="preserve"> the Action’s approved </w:t>
      </w:r>
      <w:r w:rsidR="00586F77" w:rsidRPr="00944A48">
        <w:rPr>
          <w:rFonts w:ascii="Myriad Pro" w:eastAsia="Calibri" w:hAnsi="Myriad Pro" w:cs="Times New Roman"/>
          <w:lang w:val="en-US"/>
        </w:rPr>
        <w:t xml:space="preserve">annual workplan </w:t>
      </w:r>
      <w:r w:rsidR="00A4674A" w:rsidRPr="00944A48">
        <w:rPr>
          <w:rFonts w:ascii="Myriad Pro" w:eastAsia="Calibri" w:hAnsi="Myriad Pro" w:cs="Times New Roman"/>
          <w:lang w:val="en-US"/>
        </w:rPr>
        <w:t>are</w:t>
      </w:r>
      <w:r w:rsidR="00B258C2" w:rsidRPr="00944A48">
        <w:rPr>
          <w:rFonts w:ascii="Myriad Pro" w:eastAsia="Calibri" w:hAnsi="Myriad Pro" w:cs="Times New Roman"/>
          <w:lang w:val="en-US"/>
        </w:rPr>
        <w:t xml:space="preserve"> related to</w:t>
      </w:r>
      <w:r w:rsidRPr="00944A48">
        <w:rPr>
          <w:rFonts w:ascii="Myriad Pro" w:eastAsia="Calibri" w:hAnsi="Myriad Pro" w:cs="Times New Roman"/>
          <w:lang w:val="en-US"/>
        </w:rPr>
        <w:t>:</w:t>
      </w:r>
      <w:r w:rsidR="00014BBF" w:rsidRPr="00944A48">
        <w:rPr>
          <w:lang w:val="en-US"/>
        </w:rPr>
        <w:t xml:space="preserve"> </w:t>
      </w:r>
    </w:p>
    <w:p w14:paraId="36581CC5" w14:textId="6AE741C7" w:rsidR="00AE6D0D" w:rsidRPr="00944A48" w:rsidRDefault="00AE6D0D" w:rsidP="0003290D">
      <w:pPr>
        <w:pStyle w:val="ListParagraph"/>
        <w:numPr>
          <w:ilvl w:val="0"/>
          <w:numId w:val="7"/>
        </w:numPr>
        <w:spacing w:before="120" w:after="120"/>
        <w:contextualSpacing w:val="0"/>
        <w:jc w:val="both"/>
        <w:rPr>
          <w:rFonts w:ascii="Myriad Pro" w:eastAsia="Calibri" w:hAnsi="Myriad Pro" w:cs="Times New Roman"/>
          <w:lang w:val="en-US"/>
        </w:rPr>
      </w:pPr>
      <w:r w:rsidRPr="00944A48">
        <w:rPr>
          <w:rFonts w:ascii="Myriad Pro" w:eastAsia="Calibri" w:hAnsi="Myriad Pro" w:cs="Times New Roman"/>
          <w:lang w:val="en-US"/>
        </w:rPr>
        <w:t>1.1.</w:t>
      </w:r>
      <w:r w:rsidR="00B935C3" w:rsidRPr="00944A48">
        <w:rPr>
          <w:rFonts w:ascii="Myriad Pro" w:eastAsia="Calibri" w:hAnsi="Myriad Pro" w:cs="Times New Roman"/>
          <w:lang w:val="en-US"/>
        </w:rPr>
        <w:t xml:space="preserve"> Stock-taking analysis to determine up-to date information on progress in water services sector</w:t>
      </w:r>
    </w:p>
    <w:p w14:paraId="0892FCC8" w14:textId="06DC1D70" w:rsidR="00B65DA9" w:rsidRPr="00944A48" w:rsidRDefault="00435786" w:rsidP="0003290D">
      <w:pPr>
        <w:pStyle w:val="ListParagraph"/>
        <w:numPr>
          <w:ilvl w:val="0"/>
          <w:numId w:val="7"/>
        </w:numPr>
        <w:spacing w:before="120" w:after="120"/>
        <w:contextualSpacing w:val="0"/>
        <w:jc w:val="both"/>
        <w:rPr>
          <w:rFonts w:ascii="Myriad Pro" w:eastAsia="Calibri" w:hAnsi="Myriad Pro" w:cs="Times New Roman"/>
          <w:lang w:val="en-US"/>
        </w:rPr>
      </w:pPr>
      <w:r w:rsidRPr="00944A48">
        <w:rPr>
          <w:rFonts w:ascii="Myriad Pro" w:eastAsia="Calibri" w:hAnsi="Myriad Pro" w:cs="Times New Roman"/>
          <w:lang w:val="en-US"/>
        </w:rPr>
        <w:t>1</w:t>
      </w:r>
      <w:r w:rsidR="00014BBF" w:rsidRPr="00944A48">
        <w:rPr>
          <w:rFonts w:ascii="Myriad Pro" w:eastAsia="Calibri" w:hAnsi="Myriad Pro" w:cs="Times New Roman"/>
          <w:lang w:val="en-US"/>
        </w:rPr>
        <w:t>.3. Development of a country-wide harmonized benchmarking system for water utilities in BIH</w:t>
      </w:r>
    </w:p>
    <w:p w14:paraId="20CE52C0" w14:textId="7233A0E9" w:rsidR="00334A01" w:rsidRPr="00944A48" w:rsidRDefault="009B0150" w:rsidP="0003290D">
      <w:pPr>
        <w:pStyle w:val="ListParagraph"/>
        <w:numPr>
          <w:ilvl w:val="0"/>
          <w:numId w:val="7"/>
        </w:numPr>
        <w:spacing w:before="120" w:after="120"/>
        <w:contextualSpacing w:val="0"/>
        <w:jc w:val="both"/>
        <w:rPr>
          <w:rFonts w:ascii="Myriad Pro" w:eastAsia="Calibri" w:hAnsi="Myriad Pro" w:cs="Times New Roman"/>
          <w:lang w:val="en-US"/>
        </w:rPr>
      </w:pPr>
      <w:r w:rsidRPr="00944A48">
        <w:rPr>
          <w:rFonts w:ascii="Myriad Pro" w:eastAsia="Calibri" w:hAnsi="Myriad Pro" w:cs="Times New Roman"/>
          <w:lang w:val="en-US"/>
        </w:rPr>
        <w:t xml:space="preserve">2.1. Support PSAs development, </w:t>
      </w:r>
      <w:r w:rsidR="003C101A" w:rsidRPr="00944A48">
        <w:rPr>
          <w:rFonts w:ascii="Myriad Pro" w:eastAsia="Calibri" w:hAnsi="Myriad Pro" w:cs="Times New Roman"/>
          <w:lang w:val="en-US"/>
        </w:rPr>
        <w:t>institutionalization,</w:t>
      </w:r>
      <w:r w:rsidRPr="00944A48">
        <w:rPr>
          <w:rFonts w:ascii="Myriad Pro" w:eastAsia="Calibri" w:hAnsi="Myriad Pro" w:cs="Times New Roman"/>
          <w:lang w:val="en-US"/>
        </w:rPr>
        <w:t xml:space="preserve"> and implementation in partner </w:t>
      </w:r>
      <w:r w:rsidR="00435786" w:rsidRPr="00944A48">
        <w:rPr>
          <w:rFonts w:ascii="Myriad Pro" w:eastAsia="Calibri" w:hAnsi="Myriad Pro" w:cs="Times New Roman"/>
          <w:lang w:val="en-US"/>
        </w:rPr>
        <w:t>LGs</w:t>
      </w:r>
    </w:p>
    <w:p w14:paraId="1118C396" w14:textId="77777777" w:rsidR="009B0150" w:rsidRPr="00944A48" w:rsidRDefault="009B0150" w:rsidP="0003290D">
      <w:pPr>
        <w:pStyle w:val="ListParagraph"/>
        <w:numPr>
          <w:ilvl w:val="0"/>
          <w:numId w:val="7"/>
        </w:numPr>
        <w:spacing w:before="120" w:after="120"/>
        <w:contextualSpacing w:val="0"/>
        <w:jc w:val="both"/>
        <w:rPr>
          <w:rFonts w:ascii="Myriad Pro" w:eastAsia="Calibri" w:hAnsi="Myriad Pro" w:cs="Times New Roman"/>
          <w:lang w:val="en-US"/>
        </w:rPr>
      </w:pPr>
      <w:r w:rsidRPr="00944A48">
        <w:rPr>
          <w:rFonts w:ascii="Myriad Pro" w:eastAsia="Calibri" w:hAnsi="Myriad Pro" w:cs="Times New Roman"/>
          <w:lang w:val="en-US"/>
        </w:rPr>
        <w:t>2.2. Support affordability survey and introduction of a gender-sensitive water supply and wastewater services subsidy system for users in social need</w:t>
      </w:r>
    </w:p>
    <w:p w14:paraId="568C8F76" w14:textId="7E140916" w:rsidR="009B0150" w:rsidRPr="00944A48" w:rsidRDefault="009B0150" w:rsidP="0003290D">
      <w:pPr>
        <w:pStyle w:val="ListParagraph"/>
        <w:numPr>
          <w:ilvl w:val="0"/>
          <w:numId w:val="7"/>
        </w:numPr>
        <w:spacing w:before="120" w:after="120"/>
        <w:contextualSpacing w:val="0"/>
        <w:jc w:val="both"/>
        <w:rPr>
          <w:rFonts w:ascii="Myriad Pro" w:eastAsia="Calibri" w:hAnsi="Myriad Pro" w:cs="Times New Roman"/>
          <w:lang w:val="en-US"/>
        </w:rPr>
      </w:pPr>
      <w:r w:rsidRPr="00944A48">
        <w:rPr>
          <w:rFonts w:ascii="Myriad Pro" w:eastAsia="Calibri" w:hAnsi="Myriad Pro" w:cs="Times New Roman"/>
          <w:lang w:val="en-US"/>
        </w:rPr>
        <w:t>2.3. Support fixed assets book completion and revalorization of fixed assets, as well as adoption of water tariff setting procedure and gender-sensitive employment policy for water utilities.</w:t>
      </w:r>
    </w:p>
    <w:p w14:paraId="006E1AAE" w14:textId="3C98BF95" w:rsidR="0000688C" w:rsidRPr="00944A48" w:rsidRDefault="0000688C" w:rsidP="0003290D">
      <w:pPr>
        <w:pStyle w:val="ListParagraph"/>
        <w:numPr>
          <w:ilvl w:val="0"/>
          <w:numId w:val="7"/>
        </w:numPr>
        <w:spacing w:before="120" w:after="120"/>
        <w:contextualSpacing w:val="0"/>
        <w:rPr>
          <w:rFonts w:ascii="Myriad Pro" w:eastAsia="Calibri" w:hAnsi="Myriad Pro" w:cs="Times New Roman"/>
          <w:lang w:val="en-US"/>
        </w:rPr>
      </w:pPr>
      <w:r w:rsidRPr="00944A48">
        <w:rPr>
          <w:rFonts w:ascii="Myriad Pro" w:eastAsia="Calibri" w:hAnsi="Myriad Pro" w:cs="Times New Roman"/>
          <w:lang w:val="en-US"/>
        </w:rPr>
        <w:t xml:space="preserve">3.1. Support to enhancing </w:t>
      </w:r>
      <w:r w:rsidR="003C101A" w:rsidRPr="00944A48">
        <w:rPr>
          <w:rFonts w:ascii="Myriad Pro" w:eastAsia="Calibri" w:hAnsi="Myriad Pro" w:cs="Times New Roman"/>
          <w:lang w:val="en-US"/>
        </w:rPr>
        <w:t>organizational</w:t>
      </w:r>
      <w:r w:rsidRPr="00944A48">
        <w:rPr>
          <w:rFonts w:ascii="Myriad Pro" w:eastAsia="Calibri" w:hAnsi="Myriad Pro" w:cs="Times New Roman"/>
          <w:lang w:val="en-US"/>
        </w:rPr>
        <w:t xml:space="preserve"> structure and staffing of water utilities</w:t>
      </w:r>
    </w:p>
    <w:p w14:paraId="1B024521" w14:textId="77777777" w:rsidR="0000688C" w:rsidRPr="00944A48" w:rsidRDefault="0000688C" w:rsidP="0003290D">
      <w:pPr>
        <w:pStyle w:val="ListParagraph"/>
        <w:numPr>
          <w:ilvl w:val="0"/>
          <w:numId w:val="7"/>
        </w:numPr>
        <w:spacing w:before="120" w:after="120"/>
        <w:contextualSpacing w:val="0"/>
        <w:rPr>
          <w:rFonts w:ascii="Myriad Pro" w:eastAsia="Calibri" w:hAnsi="Myriad Pro" w:cs="Times New Roman"/>
          <w:lang w:val="en-US"/>
        </w:rPr>
      </w:pPr>
      <w:r w:rsidRPr="00944A48">
        <w:rPr>
          <w:rFonts w:ascii="Myriad Pro" w:eastAsia="Calibri" w:hAnsi="Myriad Pro" w:cs="Times New Roman"/>
          <w:lang w:val="en-US"/>
        </w:rPr>
        <w:t>3.2. Support improvements of technical and management capacities of water utilities</w:t>
      </w:r>
    </w:p>
    <w:p w14:paraId="4122B425" w14:textId="77777777" w:rsidR="0000688C" w:rsidRPr="00944A48" w:rsidRDefault="0000688C" w:rsidP="0003290D">
      <w:pPr>
        <w:pStyle w:val="ListParagraph"/>
        <w:numPr>
          <w:ilvl w:val="0"/>
          <w:numId w:val="7"/>
        </w:numPr>
        <w:spacing w:before="120" w:after="120"/>
        <w:contextualSpacing w:val="0"/>
        <w:rPr>
          <w:rFonts w:ascii="Myriad Pro" w:eastAsia="Calibri" w:hAnsi="Myriad Pro" w:cs="Times New Roman"/>
          <w:lang w:val="en-US"/>
        </w:rPr>
      </w:pPr>
      <w:r w:rsidRPr="00944A48">
        <w:rPr>
          <w:rFonts w:ascii="Myriad Pro" w:eastAsia="Calibri" w:hAnsi="Myriad Pro" w:cs="Times New Roman"/>
          <w:lang w:val="en-US"/>
        </w:rPr>
        <w:t>3.3. Support upgrading water utilities’ financial management capacity</w:t>
      </w:r>
    </w:p>
    <w:p w14:paraId="397A0FA5" w14:textId="6B65B469" w:rsidR="00B8012D" w:rsidRPr="00944A48" w:rsidRDefault="0000688C" w:rsidP="0003290D">
      <w:pPr>
        <w:pStyle w:val="ListParagraph"/>
        <w:numPr>
          <w:ilvl w:val="0"/>
          <w:numId w:val="7"/>
        </w:numPr>
        <w:spacing w:before="120" w:after="120"/>
        <w:contextualSpacing w:val="0"/>
        <w:rPr>
          <w:rFonts w:ascii="Myriad Pro" w:eastAsia="Calibri" w:hAnsi="Myriad Pro" w:cs="Times New Roman"/>
          <w:lang w:val="en-US"/>
        </w:rPr>
      </w:pPr>
      <w:r w:rsidRPr="00944A48">
        <w:rPr>
          <w:rFonts w:ascii="Myriad Pro" w:eastAsia="Calibri" w:hAnsi="Myriad Pro" w:cs="Times New Roman"/>
          <w:lang w:val="en-US"/>
        </w:rPr>
        <w:t>3.4. Identification and selection of priority river sections to be cleaned from plastic and other waste</w:t>
      </w:r>
    </w:p>
    <w:p w14:paraId="41DBF64F" w14:textId="77777777" w:rsidR="00435786" w:rsidRPr="00944A48" w:rsidRDefault="00435786" w:rsidP="00435786">
      <w:pPr>
        <w:pStyle w:val="ListParagraph"/>
        <w:rPr>
          <w:rFonts w:ascii="Myriad Pro" w:eastAsia="Calibri" w:hAnsi="Myriad Pro" w:cs="Times New Roman"/>
          <w:lang w:val="en-US"/>
        </w:rPr>
      </w:pPr>
    </w:p>
    <w:tbl>
      <w:tblPr>
        <w:tblW w:w="5295" w:type="pct"/>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000" w:firstRow="0" w:lastRow="0" w:firstColumn="0" w:lastColumn="0" w:noHBand="0" w:noVBand="0"/>
      </w:tblPr>
      <w:tblGrid>
        <w:gridCol w:w="5519"/>
        <w:gridCol w:w="339"/>
        <w:gridCol w:w="339"/>
        <w:gridCol w:w="340"/>
        <w:gridCol w:w="340"/>
        <w:gridCol w:w="340"/>
        <w:gridCol w:w="342"/>
        <w:gridCol w:w="340"/>
        <w:gridCol w:w="340"/>
        <w:gridCol w:w="340"/>
        <w:gridCol w:w="340"/>
        <w:gridCol w:w="340"/>
        <w:gridCol w:w="338"/>
      </w:tblGrid>
      <w:tr w:rsidR="000B244F" w:rsidRPr="00A8460B" w14:paraId="0F9C3CBC" w14:textId="77777777" w:rsidTr="00AF75E3">
        <w:trPr>
          <w:cantSplit/>
          <w:trHeight w:val="437"/>
          <w:tblHeader/>
        </w:trPr>
        <w:tc>
          <w:tcPr>
            <w:tcW w:w="5000" w:type="pct"/>
            <w:gridSpan w:val="13"/>
            <w:shd w:val="clear" w:color="auto" w:fill="D9E2F3"/>
            <w:vAlign w:val="center"/>
          </w:tcPr>
          <w:p w14:paraId="2D5777D0" w14:textId="7F21A7AA" w:rsidR="000B244F" w:rsidRPr="00944A48" w:rsidRDefault="000B244F" w:rsidP="000B244F">
            <w:pPr>
              <w:spacing w:before="60" w:after="60" w:line="240" w:lineRule="auto"/>
              <w:jc w:val="center"/>
              <w:rPr>
                <w:rFonts w:ascii="Myriad Pro" w:eastAsia="Calibri" w:hAnsi="Myriad Pro" w:cs="Times New Roman"/>
                <w:b/>
                <w:sz w:val="20"/>
                <w:szCs w:val="20"/>
                <w:lang w:val="en-US"/>
              </w:rPr>
            </w:pPr>
            <w:r w:rsidRPr="00944A48">
              <w:rPr>
                <w:rFonts w:ascii="Myriad Pro" w:eastAsia="Calibri" w:hAnsi="Myriad Pro" w:cs="Times New Roman"/>
                <w:b/>
                <w:sz w:val="20"/>
                <w:szCs w:val="20"/>
                <w:lang w:val="en-US"/>
              </w:rPr>
              <w:lastRenderedPageBreak/>
              <w:t xml:space="preserve">Year </w:t>
            </w:r>
            <w:r w:rsidR="003D5DA5" w:rsidRPr="00944A48">
              <w:rPr>
                <w:rFonts w:ascii="Myriad Pro" w:eastAsia="Calibri" w:hAnsi="Myriad Pro" w:cs="Times New Roman"/>
                <w:b/>
                <w:sz w:val="20"/>
                <w:szCs w:val="20"/>
                <w:lang w:val="en-US"/>
              </w:rPr>
              <w:t>4</w:t>
            </w:r>
          </w:p>
        </w:tc>
      </w:tr>
      <w:tr w:rsidR="000B244F" w:rsidRPr="00A8460B" w14:paraId="21BE6A19" w14:textId="77777777" w:rsidTr="00F81ED2">
        <w:trPr>
          <w:cantSplit/>
          <w:trHeight w:val="459"/>
          <w:tblHeader/>
        </w:trPr>
        <w:tc>
          <w:tcPr>
            <w:tcW w:w="2876" w:type="pct"/>
            <w:vMerge w:val="restart"/>
            <w:tcBorders>
              <w:top w:val="nil"/>
            </w:tcBorders>
            <w:shd w:val="clear" w:color="auto" w:fill="D9E2F3"/>
            <w:vAlign w:val="center"/>
          </w:tcPr>
          <w:p w14:paraId="77D2A76C" w14:textId="77777777" w:rsidR="000B244F" w:rsidRPr="00944A48" w:rsidRDefault="000B244F" w:rsidP="000B244F">
            <w:pPr>
              <w:spacing w:before="60" w:after="60" w:line="240" w:lineRule="auto"/>
              <w:jc w:val="both"/>
              <w:rPr>
                <w:rFonts w:ascii="Myriad Pro" w:eastAsia="Calibri" w:hAnsi="Myriad Pro" w:cs="Times New Roman"/>
                <w:sz w:val="20"/>
                <w:szCs w:val="20"/>
                <w:lang w:val="en-US"/>
              </w:rPr>
            </w:pPr>
            <w:r w:rsidRPr="00944A48">
              <w:rPr>
                <w:rFonts w:ascii="Myriad Pro" w:eastAsia="Calibri" w:hAnsi="Myriad Pro" w:cs="Times New Roman"/>
                <w:b/>
                <w:sz w:val="20"/>
                <w:szCs w:val="20"/>
                <w:lang w:val="en-US"/>
              </w:rPr>
              <w:t xml:space="preserve">Activity </w:t>
            </w:r>
          </w:p>
        </w:tc>
        <w:tc>
          <w:tcPr>
            <w:tcW w:w="1063" w:type="pct"/>
            <w:gridSpan w:val="6"/>
            <w:tcBorders>
              <w:top w:val="nil"/>
            </w:tcBorders>
            <w:shd w:val="clear" w:color="auto" w:fill="D9E2F3"/>
            <w:vAlign w:val="center"/>
          </w:tcPr>
          <w:p w14:paraId="676DE41A" w14:textId="7AB27C6F" w:rsidR="000B244F" w:rsidRPr="00944A48" w:rsidRDefault="000B244F" w:rsidP="000B244F">
            <w:pPr>
              <w:spacing w:before="60" w:after="60" w:line="240" w:lineRule="auto"/>
              <w:jc w:val="center"/>
              <w:rPr>
                <w:rFonts w:ascii="Myriad Pro" w:eastAsia="Calibri" w:hAnsi="Myriad Pro" w:cs="Times New Roman"/>
                <w:b/>
                <w:sz w:val="20"/>
                <w:szCs w:val="20"/>
                <w:lang w:val="en-US"/>
              </w:rPr>
            </w:pPr>
            <w:r w:rsidRPr="00944A48">
              <w:rPr>
                <w:rFonts w:ascii="Myriad Pro" w:eastAsia="Calibri" w:hAnsi="Myriad Pro" w:cs="Times New Roman"/>
                <w:b/>
                <w:sz w:val="20"/>
                <w:szCs w:val="20"/>
                <w:lang w:val="en-US"/>
              </w:rPr>
              <w:t xml:space="preserve">Half-year </w:t>
            </w:r>
            <w:r w:rsidR="00D40A45" w:rsidRPr="00944A48">
              <w:rPr>
                <w:rFonts w:ascii="Myriad Pro" w:eastAsia="Calibri" w:hAnsi="Myriad Pro" w:cs="Times New Roman"/>
                <w:b/>
                <w:sz w:val="20"/>
                <w:szCs w:val="20"/>
                <w:lang w:val="en-US"/>
              </w:rPr>
              <w:t>1</w:t>
            </w:r>
          </w:p>
        </w:tc>
        <w:tc>
          <w:tcPr>
            <w:tcW w:w="1061" w:type="pct"/>
            <w:gridSpan w:val="6"/>
            <w:tcBorders>
              <w:top w:val="nil"/>
            </w:tcBorders>
            <w:shd w:val="clear" w:color="auto" w:fill="D9E2F3"/>
            <w:vAlign w:val="center"/>
          </w:tcPr>
          <w:p w14:paraId="7DD49BAC" w14:textId="77E5C223" w:rsidR="000B244F" w:rsidRPr="00944A48" w:rsidRDefault="000B244F" w:rsidP="000B244F">
            <w:pPr>
              <w:spacing w:before="60" w:after="60" w:line="240" w:lineRule="auto"/>
              <w:jc w:val="center"/>
              <w:rPr>
                <w:rFonts w:ascii="Myriad Pro" w:eastAsia="Calibri" w:hAnsi="Myriad Pro" w:cs="Times New Roman"/>
                <w:b/>
                <w:sz w:val="20"/>
                <w:szCs w:val="20"/>
                <w:lang w:val="en-US"/>
              </w:rPr>
            </w:pPr>
            <w:r w:rsidRPr="00944A48">
              <w:rPr>
                <w:rFonts w:ascii="Myriad Pro" w:eastAsia="Calibri" w:hAnsi="Myriad Pro" w:cs="Times New Roman"/>
                <w:b/>
                <w:sz w:val="20"/>
                <w:szCs w:val="20"/>
                <w:lang w:val="en-US"/>
              </w:rPr>
              <w:t xml:space="preserve">Half-year </w:t>
            </w:r>
            <w:r w:rsidR="00D40A45" w:rsidRPr="00944A48">
              <w:rPr>
                <w:rFonts w:ascii="Myriad Pro" w:eastAsia="Calibri" w:hAnsi="Myriad Pro" w:cs="Times New Roman"/>
                <w:b/>
                <w:sz w:val="20"/>
                <w:szCs w:val="20"/>
                <w:lang w:val="en-US"/>
              </w:rPr>
              <w:t>2</w:t>
            </w:r>
          </w:p>
        </w:tc>
      </w:tr>
      <w:tr w:rsidR="000B244F" w:rsidRPr="00A8460B" w14:paraId="74B2D0C9" w14:textId="77777777" w:rsidTr="00E13B65">
        <w:trPr>
          <w:cantSplit/>
          <w:trHeight w:val="391"/>
          <w:tblHeader/>
        </w:trPr>
        <w:tc>
          <w:tcPr>
            <w:tcW w:w="2876" w:type="pct"/>
            <w:vMerge/>
            <w:vAlign w:val="center"/>
          </w:tcPr>
          <w:p w14:paraId="20F8FA7B" w14:textId="77777777" w:rsidR="000B244F" w:rsidRPr="00944A48" w:rsidRDefault="000B244F" w:rsidP="000B244F">
            <w:pPr>
              <w:spacing w:before="60" w:after="60" w:line="240" w:lineRule="auto"/>
              <w:jc w:val="both"/>
              <w:rPr>
                <w:rFonts w:ascii="Myriad Pro" w:eastAsia="Calibri" w:hAnsi="Myriad Pro" w:cs="Times New Roman"/>
                <w:b/>
                <w:sz w:val="20"/>
                <w:szCs w:val="20"/>
                <w:lang w:val="en-US"/>
              </w:rPr>
            </w:pPr>
          </w:p>
        </w:tc>
        <w:tc>
          <w:tcPr>
            <w:tcW w:w="177" w:type="pct"/>
            <w:tcBorders>
              <w:top w:val="nil"/>
              <w:bottom w:val="single" w:sz="4" w:space="0" w:color="auto"/>
            </w:tcBorders>
            <w:shd w:val="clear" w:color="auto" w:fill="D9E2F3"/>
            <w:textDirection w:val="btLr"/>
            <w:vAlign w:val="center"/>
          </w:tcPr>
          <w:p w14:paraId="0AADF968"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1</w:t>
            </w:r>
          </w:p>
        </w:tc>
        <w:tc>
          <w:tcPr>
            <w:tcW w:w="177" w:type="pct"/>
            <w:tcBorders>
              <w:top w:val="nil"/>
              <w:bottom w:val="single" w:sz="4" w:space="0" w:color="auto"/>
            </w:tcBorders>
            <w:shd w:val="clear" w:color="auto" w:fill="D9E2F3"/>
            <w:textDirection w:val="btLr"/>
            <w:vAlign w:val="center"/>
          </w:tcPr>
          <w:p w14:paraId="4F45D183"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2</w:t>
            </w:r>
          </w:p>
        </w:tc>
        <w:tc>
          <w:tcPr>
            <w:tcW w:w="177" w:type="pct"/>
            <w:tcBorders>
              <w:top w:val="nil"/>
              <w:bottom w:val="single" w:sz="4" w:space="0" w:color="auto"/>
            </w:tcBorders>
            <w:shd w:val="clear" w:color="auto" w:fill="D9E2F3"/>
            <w:textDirection w:val="btLr"/>
            <w:vAlign w:val="center"/>
          </w:tcPr>
          <w:p w14:paraId="44837A69"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3</w:t>
            </w:r>
          </w:p>
        </w:tc>
        <w:tc>
          <w:tcPr>
            <w:tcW w:w="177" w:type="pct"/>
            <w:tcBorders>
              <w:top w:val="nil"/>
              <w:bottom w:val="single" w:sz="4" w:space="0" w:color="auto"/>
            </w:tcBorders>
            <w:shd w:val="clear" w:color="auto" w:fill="D9E2F3"/>
            <w:textDirection w:val="btLr"/>
            <w:vAlign w:val="center"/>
          </w:tcPr>
          <w:p w14:paraId="02FBF699"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4</w:t>
            </w:r>
          </w:p>
        </w:tc>
        <w:tc>
          <w:tcPr>
            <w:tcW w:w="177" w:type="pct"/>
            <w:tcBorders>
              <w:top w:val="nil"/>
            </w:tcBorders>
            <w:shd w:val="clear" w:color="auto" w:fill="D9E2F3"/>
            <w:textDirection w:val="btLr"/>
            <w:vAlign w:val="center"/>
          </w:tcPr>
          <w:p w14:paraId="17300701"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5</w:t>
            </w:r>
          </w:p>
        </w:tc>
        <w:tc>
          <w:tcPr>
            <w:tcW w:w="178" w:type="pct"/>
            <w:tcBorders>
              <w:top w:val="nil"/>
            </w:tcBorders>
            <w:shd w:val="clear" w:color="auto" w:fill="D9E2F3"/>
            <w:textDirection w:val="btLr"/>
            <w:vAlign w:val="center"/>
          </w:tcPr>
          <w:p w14:paraId="2889666B"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6</w:t>
            </w:r>
          </w:p>
        </w:tc>
        <w:tc>
          <w:tcPr>
            <w:tcW w:w="177" w:type="pct"/>
            <w:tcBorders>
              <w:top w:val="nil"/>
            </w:tcBorders>
            <w:shd w:val="clear" w:color="auto" w:fill="D9E2F3"/>
            <w:textDirection w:val="btLr"/>
            <w:vAlign w:val="center"/>
          </w:tcPr>
          <w:p w14:paraId="3A2AD211"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7</w:t>
            </w:r>
          </w:p>
        </w:tc>
        <w:tc>
          <w:tcPr>
            <w:tcW w:w="177" w:type="pct"/>
            <w:tcBorders>
              <w:top w:val="nil"/>
            </w:tcBorders>
            <w:shd w:val="clear" w:color="auto" w:fill="D9E2F3"/>
            <w:textDirection w:val="btLr"/>
            <w:vAlign w:val="center"/>
          </w:tcPr>
          <w:p w14:paraId="17C99CB0"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8</w:t>
            </w:r>
          </w:p>
        </w:tc>
        <w:tc>
          <w:tcPr>
            <w:tcW w:w="177" w:type="pct"/>
            <w:tcBorders>
              <w:top w:val="nil"/>
            </w:tcBorders>
            <w:shd w:val="clear" w:color="auto" w:fill="D9E2F3"/>
            <w:textDirection w:val="btLr"/>
            <w:vAlign w:val="center"/>
          </w:tcPr>
          <w:p w14:paraId="2C8CBC7E"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9</w:t>
            </w:r>
          </w:p>
        </w:tc>
        <w:tc>
          <w:tcPr>
            <w:tcW w:w="177" w:type="pct"/>
            <w:tcBorders>
              <w:top w:val="nil"/>
            </w:tcBorders>
            <w:shd w:val="clear" w:color="auto" w:fill="D9E2F3"/>
            <w:textDirection w:val="btLr"/>
            <w:vAlign w:val="center"/>
          </w:tcPr>
          <w:p w14:paraId="3F416187" w14:textId="77777777" w:rsidR="001E37C8"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1</w:t>
            </w:r>
            <w:r w:rsidR="007342A9" w:rsidRPr="00944A48">
              <w:rPr>
                <w:rFonts w:ascii="Myriad Pro" w:eastAsia="Calibri" w:hAnsi="Myriad Pro" w:cs="Times New Roman"/>
                <w:b/>
                <w:sz w:val="14"/>
                <w:szCs w:val="14"/>
                <w:lang w:val="en-US"/>
              </w:rPr>
              <w:t>0</w:t>
            </w:r>
          </w:p>
          <w:p w14:paraId="2E27FC3A" w14:textId="5558805D"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0</w:t>
            </w:r>
          </w:p>
        </w:tc>
        <w:tc>
          <w:tcPr>
            <w:tcW w:w="177" w:type="pct"/>
            <w:tcBorders>
              <w:top w:val="nil"/>
            </w:tcBorders>
            <w:shd w:val="clear" w:color="auto" w:fill="D9E2F3"/>
            <w:textDirection w:val="btLr"/>
            <w:vAlign w:val="center"/>
          </w:tcPr>
          <w:p w14:paraId="4F03F75D"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11</w:t>
            </w:r>
          </w:p>
        </w:tc>
        <w:tc>
          <w:tcPr>
            <w:tcW w:w="175" w:type="pct"/>
            <w:tcBorders>
              <w:top w:val="nil"/>
            </w:tcBorders>
            <w:shd w:val="clear" w:color="auto" w:fill="D9E2F3"/>
            <w:textDirection w:val="btLr"/>
            <w:vAlign w:val="center"/>
          </w:tcPr>
          <w:p w14:paraId="663590C3" w14:textId="77777777" w:rsidR="000B244F" w:rsidRPr="00944A48" w:rsidRDefault="000B244F" w:rsidP="00E13B65">
            <w:pPr>
              <w:spacing w:after="0" w:line="240" w:lineRule="auto"/>
              <w:ind w:left="115" w:right="115"/>
              <w:jc w:val="center"/>
              <w:rPr>
                <w:rFonts w:ascii="Myriad Pro" w:eastAsia="Calibri" w:hAnsi="Myriad Pro" w:cs="Times New Roman"/>
                <w:b/>
                <w:sz w:val="14"/>
                <w:szCs w:val="14"/>
                <w:lang w:val="en-US"/>
              </w:rPr>
            </w:pPr>
            <w:r w:rsidRPr="00944A48">
              <w:rPr>
                <w:rFonts w:ascii="Myriad Pro" w:eastAsia="Calibri" w:hAnsi="Myriad Pro" w:cs="Times New Roman"/>
                <w:b/>
                <w:sz w:val="14"/>
                <w:szCs w:val="14"/>
                <w:lang w:val="en-US"/>
              </w:rPr>
              <w:t>12</w:t>
            </w:r>
          </w:p>
        </w:tc>
      </w:tr>
      <w:tr w:rsidR="002E2B80" w:rsidRPr="00A8460B" w14:paraId="6AC392B1" w14:textId="77777777" w:rsidTr="00AF75E3">
        <w:trPr>
          <w:cantSplit/>
          <w:trHeight w:val="366"/>
        </w:trPr>
        <w:tc>
          <w:tcPr>
            <w:tcW w:w="5000" w:type="pct"/>
            <w:gridSpan w:val="13"/>
            <w:vAlign w:val="center"/>
          </w:tcPr>
          <w:p w14:paraId="053A6918" w14:textId="24602526" w:rsidR="002E2B80" w:rsidRPr="00944A48" w:rsidRDefault="002E2B80" w:rsidP="002E2B80">
            <w:pPr>
              <w:spacing w:before="40" w:after="40" w:line="240" w:lineRule="auto"/>
              <w:ind w:hanging="7"/>
              <w:jc w:val="both"/>
              <w:rPr>
                <w:rFonts w:ascii="Myriad Pro" w:eastAsia="Calibri" w:hAnsi="Myriad Pro" w:cs="Times New Roman"/>
                <w:b/>
                <w:spacing w:val="-2"/>
                <w:sz w:val="20"/>
                <w:szCs w:val="20"/>
                <w:lang w:val="en-US"/>
              </w:rPr>
            </w:pPr>
            <w:r w:rsidRPr="00944A48">
              <w:rPr>
                <w:rFonts w:ascii="Myriad Pro" w:eastAsia="Calibri" w:hAnsi="Myriad Pro" w:cs="Times New Roman"/>
                <w:b/>
                <w:spacing w:val="-2"/>
                <w:sz w:val="20"/>
                <w:szCs w:val="20"/>
                <w:lang w:val="en-US"/>
              </w:rPr>
              <w:t>Result 1</w:t>
            </w:r>
            <w:r w:rsidR="009D18D8" w:rsidRPr="00944A48">
              <w:rPr>
                <w:rFonts w:ascii="Myriad Pro" w:eastAsia="Calibri" w:hAnsi="Myriad Pro" w:cs="Times New Roman"/>
                <w:b/>
                <w:spacing w:val="-2"/>
                <w:sz w:val="20"/>
                <w:szCs w:val="20"/>
                <w:lang w:val="en-US"/>
              </w:rPr>
              <w:t>:</w:t>
            </w:r>
            <w:r w:rsidRPr="00944A48">
              <w:rPr>
                <w:rFonts w:ascii="Myriad Pro" w:eastAsia="Calibri" w:hAnsi="Myriad Pro" w:cs="Times New Roman"/>
                <w:b/>
                <w:spacing w:val="-2"/>
                <w:sz w:val="20"/>
                <w:szCs w:val="20"/>
                <w:lang w:val="en-US"/>
              </w:rPr>
              <w:t xml:space="preserve"> Relevant BIH authorities’ capacities strengthened to design policy and regulatory frameworks that advance water supply and wastewater management services</w:t>
            </w:r>
          </w:p>
        </w:tc>
      </w:tr>
      <w:tr w:rsidR="000B244F" w:rsidRPr="00A8460B" w14:paraId="06082E23" w14:textId="77777777" w:rsidTr="006A3685">
        <w:trPr>
          <w:cantSplit/>
          <w:trHeight w:val="168"/>
        </w:trPr>
        <w:tc>
          <w:tcPr>
            <w:tcW w:w="2876" w:type="pct"/>
            <w:tcBorders>
              <w:right w:val="single" w:sz="4" w:space="0" w:color="auto"/>
            </w:tcBorders>
            <w:vAlign w:val="center"/>
          </w:tcPr>
          <w:p w14:paraId="3004B50F" w14:textId="51C50336" w:rsidR="000B244F" w:rsidRPr="00944A48" w:rsidRDefault="00AE6D0D" w:rsidP="002E2B80">
            <w:pPr>
              <w:spacing w:before="40" w:after="40" w:line="240" w:lineRule="auto"/>
              <w:ind w:left="153"/>
              <w:rPr>
                <w:rFonts w:ascii="Myriad Pro" w:eastAsia="Calibri" w:hAnsi="Myriad Pro" w:cs="Times New Roman"/>
                <w:spacing w:val="-4"/>
                <w:sz w:val="20"/>
                <w:szCs w:val="20"/>
                <w:lang w:val="en-US"/>
              </w:rPr>
            </w:pPr>
            <w:r w:rsidRPr="00944A48">
              <w:rPr>
                <w:rFonts w:ascii="Myriad Pro" w:eastAsia="Calibri" w:hAnsi="Myriad Pro" w:cs="Times New Roman"/>
                <w:spacing w:val="-4"/>
                <w:sz w:val="20"/>
                <w:szCs w:val="20"/>
                <w:lang w:val="en-US"/>
              </w:rPr>
              <w:t>1.</w:t>
            </w:r>
            <w:r w:rsidR="00A32605" w:rsidRPr="00944A48">
              <w:rPr>
                <w:rFonts w:ascii="Myriad Pro" w:eastAsia="Calibri" w:hAnsi="Myriad Pro" w:cs="Times New Roman"/>
                <w:spacing w:val="-4"/>
                <w:sz w:val="20"/>
                <w:szCs w:val="20"/>
                <w:lang w:val="en-US"/>
              </w:rPr>
              <w:t>1</w:t>
            </w:r>
            <w:r w:rsidRPr="00944A48">
              <w:rPr>
                <w:rFonts w:ascii="Myriad Pro" w:eastAsia="Calibri" w:hAnsi="Myriad Pro" w:cs="Times New Roman"/>
                <w:spacing w:val="-4"/>
                <w:sz w:val="20"/>
                <w:szCs w:val="20"/>
                <w:lang w:val="en-US"/>
              </w:rPr>
              <w:t xml:space="preserve">. </w:t>
            </w:r>
            <w:r w:rsidR="00B935C3" w:rsidRPr="00944A48">
              <w:rPr>
                <w:rFonts w:ascii="Myriad Pro" w:eastAsia="Calibri" w:hAnsi="Myriad Pro" w:cs="Times New Roman"/>
                <w:spacing w:val="-4"/>
                <w:sz w:val="20"/>
                <w:szCs w:val="20"/>
                <w:lang w:val="en-US"/>
              </w:rPr>
              <w:t>Stock-taking analysis to determine up-to date information on progress in water services sector</w:t>
            </w: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3FA2DF3C"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665AD204"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4537DFC2"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0B8FFC6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left w:val="single" w:sz="4" w:space="0" w:color="auto"/>
            </w:tcBorders>
            <w:shd w:val="clear" w:color="auto" w:fill="BFBFBF" w:themeFill="background1" w:themeFillShade="BF"/>
            <w:vAlign w:val="center"/>
          </w:tcPr>
          <w:p w14:paraId="2DD3D178"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8" w:type="pct"/>
            <w:shd w:val="clear" w:color="auto" w:fill="BFBFBF" w:themeFill="background1" w:themeFillShade="BF"/>
            <w:vAlign w:val="center"/>
          </w:tcPr>
          <w:p w14:paraId="3217A357"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themeFill="background1" w:themeFillShade="BF"/>
            <w:vAlign w:val="center"/>
          </w:tcPr>
          <w:p w14:paraId="4FE203AA"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themeFill="background1" w:themeFillShade="BF"/>
            <w:vAlign w:val="center"/>
          </w:tcPr>
          <w:p w14:paraId="2CB38067"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themeFill="background1" w:themeFillShade="BF"/>
            <w:vAlign w:val="center"/>
          </w:tcPr>
          <w:p w14:paraId="7D51BB9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vAlign w:val="center"/>
          </w:tcPr>
          <w:p w14:paraId="43979230"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vAlign w:val="center"/>
          </w:tcPr>
          <w:p w14:paraId="28D00398"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5" w:type="pct"/>
            <w:shd w:val="clear" w:color="auto" w:fill="BFBFBF" w:themeFill="background1" w:themeFillShade="BF"/>
            <w:vAlign w:val="center"/>
          </w:tcPr>
          <w:p w14:paraId="4F26B4FC"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r>
      <w:tr w:rsidR="00AE6D0D" w:rsidRPr="00A8460B" w14:paraId="713177C4" w14:textId="77777777" w:rsidTr="006A3685">
        <w:trPr>
          <w:cantSplit/>
          <w:trHeight w:val="168"/>
        </w:trPr>
        <w:tc>
          <w:tcPr>
            <w:tcW w:w="2876" w:type="pct"/>
            <w:tcBorders>
              <w:right w:val="single" w:sz="4" w:space="0" w:color="auto"/>
            </w:tcBorders>
            <w:vAlign w:val="center"/>
          </w:tcPr>
          <w:p w14:paraId="75C050D9" w14:textId="654FAF3A" w:rsidR="00AE6D0D" w:rsidRPr="00944A48" w:rsidRDefault="00AE6D0D" w:rsidP="002E2B80">
            <w:pPr>
              <w:spacing w:before="40" w:after="40" w:line="240" w:lineRule="auto"/>
              <w:ind w:left="153"/>
              <w:rPr>
                <w:rFonts w:ascii="Myriad Pro" w:eastAsia="Calibri" w:hAnsi="Myriad Pro" w:cs="Times New Roman"/>
                <w:spacing w:val="-4"/>
                <w:sz w:val="20"/>
                <w:szCs w:val="20"/>
                <w:lang w:val="en-US"/>
              </w:rPr>
            </w:pPr>
            <w:r w:rsidRPr="00944A48">
              <w:rPr>
                <w:rFonts w:ascii="Myriad Pro" w:eastAsia="Calibri" w:hAnsi="Myriad Pro" w:cs="Times New Roman"/>
                <w:spacing w:val="-4"/>
                <w:sz w:val="20"/>
                <w:szCs w:val="20"/>
                <w:lang w:val="en-US"/>
              </w:rPr>
              <w:t>1.3. Development of a country-wide harmonized benchmarking system for water utilities in BIH</w:t>
            </w: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6DEA8C31"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5A111B47"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5D5046C9"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6BB87E9C"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7" w:type="pct"/>
            <w:tcBorders>
              <w:left w:val="single" w:sz="4" w:space="0" w:color="auto"/>
            </w:tcBorders>
            <w:shd w:val="clear" w:color="auto" w:fill="BFBFBF" w:themeFill="background1" w:themeFillShade="BF"/>
            <w:vAlign w:val="center"/>
          </w:tcPr>
          <w:p w14:paraId="1FDE0E9A"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8" w:type="pct"/>
            <w:shd w:val="clear" w:color="auto" w:fill="BFBFBF" w:themeFill="background1" w:themeFillShade="BF"/>
            <w:vAlign w:val="center"/>
          </w:tcPr>
          <w:p w14:paraId="24E2DB06"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themeFill="background1" w:themeFillShade="BF"/>
            <w:vAlign w:val="center"/>
          </w:tcPr>
          <w:p w14:paraId="2DF94E0C"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themeFill="background1" w:themeFillShade="BF"/>
            <w:vAlign w:val="center"/>
          </w:tcPr>
          <w:p w14:paraId="5033E62B"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themeFill="background1" w:themeFillShade="BF"/>
            <w:vAlign w:val="center"/>
          </w:tcPr>
          <w:p w14:paraId="7211E838"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vAlign w:val="center"/>
          </w:tcPr>
          <w:p w14:paraId="34069C10"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vAlign w:val="center"/>
          </w:tcPr>
          <w:p w14:paraId="7C9DE50E"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c>
          <w:tcPr>
            <w:tcW w:w="175" w:type="pct"/>
            <w:shd w:val="clear" w:color="auto" w:fill="BFBFBF" w:themeFill="background1" w:themeFillShade="BF"/>
            <w:vAlign w:val="center"/>
          </w:tcPr>
          <w:p w14:paraId="506942B8" w14:textId="77777777" w:rsidR="00AE6D0D" w:rsidRPr="00944A48" w:rsidRDefault="00AE6D0D" w:rsidP="000B244F">
            <w:pPr>
              <w:spacing w:before="40" w:after="40" w:line="240" w:lineRule="auto"/>
              <w:jc w:val="center"/>
              <w:rPr>
                <w:rFonts w:ascii="Myriad Pro" w:eastAsia="Calibri" w:hAnsi="Myriad Pro" w:cs="Times New Roman"/>
                <w:sz w:val="20"/>
                <w:szCs w:val="20"/>
                <w:lang w:val="en-US"/>
              </w:rPr>
            </w:pPr>
          </w:p>
        </w:tc>
      </w:tr>
      <w:tr w:rsidR="002E2B80" w:rsidRPr="00A8460B" w14:paraId="72E6A082" w14:textId="77777777" w:rsidTr="00AF75E3">
        <w:trPr>
          <w:cantSplit/>
          <w:trHeight w:val="474"/>
        </w:trPr>
        <w:tc>
          <w:tcPr>
            <w:tcW w:w="5000" w:type="pct"/>
            <w:gridSpan w:val="13"/>
            <w:shd w:val="clear" w:color="auto" w:fill="auto"/>
            <w:vAlign w:val="center"/>
          </w:tcPr>
          <w:p w14:paraId="7C43321B" w14:textId="6C585C30" w:rsidR="002E2B80" w:rsidRPr="00944A48" w:rsidRDefault="002E2B80" w:rsidP="002E2B80">
            <w:pPr>
              <w:spacing w:before="40" w:after="40" w:line="240" w:lineRule="auto"/>
              <w:rPr>
                <w:rFonts w:ascii="Myriad Pro" w:eastAsia="Calibri" w:hAnsi="Myriad Pro" w:cs="Times New Roman"/>
                <w:sz w:val="20"/>
                <w:szCs w:val="20"/>
                <w:lang w:val="en-US"/>
              </w:rPr>
            </w:pPr>
            <w:r w:rsidRPr="00944A48">
              <w:rPr>
                <w:rFonts w:ascii="Myriad Pro" w:eastAsia="Calibri" w:hAnsi="Myriad Pro" w:cs="Times New Roman"/>
                <w:b/>
                <w:spacing w:val="-2"/>
                <w:sz w:val="20"/>
                <w:szCs w:val="20"/>
                <w:lang w:val="en-US"/>
              </w:rPr>
              <w:t xml:space="preserve">Result 2: Local government capacities and frameworks entailing sustainable partnerships with their water utilities enhanced to enable more effective, </w:t>
            </w:r>
            <w:proofErr w:type="gramStart"/>
            <w:r w:rsidRPr="00944A48">
              <w:rPr>
                <w:rFonts w:ascii="Myriad Pro" w:eastAsia="Calibri" w:hAnsi="Myriad Pro" w:cs="Times New Roman"/>
                <w:b/>
                <w:spacing w:val="-2"/>
                <w:sz w:val="20"/>
                <w:szCs w:val="20"/>
                <w:lang w:val="en-US"/>
              </w:rPr>
              <w:t>efficient</w:t>
            </w:r>
            <w:proofErr w:type="gramEnd"/>
            <w:r w:rsidRPr="00944A48">
              <w:rPr>
                <w:rFonts w:ascii="Myriad Pro" w:eastAsia="Calibri" w:hAnsi="Myriad Pro" w:cs="Times New Roman"/>
                <w:b/>
                <w:spacing w:val="-2"/>
                <w:sz w:val="20"/>
                <w:szCs w:val="20"/>
                <w:lang w:val="en-US"/>
              </w:rPr>
              <w:t xml:space="preserve"> and inclusive water supply and wastewater service delivery</w:t>
            </w:r>
          </w:p>
        </w:tc>
      </w:tr>
      <w:tr w:rsidR="000B244F" w:rsidRPr="00A8460B" w14:paraId="00B048C4" w14:textId="77777777" w:rsidTr="00B31CF2">
        <w:trPr>
          <w:cantSplit/>
          <w:trHeight w:val="472"/>
        </w:trPr>
        <w:tc>
          <w:tcPr>
            <w:tcW w:w="2876" w:type="pct"/>
            <w:tcBorders>
              <w:right w:val="single" w:sz="4" w:space="0" w:color="auto"/>
            </w:tcBorders>
            <w:shd w:val="clear" w:color="auto" w:fill="auto"/>
            <w:vAlign w:val="center"/>
          </w:tcPr>
          <w:p w14:paraId="14A87E23" w14:textId="0599E772" w:rsidR="000B244F" w:rsidRPr="00944A48" w:rsidRDefault="000B244F" w:rsidP="002E2B80">
            <w:pPr>
              <w:spacing w:before="40" w:after="40" w:line="240" w:lineRule="auto"/>
              <w:ind w:left="153"/>
              <w:rPr>
                <w:rFonts w:ascii="Myriad Pro" w:eastAsia="Calibri" w:hAnsi="Myriad Pro" w:cs="Times New Roman"/>
                <w:spacing w:val="-2"/>
                <w:sz w:val="20"/>
                <w:szCs w:val="20"/>
                <w:lang w:val="en-US"/>
              </w:rPr>
            </w:pPr>
            <w:r w:rsidRPr="00944A48">
              <w:rPr>
                <w:rFonts w:ascii="Myriad Pro" w:eastAsia="Calibri" w:hAnsi="Myriad Pro" w:cs="Times New Roman"/>
                <w:spacing w:val="-2"/>
                <w:sz w:val="20"/>
                <w:szCs w:val="20"/>
                <w:lang w:val="en-US"/>
              </w:rPr>
              <w:t xml:space="preserve">2.1. Support PSAs development, </w:t>
            </w:r>
            <w:r w:rsidR="00841FF8" w:rsidRPr="00944A48">
              <w:rPr>
                <w:rFonts w:ascii="Myriad Pro" w:eastAsia="Calibri" w:hAnsi="Myriad Pro" w:cs="Times New Roman"/>
                <w:spacing w:val="-2"/>
                <w:sz w:val="20"/>
                <w:szCs w:val="20"/>
                <w:lang w:val="en-US"/>
              </w:rPr>
              <w:t>institutionalization,</w:t>
            </w:r>
            <w:r w:rsidRPr="00944A48">
              <w:rPr>
                <w:rFonts w:ascii="Myriad Pro" w:eastAsia="Calibri" w:hAnsi="Myriad Pro" w:cs="Times New Roman"/>
                <w:spacing w:val="-2"/>
                <w:sz w:val="20"/>
                <w:szCs w:val="20"/>
                <w:lang w:val="en-US"/>
              </w:rPr>
              <w:t xml:space="preserve"> and implementation in partner local governments</w:t>
            </w:r>
            <w:r w:rsidR="00A56EFF" w:rsidRPr="00944A48">
              <w:rPr>
                <w:rFonts w:ascii="Myriad Pro" w:eastAsia="Calibri" w:hAnsi="Myriad Pro" w:cs="Times New Roman"/>
                <w:spacing w:val="-2"/>
                <w:sz w:val="20"/>
                <w:szCs w:val="20"/>
                <w:lang w:val="en-US"/>
              </w:rPr>
              <w:t>.</w:t>
            </w: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1EFBAF34"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387D10F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3101B578"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299B843A"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left w:val="single" w:sz="4" w:space="0" w:color="auto"/>
            </w:tcBorders>
            <w:shd w:val="clear" w:color="auto" w:fill="BFBFBF"/>
            <w:vAlign w:val="center"/>
          </w:tcPr>
          <w:p w14:paraId="4E2C716C"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8" w:type="pct"/>
            <w:shd w:val="clear" w:color="auto" w:fill="BFBFBF"/>
            <w:vAlign w:val="center"/>
          </w:tcPr>
          <w:p w14:paraId="1A081999"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vAlign w:val="center"/>
          </w:tcPr>
          <w:p w14:paraId="43CAC27F"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bottom w:val="single" w:sz="4" w:space="0" w:color="auto"/>
            </w:tcBorders>
            <w:shd w:val="clear" w:color="auto" w:fill="BFBFBF"/>
            <w:vAlign w:val="center"/>
          </w:tcPr>
          <w:p w14:paraId="549459A7"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bottom w:val="single" w:sz="4" w:space="0" w:color="auto"/>
            </w:tcBorders>
            <w:shd w:val="clear" w:color="auto" w:fill="BFBFBF"/>
            <w:vAlign w:val="center"/>
          </w:tcPr>
          <w:p w14:paraId="5A403B80"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bottom w:val="single" w:sz="4" w:space="0" w:color="auto"/>
            </w:tcBorders>
            <w:shd w:val="clear" w:color="auto" w:fill="BFBFBF"/>
            <w:vAlign w:val="center"/>
          </w:tcPr>
          <w:p w14:paraId="6D37838D"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bottom w:val="single" w:sz="4" w:space="0" w:color="auto"/>
            </w:tcBorders>
            <w:shd w:val="clear" w:color="auto" w:fill="BFBFBF"/>
            <w:vAlign w:val="center"/>
          </w:tcPr>
          <w:p w14:paraId="05BEA133"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5" w:type="pct"/>
            <w:tcBorders>
              <w:bottom w:val="single" w:sz="4" w:space="0" w:color="auto"/>
            </w:tcBorders>
            <w:shd w:val="clear" w:color="auto" w:fill="BFBFBF"/>
            <w:vAlign w:val="center"/>
          </w:tcPr>
          <w:p w14:paraId="7D3AE76F"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r>
      <w:tr w:rsidR="000B244F" w:rsidRPr="00A8460B" w14:paraId="16DBB246" w14:textId="77777777" w:rsidTr="00F81ED2">
        <w:trPr>
          <w:cantSplit/>
          <w:trHeight w:val="482"/>
        </w:trPr>
        <w:tc>
          <w:tcPr>
            <w:tcW w:w="2876" w:type="pct"/>
            <w:tcBorders>
              <w:right w:val="single" w:sz="4" w:space="0" w:color="auto"/>
            </w:tcBorders>
            <w:shd w:val="clear" w:color="auto" w:fill="auto"/>
            <w:vAlign w:val="center"/>
          </w:tcPr>
          <w:p w14:paraId="05E43E81" w14:textId="7483F6A4" w:rsidR="000B244F" w:rsidRPr="00944A48" w:rsidRDefault="000B244F" w:rsidP="002E2B80">
            <w:pPr>
              <w:spacing w:before="40" w:after="40" w:line="240" w:lineRule="auto"/>
              <w:ind w:left="153"/>
              <w:rPr>
                <w:rFonts w:ascii="Myriad Pro" w:eastAsia="Calibri" w:hAnsi="Myriad Pro" w:cs="Times New Roman"/>
                <w:spacing w:val="-2"/>
                <w:sz w:val="20"/>
                <w:szCs w:val="20"/>
                <w:lang w:val="en-US"/>
              </w:rPr>
            </w:pPr>
            <w:r w:rsidRPr="00944A48">
              <w:rPr>
                <w:rFonts w:ascii="Myriad Pro" w:eastAsia="Calibri" w:hAnsi="Myriad Pro" w:cs="Times New Roman"/>
                <w:spacing w:val="-2"/>
                <w:sz w:val="20"/>
                <w:szCs w:val="20"/>
                <w:lang w:val="en-US"/>
              </w:rPr>
              <w:t>2.2. Support affordability survey and introduction of a gender-sensitive water supply and wastewater services subsidy system for users in social need</w:t>
            </w:r>
            <w:r w:rsidR="00A56EFF" w:rsidRPr="00944A48">
              <w:rPr>
                <w:rFonts w:ascii="Myriad Pro" w:eastAsia="Calibri" w:hAnsi="Myriad Pro" w:cs="Times New Roman"/>
                <w:spacing w:val="-2"/>
                <w:sz w:val="20"/>
                <w:szCs w:val="20"/>
                <w:lang w:val="en-US"/>
              </w:rPr>
              <w:t>.</w:t>
            </w: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203E904A"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1B32396A"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70D1597B"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2A62AE32"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nil"/>
              <w:left w:val="single" w:sz="4" w:space="0" w:color="auto"/>
            </w:tcBorders>
            <w:shd w:val="clear" w:color="auto" w:fill="BFBFBF"/>
            <w:vAlign w:val="center"/>
          </w:tcPr>
          <w:p w14:paraId="26C1829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8" w:type="pct"/>
            <w:tcBorders>
              <w:top w:val="nil"/>
            </w:tcBorders>
            <w:shd w:val="clear" w:color="auto" w:fill="BFBFBF"/>
            <w:vAlign w:val="center"/>
          </w:tcPr>
          <w:p w14:paraId="68BCA1B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nil"/>
            </w:tcBorders>
            <w:shd w:val="clear" w:color="auto" w:fill="BFBFBF"/>
            <w:vAlign w:val="center"/>
          </w:tcPr>
          <w:p w14:paraId="2793E948"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vAlign w:val="center"/>
          </w:tcPr>
          <w:p w14:paraId="70692ACC"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nil"/>
            </w:tcBorders>
            <w:shd w:val="clear" w:color="auto" w:fill="BFBFBF"/>
            <w:vAlign w:val="center"/>
          </w:tcPr>
          <w:p w14:paraId="0D9BC46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nil"/>
            </w:tcBorders>
            <w:shd w:val="clear" w:color="auto" w:fill="BFBFBF"/>
            <w:vAlign w:val="center"/>
          </w:tcPr>
          <w:p w14:paraId="2BCB6E3A"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shd w:val="clear" w:color="auto" w:fill="BFBFBF"/>
            <w:vAlign w:val="center"/>
          </w:tcPr>
          <w:p w14:paraId="36507EBD"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5" w:type="pct"/>
            <w:shd w:val="clear" w:color="auto" w:fill="BFBFBF"/>
            <w:vAlign w:val="center"/>
          </w:tcPr>
          <w:p w14:paraId="491AE01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r>
      <w:tr w:rsidR="000B244F" w:rsidRPr="00A8460B" w14:paraId="56A0F07B" w14:textId="77777777" w:rsidTr="00F81ED2">
        <w:trPr>
          <w:cantSplit/>
          <w:trHeight w:val="236"/>
        </w:trPr>
        <w:tc>
          <w:tcPr>
            <w:tcW w:w="2876" w:type="pct"/>
            <w:tcBorders>
              <w:right w:val="single" w:sz="4" w:space="0" w:color="auto"/>
            </w:tcBorders>
            <w:shd w:val="clear" w:color="auto" w:fill="auto"/>
            <w:vAlign w:val="center"/>
          </w:tcPr>
          <w:p w14:paraId="0552E639" w14:textId="77777777" w:rsidR="000B244F" w:rsidRPr="00944A48" w:rsidRDefault="000B244F" w:rsidP="002E2B80">
            <w:pPr>
              <w:spacing w:before="40" w:after="40" w:line="240" w:lineRule="auto"/>
              <w:ind w:left="153"/>
              <w:rPr>
                <w:rFonts w:ascii="Myriad Pro" w:eastAsia="Calibri" w:hAnsi="Myriad Pro" w:cs="Times New Roman"/>
                <w:spacing w:val="-4"/>
                <w:sz w:val="20"/>
                <w:szCs w:val="20"/>
                <w:lang w:val="en-US"/>
              </w:rPr>
            </w:pPr>
            <w:r w:rsidRPr="00944A48">
              <w:rPr>
                <w:rFonts w:ascii="Myriad Pro" w:eastAsia="Calibri" w:hAnsi="Myriad Pro" w:cs="Times New Roman"/>
                <w:spacing w:val="-4"/>
                <w:sz w:val="20"/>
                <w:szCs w:val="20"/>
                <w:lang w:val="en-US"/>
              </w:rPr>
              <w:t>2.3. Support fixed assets book completion and revalorization of fixed assets, as well as adoption of water tariff setting procedure and gender-sensitive employment policy for water utilities.</w:t>
            </w: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5856D46C"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16202A86"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6B0C10BF"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48EB66D2"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4" w:space="0" w:color="auto"/>
              <w:bottom w:val="single" w:sz="2" w:space="0" w:color="auto"/>
              <w:right w:val="single" w:sz="2" w:space="0" w:color="auto"/>
            </w:tcBorders>
            <w:shd w:val="clear" w:color="auto" w:fill="BFBFBF"/>
            <w:vAlign w:val="center"/>
          </w:tcPr>
          <w:p w14:paraId="09D474D0"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8" w:type="pct"/>
            <w:tcBorders>
              <w:top w:val="single" w:sz="2" w:space="0" w:color="auto"/>
              <w:left w:val="single" w:sz="2" w:space="0" w:color="auto"/>
              <w:bottom w:val="single" w:sz="2" w:space="0" w:color="auto"/>
              <w:right w:val="single" w:sz="2" w:space="0" w:color="auto"/>
            </w:tcBorders>
            <w:shd w:val="clear" w:color="auto" w:fill="BFBFBF"/>
            <w:vAlign w:val="center"/>
          </w:tcPr>
          <w:p w14:paraId="3691FFF8"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1A158D9C"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47E65C35"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6B6C427B"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333F51BC"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1F2F6640"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5" w:type="pct"/>
            <w:tcBorders>
              <w:top w:val="single" w:sz="2" w:space="0" w:color="auto"/>
              <w:left w:val="single" w:sz="2" w:space="0" w:color="auto"/>
              <w:bottom w:val="single" w:sz="2" w:space="0" w:color="auto"/>
              <w:right w:val="single" w:sz="2" w:space="0" w:color="auto"/>
            </w:tcBorders>
            <w:shd w:val="clear" w:color="auto" w:fill="BFBFBF"/>
            <w:vAlign w:val="center"/>
          </w:tcPr>
          <w:p w14:paraId="78726DA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r>
      <w:tr w:rsidR="002E2B80" w:rsidRPr="00A8460B" w14:paraId="584F4953" w14:textId="77777777" w:rsidTr="00AF75E3">
        <w:trPr>
          <w:cantSplit/>
          <w:trHeight w:val="236"/>
        </w:trPr>
        <w:tc>
          <w:tcPr>
            <w:tcW w:w="5000" w:type="pct"/>
            <w:gridSpan w:val="13"/>
            <w:tcBorders>
              <w:right w:val="single" w:sz="2" w:space="0" w:color="auto"/>
            </w:tcBorders>
            <w:shd w:val="clear" w:color="auto" w:fill="auto"/>
            <w:vAlign w:val="center"/>
          </w:tcPr>
          <w:p w14:paraId="1AF7F60B" w14:textId="56656545" w:rsidR="002E2B80" w:rsidRPr="00944A48" w:rsidRDefault="002E2B80" w:rsidP="002E2B80">
            <w:pPr>
              <w:spacing w:before="40" w:after="40" w:line="240" w:lineRule="auto"/>
              <w:rPr>
                <w:rFonts w:ascii="Myriad Pro" w:eastAsia="Calibri" w:hAnsi="Myriad Pro" w:cs="Times New Roman"/>
                <w:sz w:val="20"/>
                <w:szCs w:val="20"/>
                <w:lang w:val="en-US"/>
              </w:rPr>
            </w:pPr>
            <w:r w:rsidRPr="00944A48">
              <w:rPr>
                <w:rFonts w:ascii="Myriad Pro" w:eastAsia="Calibri" w:hAnsi="Myriad Pro" w:cs="Times New Roman"/>
                <w:b/>
                <w:spacing w:val="-2"/>
                <w:sz w:val="20"/>
                <w:szCs w:val="20"/>
                <w:lang w:val="en-US"/>
              </w:rPr>
              <w:t>Result 3: Financial and operational performance of water utilities improved</w:t>
            </w:r>
          </w:p>
        </w:tc>
      </w:tr>
      <w:tr w:rsidR="000B244F" w:rsidRPr="00A8460B" w14:paraId="59144BE8" w14:textId="77777777" w:rsidTr="00F81ED2">
        <w:trPr>
          <w:cantSplit/>
          <w:trHeight w:val="400"/>
        </w:trPr>
        <w:tc>
          <w:tcPr>
            <w:tcW w:w="2876" w:type="pct"/>
            <w:tcBorders>
              <w:right w:val="single" w:sz="4" w:space="0" w:color="auto"/>
            </w:tcBorders>
            <w:shd w:val="clear" w:color="auto" w:fill="auto"/>
            <w:vAlign w:val="center"/>
          </w:tcPr>
          <w:p w14:paraId="74BCE564" w14:textId="7C50A93F" w:rsidR="000B244F" w:rsidRPr="00944A48" w:rsidRDefault="000B244F" w:rsidP="002E2B80">
            <w:pPr>
              <w:spacing w:before="40" w:after="40" w:line="240" w:lineRule="auto"/>
              <w:ind w:left="153"/>
              <w:rPr>
                <w:rFonts w:ascii="Myriad Pro" w:eastAsia="Calibri" w:hAnsi="Myriad Pro" w:cs="Times New Roman"/>
                <w:spacing w:val="-2"/>
                <w:sz w:val="20"/>
                <w:szCs w:val="20"/>
                <w:lang w:val="en-US"/>
              </w:rPr>
            </w:pPr>
            <w:r w:rsidRPr="00944A48">
              <w:rPr>
                <w:rFonts w:ascii="Myriad Pro" w:eastAsia="Calibri" w:hAnsi="Myriad Pro" w:cs="Times New Roman"/>
                <w:sz w:val="20"/>
                <w:szCs w:val="20"/>
                <w:lang w:val="en-US"/>
              </w:rPr>
              <w:t xml:space="preserve">3.1. Support to enhancing </w:t>
            </w:r>
            <w:r w:rsidR="003C101A" w:rsidRPr="00944A48">
              <w:rPr>
                <w:rFonts w:ascii="Myriad Pro" w:eastAsia="Calibri" w:hAnsi="Myriad Pro" w:cs="Times New Roman"/>
                <w:sz w:val="20"/>
                <w:szCs w:val="20"/>
                <w:lang w:val="en-US"/>
              </w:rPr>
              <w:t>organizational</w:t>
            </w:r>
            <w:r w:rsidRPr="00944A48">
              <w:rPr>
                <w:rFonts w:ascii="Myriad Pro" w:eastAsia="Calibri" w:hAnsi="Myriad Pro" w:cs="Times New Roman"/>
                <w:sz w:val="20"/>
                <w:szCs w:val="20"/>
                <w:lang w:val="en-US"/>
              </w:rPr>
              <w:t xml:space="preserve"> structure and staffing of water utilities</w:t>
            </w:r>
            <w:r w:rsidR="00A56EFF" w:rsidRPr="00944A48">
              <w:rPr>
                <w:rFonts w:ascii="Myriad Pro" w:eastAsia="Calibri" w:hAnsi="Myriad Pro" w:cs="Times New Roman"/>
                <w:sz w:val="20"/>
                <w:szCs w:val="20"/>
                <w:lang w:val="en-US"/>
              </w:rPr>
              <w:t>.</w:t>
            </w: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0DB93148"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14A445B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7D12430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40A37349"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4" w:space="0" w:color="auto"/>
              <w:bottom w:val="single" w:sz="2" w:space="0" w:color="auto"/>
              <w:right w:val="single" w:sz="2" w:space="0" w:color="auto"/>
            </w:tcBorders>
            <w:shd w:val="clear" w:color="auto" w:fill="BFBFBF"/>
            <w:vAlign w:val="center"/>
          </w:tcPr>
          <w:p w14:paraId="598A9375"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8" w:type="pct"/>
            <w:tcBorders>
              <w:top w:val="single" w:sz="2" w:space="0" w:color="auto"/>
              <w:left w:val="single" w:sz="2" w:space="0" w:color="auto"/>
              <w:bottom w:val="single" w:sz="2" w:space="0" w:color="auto"/>
              <w:right w:val="single" w:sz="2" w:space="0" w:color="auto"/>
            </w:tcBorders>
            <w:shd w:val="clear" w:color="auto" w:fill="BFBFBF"/>
            <w:vAlign w:val="center"/>
          </w:tcPr>
          <w:p w14:paraId="3447C479"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40492F0C"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529EB813"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2E088D24"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191B688F"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4B86FE8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5" w:type="pct"/>
            <w:tcBorders>
              <w:top w:val="single" w:sz="2" w:space="0" w:color="auto"/>
              <w:left w:val="single" w:sz="2" w:space="0" w:color="auto"/>
              <w:bottom w:val="single" w:sz="2" w:space="0" w:color="auto"/>
              <w:right w:val="single" w:sz="2" w:space="0" w:color="auto"/>
            </w:tcBorders>
            <w:shd w:val="clear" w:color="auto" w:fill="BFBFBF"/>
            <w:vAlign w:val="center"/>
          </w:tcPr>
          <w:p w14:paraId="14E067CD"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r>
      <w:tr w:rsidR="000B244F" w:rsidRPr="00A8460B" w14:paraId="479615C9" w14:textId="77777777" w:rsidTr="00F81ED2">
        <w:trPr>
          <w:cantSplit/>
          <w:trHeight w:val="310"/>
        </w:trPr>
        <w:tc>
          <w:tcPr>
            <w:tcW w:w="2876" w:type="pct"/>
            <w:tcBorders>
              <w:right w:val="single" w:sz="4" w:space="0" w:color="auto"/>
            </w:tcBorders>
            <w:shd w:val="clear" w:color="auto" w:fill="auto"/>
            <w:vAlign w:val="center"/>
          </w:tcPr>
          <w:p w14:paraId="7AB0F9E4" w14:textId="3D79D5DD" w:rsidR="000B244F" w:rsidRPr="00944A48" w:rsidRDefault="000B244F" w:rsidP="002E2B80">
            <w:pPr>
              <w:spacing w:before="40" w:after="40" w:line="240" w:lineRule="auto"/>
              <w:ind w:left="153"/>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3.2. Support improvements of technical and management capacities of water utilities</w:t>
            </w:r>
            <w:r w:rsidR="00A56EFF" w:rsidRPr="00944A48">
              <w:rPr>
                <w:rFonts w:ascii="Myriad Pro" w:eastAsia="Calibri" w:hAnsi="Myriad Pro" w:cs="Times New Roman"/>
                <w:sz w:val="20"/>
                <w:szCs w:val="20"/>
                <w:lang w:val="en-US"/>
              </w:rPr>
              <w:t>.</w:t>
            </w: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726F8E45"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3CB1E36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0F6CD2E3"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5CE30F5A"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4" w:space="0" w:color="auto"/>
              <w:bottom w:val="single" w:sz="2" w:space="0" w:color="auto"/>
              <w:right w:val="single" w:sz="2" w:space="0" w:color="auto"/>
            </w:tcBorders>
            <w:shd w:val="clear" w:color="auto" w:fill="BFBFBF"/>
            <w:vAlign w:val="center"/>
          </w:tcPr>
          <w:p w14:paraId="0DD0D514"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8" w:type="pct"/>
            <w:tcBorders>
              <w:top w:val="single" w:sz="2" w:space="0" w:color="auto"/>
              <w:left w:val="single" w:sz="2" w:space="0" w:color="auto"/>
              <w:bottom w:val="single" w:sz="2" w:space="0" w:color="auto"/>
              <w:right w:val="single" w:sz="2" w:space="0" w:color="auto"/>
            </w:tcBorders>
            <w:shd w:val="clear" w:color="auto" w:fill="BFBFBF"/>
            <w:vAlign w:val="center"/>
          </w:tcPr>
          <w:p w14:paraId="1F8B0A87"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341FA19A"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3C87728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3340855F"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4D49646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139E9E6A"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5" w:type="pct"/>
            <w:tcBorders>
              <w:top w:val="single" w:sz="2" w:space="0" w:color="auto"/>
              <w:left w:val="single" w:sz="2" w:space="0" w:color="auto"/>
              <w:bottom w:val="single" w:sz="2" w:space="0" w:color="auto"/>
              <w:right w:val="single" w:sz="2" w:space="0" w:color="auto"/>
            </w:tcBorders>
            <w:shd w:val="clear" w:color="auto" w:fill="BFBFBF"/>
            <w:vAlign w:val="center"/>
          </w:tcPr>
          <w:p w14:paraId="473002CD"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r>
      <w:tr w:rsidR="000B244F" w:rsidRPr="00A8460B" w14:paraId="4AF15F48" w14:textId="77777777" w:rsidTr="00F81ED2">
        <w:trPr>
          <w:cantSplit/>
          <w:trHeight w:val="301"/>
        </w:trPr>
        <w:tc>
          <w:tcPr>
            <w:tcW w:w="2876" w:type="pct"/>
            <w:tcBorders>
              <w:right w:val="single" w:sz="4" w:space="0" w:color="auto"/>
            </w:tcBorders>
            <w:shd w:val="clear" w:color="auto" w:fill="auto"/>
            <w:vAlign w:val="center"/>
          </w:tcPr>
          <w:p w14:paraId="63CE89F9" w14:textId="060E626B" w:rsidR="000B244F" w:rsidRPr="00944A48" w:rsidRDefault="000B244F" w:rsidP="002E2B80">
            <w:pPr>
              <w:spacing w:before="40" w:after="40" w:line="240" w:lineRule="auto"/>
              <w:ind w:left="153"/>
              <w:rPr>
                <w:rFonts w:ascii="Myriad Pro" w:eastAsia="Calibri" w:hAnsi="Myriad Pro" w:cs="Times New Roman"/>
                <w:spacing w:val="-2"/>
                <w:sz w:val="20"/>
                <w:szCs w:val="20"/>
                <w:lang w:val="en-US"/>
              </w:rPr>
            </w:pPr>
            <w:r w:rsidRPr="00944A48">
              <w:rPr>
                <w:rFonts w:ascii="Myriad Pro" w:eastAsia="Calibri" w:hAnsi="Myriad Pro" w:cs="Times New Roman"/>
                <w:spacing w:val="-2"/>
                <w:sz w:val="20"/>
                <w:szCs w:val="20"/>
                <w:lang w:val="en-US"/>
              </w:rPr>
              <w:t>3.3. Support upgrading water utilities’ financial management capacity</w:t>
            </w:r>
            <w:r w:rsidR="00A56EFF" w:rsidRPr="00944A48">
              <w:rPr>
                <w:rFonts w:ascii="Myriad Pro" w:eastAsia="Calibri" w:hAnsi="Myriad Pro" w:cs="Times New Roman"/>
                <w:spacing w:val="-2"/>
                <w:sz w:val="20"/>
                <w:szCs w:val="20"/>
                <w:lang w:val="en-US"/>
              </w:rPr>
              <w:t>.</w:t>
            </w: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058FFA04"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7F7715C9"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168BB1EA"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vAlign w:val="center"/>
          </w:tcPr>
          <w:p w14:paraId="08351515"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4" w:space="0" w:color="auto"/>
              <w:bottom w:val="single" w:sz="2" w:space="0" w:color="auto"/>
              <w:right w:val="single" w:sz="2" w:space="0" w:color="auto"/>
            </w:tcBorders>
            <w:shd w:val="clear" w:color="auto" w:fill="BFBFBF"/>
            <w:vAlign w:val="center"/>
          </w:tcPr>
          <w:p w14:paraId="77768D82"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8" w:type="pct"/>
            <w:tcBorders>
              <w:top w:val="single" w:sz="2" w:space="0" w:color="auto"/>
              <w:left w:val="single" w:sz="2" w:space="0" w:color="auto"/>
              <w:bottom w:val="single" w:sz="2" w:space="0" w:color="auto"/>
              <w:right w:val="single" w:sz="2" w:space="0" w:color="auto"/>
            </w:tcBorders>
            <w:shd w:val="clear" w:color="auto" w:fill="BFBFBF"/>
            <w:vAlign w:val="center"/>
          </w:tcPr>
          <w:p w14:paraId="1A1FADFD"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4C627CD4"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795BBA83"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4F0F2A33"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13D2D50D"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vAlign w:val="center"/>
          </w:tcPr>
          <w:p w14:paraId="1A44042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5" w:type="pct"/>
            <w:tcBorders>
              <w:top w:val="single" w:sz="2" w:space="0" w:color="auto"/>
              <w:left w:val="single" w:sz="2" w:space="0" w:color="auto"/>
              <w:bottom w:val="single" w:sz="2" w:space="0" w:color="auto"/>
              <w:right w:val="single" w:sz="2" w:space="0" w:color="auto"/>
            </w:tcBorders>
            <w:shd w:val="clear" w:color="auto" w:fill="BFBFBF"/>
            <w:vAlign w:val="center"/>
          </w:tcPr>
          <w:p w14:paraId="3E5F268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r>
      <w:tr w:rsidR="000B244F" w:rsidRPr="00A8460B" w14:paraId="70AFA079" w14:textId="77777777" w:rsidTr="002616ED">
        <w:trPr>
          <w:cantSplit/>
          <w:trHeight w:val="343"/>
        </w:trPr>
        <w:tc>
          <w:tcPr>
            <w:tcW w:w="2876" w:type="pct"/>
            <w:tcBorders>
              <w:right w:val="single" w:sz="4" w:space="0" w:color="auto"/>
            </w:tcBorders>
            <w:shd w:val="clear" w:color="auto" w:fill="auto"/>
            <w:vAlign w:val="center"/>
          </w:tcPr>
          <w:p w14:paraId="28E13635" w14:textId="70E26242" w:rsidR="000B244F" w:rsidRPr="00944A48" w:rsidRDefault="000B244F" w:rsidP="002E2B80">
            <w:pPr>
              <w:spacing w:before="40" w:after="40" w:line="240" w:lineRule="auto"/>
              <w:ind w:left="153"/>
              <w:rPr>
                <w:rFonts w:ascii="Myriad Pro" w:eastAsia="Calibri" w:hAnsi="Myriad Pro" w:cs="Times New Roman"/>
                <w:spacing w:val="-2"/>
                <w:sz w:val="20"/>
                <w:szCs w:val="20"/>
                <w:lang w:val="en-US"/>
              </w:rPr>
            </w:pPr>
            <w:r w:rsidRPr="00944A48">
              <w:rPr>
                <w:rFonts w:ascii="Myriad Pro" w:eastAsia="Calibri" w:hAnsi="Myriad Pro" w:cs="Times New Roman"/>
                <w:spacing w:val="-2"/>
                <w:sz w:val="20"/>
                <w:szCs w:val="20"/>
                <w:lang w:val="en-US"/>
              </w:rPr>
              <w:t>3.4. Identification and selection of priority river sections to be cleaned from plastic and other waste</w:t>
            </w:r>
            <w:r w:rsidR="00A56EFF" w:rsidRPr="00944A48">
              <w:rPr>
                <w:rFonts w:ascii="Myriad Pro" w:eastAsia="Calibri" w:hAnsi="Myriad Pro" w:cs="Times New Roman"/>
                <w:spacing w:val="-2"/>
                <w:sz w:val="20"/>
                <w:szCs w:val="20"/>
                <w:lang w:val="en-US"/>
              </w:rPr>
              <w:t>.</w:t>
            </w: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62E95C0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2D7D65E5"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3EBACFB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1FC085CA"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4" w:space="0" w:color="auto"/>
              <w:bottom w:val="single" w:sz="2" w:space="0" w:color="auto"/>
              <w:right w:val="single" w:sz="2" w:space="0" w:color="auto"/>
            </w:tcBorders>
            <w:shd w:val="clear" w:color="auto" w:fill="BFBFBF" w:themeFill="background1" w:themeFillShade="BF"/>
            <w:vAlign w:val="center"/>
          </w:tcPr>
          <w:p w14:paraId="37D96116"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8" w:type="pct"/>
            <w:tcBorders>
              <w:top w:val="single" w:sz="2" w:space="0" w:color="auto"/>
              <w:left w:val="single" w:sz="2" w:space="0" w:color="auto"/>
              <w:bottom w:val="single" w:sz="2" w:space="0" w:color="auto"/>
              <w:right w:val="single" w:sz="2" w:space="0" w:color="auto"/>
            </w:tcBorders>
            <w:shd w:val="clear" w:color="auto" w:fill="BFBFBF" w:themeFill="background1" w:themeFillShade="BF"/>
            <w:vAlign w:val="center"/>
          </w:tcPr>
          <w:p w14:paraId="296E668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themeFill="background1" w:themeFillShade="BF"/>
            <w:vAlign w:val="center"/>
          </w:tcPr>
          <w:p w14:paraId="0B5F30B8"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themeFill="background1" w:themeFillShade="BF"/>
            <w:vAlign w:val="center"/>
          </w:tcPr>
          <w:p w14:paraId="5DDCABC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themeFill="background1" w:themeFillShade="BF"/>
            <w:vAlign w:val="center"/>
          </w:tcPr>
          <w:p w14:paraId="75B5EBB1"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themeFill="background1" w:themeFillShade="BF"/>
            <w:vAlign w:val="center"/>
          </w:tcPr>
          <w:p w14:paraId="5F1FEAAC"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7" w:type="pct"/>
            <w:tcBorders>
              <w:top w:val="single" w:sz="2" w:space="0" w:color="auto"/>
              <w:left w:val="single" w:sz="2" w:space="0" w:color="auto"/>
              <w:bottom w:val="single" w:sz="2" w:space="0" w:color="auto"/>
              <w:right w:val="single" w:sz="2" w:space="0" w:color="auto"/>
            </w:tcBorders>
            <w:shd w:val="clear" w:color="auto" w:fill="BFBFBF" w:themeFill="background1" w:themeFillShade="BF"/>
            <w:vAlign w:val="center"/>
          </w:tcPr>
          <w:p w14:paraId="667AAE9C"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c>
          <w:tcPr>
            <w:tcW w:w="175" w:type="pct"/>
            <w:tcBorders>
              <w:top w:val="single" w:sz="2" w:space="0" w:color="auto"/>
              <w:left w:val="single" w:sz="2" w:space="0" w:color="auto"/>
              <w:bottom w:val="single" w:sz="2" w:space="0" w:color="auto"/>
              <w:right w:val="single" w:sz="2" w:space="0" w:color="auto"/>
            </w:tcBorders>
            <w:shd w:val="clear" w:color="auto" w:fill="BFBFBF" w:themeFill="background1" w:themeFillShade="BF"/>
            <w:vAlign w:val="center"/>
          </w:tcPr>
          <w:p w14:paraId="0B89869E" w14:textId="77777777" w:rsidR="000B244F" w:rsidRPr="00944A48" w:rsidRDefault="000B244F" w:rsidP="000B244F">
            <w:pPr>
              <w:spacing w:before="40" w:after="40" w:line="240" w:lineRule="auto"/>
              <w:jc w:val="center"/>
              <w:rPr>
                <w:rFonts w:ascii="Myriad Pro" w:eastAsia="Calibri" w:hAnsi="Myriad Pro" w:cs="Times New Roman"/>
                <w:sz w:val="20"/>
                <w:szCs w:val="20"/>
                <w:lang w:val="en-US"/>
              </w:rPr>
            </w:pPr>
          </w:p>
        </w:tc>
      </w:tr>
    </w:tbl>
    <w:p w14:paraId="09F8477F" w14:textId="77777777" w:rsidR="00F44AC9" w:rsidRPr="00944A48" w:rsidRDefault="00F44AC9" w:rsidP="0003290D">
      <w:pPr>
        <w:pStyle w:val="Heading2"/>
        <w:spacing w:before="240" w:after="240"/>
        <w:ind w:left="360" w:hanging="360"/>
        <w:rPr>
          <w:rFonts w:ascii="Myriad Pro" w:hAnsi="Myriad Pro"/>
          <w:sz w:val="24"/>
          <w:szCs w:val="24"/>
        </w:rPr>
      </w:pPr>
      <w:bookmarkStart w:id="16" w:name="_Toc202796609"/>
      <w:r w:rsidRPr="00944A48">
        <w:rPr>
          <w:rFonts w:ascii="Myriad Pro" w:hAnsi="Myriad Pro"/>
          <w:sz w:val="24"/>
          <w:szCs w:val="24"/>
        </w:rPr>
        <w:t>IMPACT</w:t>
      </w:r>
      <w:bookmarkEnd w:id="16"/>
    </w:p>
    <w:p w14:paraId="14DB8784" w14:textId="507CFC7D" w:rsidR="00815D3C" w:rsidRPr="00944A48" w:rsidRDefault="00B513D0" w:rsidP="00B513D0">
      <w:pPr>
        <w:jc w:val="both"/>
        <w:rPr>
          <w:rFonts w:ascii="Myriad Pro" w:hAnsi="Myriad Pro"/>
          <w:lang w:val="en-US"/>
        </w:rPr>
      </w:pPr>
      <w:r w:rsidRPr="00944A48">
        <w:rPr>
          <w:rFonts w:ascii="Myriad Pro" w:hAnsi="Myriad Pro"/>
          <w:lang w:val="en-US"/>
        </w:rPr>
        <w:t xml:space="preserve">The </w:t>
      </w:r>
      <w:r w:rsidR="00347006" w:rsidRPr="00944A48">
        <w:rPr>
          <w:rFonts w:ascii="Myriad Pro" w:hAnsi="Myriad Pro"/>
          <w:lang w:val="en-US"/>
        </w:rPr>
        <w:t xml:space="preserve">overall </w:t>
      </w:r>
      <w:r w:rsidRPr="00944A48">
        <w:rPr>
          <w:rFonts w:ascii="Myriad Pro" w:hAnsi="Myriad Pro"/>
          <w:lang w:val="en-US"/>
        </w:rPr>
        <w:t>impact of EU4</w:t>
      </w:r>
      <w:r w:rsidR="00936AAD" w:rsidRPr="00944A48">
        <w:rPr>
          <w:rFonts w:ascii="Myriad Pro" w:hAnsi="Myriad Pro"/>
          <w:lang w:val="en-US"/>
        </w:rPr>
        <w:t>MEG</w:t>
      </w:r>
      <w:r w:rsidRPr="00944A48">
        <w:rPr>
          <w:rFonts w:ascii="Myriad Pro" w:hAnsi="Myriad Pro"/>
          <w:lang w:val="en-US"/>
        </w:rPr>
        <w:t xml:space="preserve"> will be assessed towards the end of the implementation </w:t>
      </w:r>
      <w:r w:rsidR="00F83A13" w:rsidRPr="00944A48">
        <w:rPr>
          <w:rFonts w:ascii="Myriad Pro" w:hAnsi="Myriad Pro"/>
          <w:lang w:val="en-US"/>
        </w:rPr>
        <w:t>period</w:t>
      </w:r>
      <w:r w:rsidR="002A1E32" w:rsidRPr="00944A48">
        <w:rPr>
          <w:rFonts w:ascii="Myriad Pro" w:hAnsi="Myriad Pro"/>
          <w:lang w:val="en-US"/>
        </w:rPr>
        <w:t>, specifically in the second half of 202</w:t>
      </w:r>
      <w:r w:rsidR="0025223B" w:rsidRPr="00944A48">
        <w:rPr>
          <w:rFonts w:ascii="Myriad Pro" w:hAnsi="Myriad Pro"/>
          <w:lang w:val="en-US"/>
        </w:rPr>
        <w:t>5</w:t>
      </w:r>
      <w:r w:rsidR="005D5DD1" w:rsidRPr="00944A48">
        <w:rPr>
          <w:rFonts w:ascii="Myriad Pro" w:hAnsi="Myriad Pro"/>
          <w:lang w:val="en-US"/>
        </w:rPr>
        <w:t>, parallel with the scheduled evaluation of the Action</w:t>
      </w:r>
      <w:r w:rsidRPr="00944A48">
        <w:rPr>
          <w:rFonts w:ascii="Myriad Pro" w:hAnsi="Myriad Pro"/>
          <w:lang w:val="en-US"/>
        </w:rPr>
        <w:t>.</w:t>
      </w:r>
      <w:r w:rsidR="005F366B" w:rsidRPr="00944A48">
        <w:rPr>
          <w:lang w:val="en-US"/>
        </w:rPr>
        <w:t xml:space="preserve"> </w:t>
      </w:r>
      <w:r w:rsidR="005F366B" w:rsidRPr="00944A48">
        <w:rPr>
          <w:rFonts w:ascii="Myriad Pro" w:hAnsi="Myriad Pro"/>
          <w:lang w:val="en-US"/>
        </w:rPr>
        <w:t xml:space="preserve">In the upcoming period, more factors that contribute to the impact of the Action will be evident and </w:t>
      </w:r>
      <w:r w:rsidR="0087110D" w:rsidRPr="00944A48">
        <w:rPr>
          <w:rFonts w:ascii="Myriad Pro" w:hAnsi="Myriad Pro"/>
          <w:lang w:val="en-US"/>
        </w:rPr>
        <w:t xml:space="preserve">consequently </w:t>
      </w:r>
      <w:r w:rsidR="005F366B" w:rsidRPr="00944A48">
        <w:rPr>
          <w:rFonts w:ascii="Myriad Pro" w:hAnsi="Myriad Pro"/>
          <w:lang w:val="en-US"/>
        </w:rPr>
        <w:t>assessed</w:t>
      </w:r>
      <w:r w:rsidR="0087110D" w:rsidRPr="00944A48">
        <w:rPr>
          <w:rFonts w:ascii="Myriad Pro" w:hAnsi="Myriad Pro"/>
          <w:lang w:val="en-US"/>
        </w:rPr>
        <w:t xml:space="preserve"> and reported.</w:t>
      </w:r>
    </w:p>
    <w:p w14:paraId="44EA8528" w14:textId="77777777" w:rsidR="00F44AC9" w:rsidRPr="00944A48" w:rsidRDefault="00F44AC9" w:rsidP="0003290D">
      <w:pPr>
        <w:pStyle w:val="Heading2"/>
        <w:tabs>
          <w:tab w:val="clear" w:pos="426"/>
        </w:tabs>
        <w:spacing w:before="240" w:after="240"/>
        <w:ind w:left="360" w:hanging="360"/>
        <w:rPr>
          <w:rFonts w:ascii="Myriad Pro" w:hAnsi="Myriad Pro"/>
          <w:sz w:val="24"/>
          <w:szCs w:val="24"/>
        </w:rPr>
      </w:pPr>
      <w:bookmarkStart w:id="17" w:name="_Toc202796610"/>
      <w:r w:rsidRPr="00944A48">
        <w:rPr>
          <w:rFonts w:ascii="Myriad Pro" w:hAnsi="Myriad Pro"/>
          <w:sz w:val="24"/>
          <w:szCs w:val="24"/>
        </w:rPr>
        <w:t>RISKS, ASSUMPTIONS AND DIFFICULTIES ENCOUNTERED, AND MEASURES TAKEN TO OVERCOME PROBLEMS</w:t>
      </w:r>
      <w:bookmarkEnd w:id="17"/>
    </w:p>
    <w:p w14:paraId="3EC4F5CF" w14:textId="30FB4AE4" w:rsidR="006C14D5" w:rsidRPr="00944A48" w:rsidRDefault="006C14D5" w:rsidP="006C14D5">
      <w:pPr>
        <w:jc w:val="both"/>
        <w:rPr>
          <w:rFonts w:ascii="Myriad Pro" w:eastAsia="Calibri" w:hAnsi="Myriad Pro" w:cs="Times New Roman"/>
          <w:lang w:val="en-US"/>
        </w:rPr>
      </w:pPr>
      <w:r w:rsidRPr="00944A48">
        <w:rPr>
          <w:rFonts w:ascii="Myriad Pro" w:eastAsia="Calibri" w:hAnsi="Myriad Pro" w:cs="Times New Roman"/>
          <w:lang w:val="en-US"/>
        </w:rPr>
        <w:t xml:space="preserve">Effective reform or </w:t>
      </w:r>
      <w:r w:rsidRPr="00944A48">
        <w:rPr>
          <w:rFonts w:ascii="Myriad Pro" w:eastAsia="Calibri" w:hAnsi="Myriad Pro" w:cs="Times New Roman"/>
          <w:b/>
          <w:bCs/>
          <w:lang w:val="en-US"/>
        </w:rPr>
        <w:t>systemic transformation must begin with inclusive public engagement</w:t>
      </w:r>
      <w:r w:rsidRPr="00944A48">
        <w:rPr>
          <w:rFonts w:ascii="Myriad Pro" w:eastAsia="Calibri" w:hAnsi="Myriad Pro" w:cs="Times New Roman"/>
          <w:lang w:val="en-US"/>
        </w:rPr>
        <w:t xml:space="preserve">, underpinned by the active involvement of </w:t>
      </w:r>
      <w:r w:rsidRPr="00944A48">
        <w:rPr>
          <w:rFonts w:ascii="Myriad Pro" w:eastAsia="Calibri" w:hAnsi="Myriad Pro" w:cs="Times New Roman"/>
          <w:b/>
          <w:bCs/>
          <w:lang w:val="en-US"/>
        </w:rPr>
        <w:t>key stakeholders across all tiers of government</w:t>
      </w:r>
      <w:r w:rsidRPr="00944A48">
        <w:rPr>
          <w:rFonts w:ascii="Myriad Pro" w:eastAsia="Calibri" w:hAnsi="Myriad Pro" w:cs="Times New Roman"/>
          <w:lang w:val="en-US"/>
        </w:rPr>
        <w:t>. However, without resolute political leadership and endorsement from senior officials</w:t>
      </w:r>
      <w:r w:rsidR="00C81E3A" w:rsidRPr="00944A48">
        <w:rPr>
          <w:rFonts w:ascii="Myriad Pro" w:eastAsia="Calibri" w:hAnsi="Myriad Pro" w:cs="Times New Roman"/>
          <w:lang w:val="en-US"/>
        </w:rPr>
        <w:t xml:space="preserve">, </w:t>
      </w:r>
      <w:r w:rsidRPr="00944A48">
        <w:rPr>
          <w:rFonts w:ascii="Myriad Pro" w:eastAsia="Calibri" w:hAnsi="Myriad Pro" w:cs="Times New Roman"/>
          <w:lang w:val="en-US"/>
        </w:rPr>
        <w:t>and, when necessary, strategic backing from the international community, including the EU Delegation, international financial institutions, and donor governments</w:t>
      </w:r>
      <w:r w:rsidR="00C81E3A" w:rsidRPr="00944A48">
        <w:rPr>
          <w:rFonts w:ascii="Myriad Pro" w:eastAsia="Calibri" w:hAnsi="Myriad Pro" w:cs="Times New Roman"/>
          <w:lang w:val="en-US"/>
        </w:rPr>
        <w:t xml:space="preserve">, </w:t>
      </w:r>
      <w:r w:rsidRPr="00944A48">
        <w:rPr>
          <w:rFonts w:ascii="Myriad Pro" w:eastAsia="Calibri" w:hAnsi="Myriad Pro" w:cs="Times New Roman"/>
          <w:lang w:val="en-US"/>
        </w:rPr>
        <w:t>progress remains limited. In such an environment, central actors are often hesitant to initiate or sustain substantive reform efforts.</w:t>
      </w:r>
    </w:p>
    <w:p w14:paraId="2516DEB1" w14:textId="20CA559B" w:rsidR="006C14D5" w:rsidRPr="00944A48" w:rsidRDefault="006C14D5" w:rsidP="006C14D5">
      <w:pPr>
        <w:jc w:val="both"/>
        <w:rPr>
          <w:rFonts w:ascii="Myriad Pro" w:eastAsia="Calibri" w:hAnsi="Myriad Pro" w:cs="Times New Roman"/>
          <w:lang w:val="en-US"/>
        </w:rPr>
      </w:pPr>
      <w:r w:rsidRPr="00944A48">
        <w:rPr>
          <w:rFonts w:ascii="Myriad Pro" w:eastAsia="Calibri" w:hAnsi="Myriad Pro" w:cs="Times New Roman"/>
          <w:lang w:val="en-US"/>
        </w:rPr>
        <w:lastRenderedPageBreak/>
        <w:t xml:space="preserve">The </w:t>
      </w:r>
      <w:r w:rsidRPr="00944A48">
        <w:rPr>
          <w:rFonts w:ascii="Myriad Pro" w:eastAsia="Calibri" w:hAnsi="Myriad Pro" w:cs="Times New Roman"/>
          <w:b/>
          <w:bCs/>
          <w:lang w:val="en-US"/>
        </w:rPr>
        <w:t>Water Alliance in Bosnia and Herzegovina (WABIH)</w:t>
      </w:r>
      <w:r w:rsidRPr="00944A48">
        <w:rPr>
          <w:rFonts w:ascii="Myriad Pro" w:eastAsia="Calibri" w:hAnsi="Myriad Pro" w:cs="Times New Roman"/>
          <w:lang w:val="en-US"/>
        </w:rPr>
        <w:t xml:space="preserve"> has played a critical role in mitigating this inertia, serving as a trusted convener and </w:t>
      </w:r>
      <w:r w:rsidR="009F4161" w:rsidRPr="00944A48">
        <w:rPr>
          <w:rFonts w:ascii="Myriad Pro" w:eastAsia="Calibri" w:hAnsi="Myriad Pro" w:cs="Times New Roman"/>
          <w:lang w:val="en-US"/>
        </w:rPr>
        <w:t>promoter</w:t>
      </w:r>
      <w:r w:rsidRPr="00944A48">
        <w:rPr>
          <w:rFonts w:ascii="Myriad Pro" w:eastAsia="Calibri" w:hAnsi="Myriad Pro" w:cs="Times New Roman"/>
          <w:lang w:val="en-US"/>
        </w:rPr>
        <w:t xml:space="preserve"> for dialogue among institutions and stakeholders. Its contributions to creating a shared reform narrative and amplifying sector-wide momentum should be recognized as essential to advancing the sector transformation agenda.</w:t>
      </w:r>
    </w:p>
    <w:p w14:paraId="3F35ADE2" w14:textId="77777777" w:rsidR="006C14D5" w:rsidRPr="00944A48" w:rsidRDefault="006C14D5" w:rsidP="006C14D5">
      <w:pPr>
        <w:jc w:val="both"/>
        <w:rPr>
          <w:rFonts w:ascii="Myriad Pro" w:eastAsia="Calibri" w:hAnsi="Myriad Pro" w:cs="Times New Roman"/>
          <w:lang w:val="en-US"/>
        </w:rPr>
      </w:pPr>
      <w:r w:rsidRPr="00944A48">
        <w:rPr>
          <w:rFonts w:ascii="Myriad Pro" w:eastAsia="Calibri" w:hAnsi="Myriad Pro" w:cs="Times New Roman"/>
          <w:lang w:val="en-US"/>
        </w:rPr>
        <w:t>Key risks associated with the implementation of the Action are outlined below, including their potential impact and corresponding mitigation strategies.</w:t>
      </w:r>
    </w:p>
    <w:p w14:paraId="73F6CB89" w14:textId="54D72729" w:rsidR="009C3CC9" w:rsidRPr="00944A48" w:rsidRDefault="009C3CC9" w:rsidP="009C3CC9">
      <w:pPr>
        <w:pStyle w:val="ListParagraph"/>
        <w:numPr>
          <w:ilvl w:val="0"/>
          <w:numId w:val="29"/>
        </w:numPr>
        <w:spacing w:before="120" w:after="120"/>
        <w:contextualSpacing w:val="0"/>
        <w:jc w:val="both"/>
        <w:rPr>
          <w:rFonts w:ascii="Myriad Pro" w:eastAsia="Calibri" w:hAnsi="Myriad Pro" w:cs="Times New Roman"/>
          <w:b/>
          <w:bCs/>
          <w:lang w:val="en-US"/>
        </w:rPr>
      </w:pPr>
      <w:r w:rsidRPr="00944A48">
        <w:rPr>
          <w:rFonts w:ascii="Myriad Pro" w:eastAsia="Calibri" w:hAnsi="Myriad Pro" w:cs="Times New Roman"/>
          <w:b/>
          <w:bCs/>
          <w:lang w:val="en-US"/>
        </w:rPr>
        <w:t xml:space="preserve">Political instability and institutional fragmentation: </w:t>
      </w:r>
      <w:r w:rsidRPr="00944A48">
        <w:rPr>
          <w:rFonts w:ascii="Myriad Pro" w:eastAsia="Calibri" w:hAnsi="Myriad Pro" w:cs="Times New Roman"/>
          <w:lang w:val="en-US"/>
        </w:rPr>
        <w:t xml:space="preserve">Bosnia and Herzegovina </w:t>
      </w:r>
      <w:proofErr w:type="gramStart"/>
      <w:r w:rsidRPr="00944A48">
        <w:rPr>
          <w:rFonts w:ascii="Myriad Pro" w:eastAsia="Calibri" w:hAnsi="Myriad Pro" w:cs="Times New Roman"/>
          <w:lang w:val="en-US"/>
        </w:rPr>
        <w:t>continues</w:t>
      </w:r>
      <w:proofErr w:type="gramEnd"/>
      <w:r w:rsidRPr="00944A48">
        <w:rPr>
          <w:rFonts w:ascii="Myriad Pro" w:eastAsia="Calibri" w:hAnsi="Myriad Pro" w:cs="Times New Roman"/>
          <w:lang w:val="en-US"/>
        </w:rPr>
        <w:t xml:space="preserve"> to grapple with deepening political instability, exacerbated by recent constitutional challenges and entity-level defiance of state institutions. The aftermath of the 2024 Local Elections and the ongoing fallout from the court ruling against the RS President have intensified political polarization and disrupted coordination across government levels. These dynamics pose a serious threat to reform continuity, particularly in sectors requiring cross-entity alignment such as water services. The Action mitigates these risks through vigilant monitoring of the political landscape, fostering institutional ownership of reform processes, and leveraging strategic pressure from development partners—most notably the Water Alliance. Collaborative decision-making within the EU4MEG Project Board remains essential to navigating political sensitivities and sustaining reform momentum.</w:t>
      </w:r>
    </w:p>
    <w:p w14:paraId="487C33D6" w14:textId="77777777" w:rsidR="00224893" w:rsidRPr="00944A48" w:rsidRDefault="009C3CC9" w:rsidP="003168AC">
      <w:pPr>
        <w:pStyle w:val="ListParagraph"/>
        <w:numPr>
          <w:ilvl w:val="0"/>
          <w:numId w:val="29"/>
        </w:numPr>
        <w:spacing w:before="120" w:after="120"/>
        <w:contextualSpacing w:val="0"/>
        <w:jc w:val="both"/>
        <w:rPr>
          <w:rFonts w:ascii="Myriad Pro" w:eastAsia="Calibri" w:hAnsi="Myriad Pro" w:cs="Times New Roman"/>
          <w:lang w:val="en-US"/>
        </w:rPr>
      </w:pPr>
      <w:r w:rsidRPr="00944A48">
        <w:rPr>
          <w:rFonts w:ascii="Myriad Pro" w:eastAsia="Calibri" w:hAnsi="Myriad Pro" w:cs="Times New Roman"/>
          <w:b/>
          <w:bCs/>
          <w:lang w:val="en-US"/>
        </w:rPr>
        <w:t xml:space="preserve">Limited reform commitment among policymakers: </w:t>
      </w:r>
      <w:r w:rsidRPr="00944A48">
        <w:rPr>
          <w:rFonts w:ascii="Myriad Pro" w:eastAsia="Calibri" w:hAnsi="Myriad Pro" w:cs="Times New Roman"/>
          <w:lang w:val="en-US"/>
        </w:rPr>
        <w:t>The marginal engagement of higher-level authorities in advancing water sector reforms remains a persistent challenge. Political actors are increasingly preoccupied with entity-level power consolidation and reactive governance, leaving little space for proactive policy development. Nonetheless, the Action maintains a consensus-driven approach that centers on local governments, water utility companies (WUCs), and citizens as primary agents of change. By aligning reform incentives with international financial mechanisms and donor conditionalities, the Action continues to create leverage for policy advancement and institutional accountability.</w:t>
      </w:r>
    </w:p>
    <w:p w14:paraId="5AA3D4EE" w14:textId="736017C1" w:rsidR="009C3CC9" w:rsidRPr="00944A48" w:rsidRDefault="009C3CC9" w:rsidP="003168AC">
      <w:pPr>
        <w:pStyle w:val="ListParagraph"/>
        <w:numPr>
          <w:ilvl w:val="0"/>
          <w:numId w:val="29"/>
        </w:numPr>
        <w:spacing w:before="120" w:after="120"/>
        <w:contextualSpacing w:val="0"/>
        <w:jc w:val="both"/>
        <w:rPr>
          <w:rFonts w:ascii="Myriad Pro" w:eastAsia="Calibri" w:hAnsi="Myriad Pro" w:cs="Times New Roman"/>
          <w:lang w:val="en-US"/>
        </w:rPr>
      </w:pPr>
      <w:r w:rsidRPr="00944A48">
        <w:rPr>
          <w:rFonts w:ascii="Myriad Pro" w:eastAsia="Calibri" w:hAnsi="Myriad Pro" w:cs="Times New Roman"/>
          <w:b/>
          <w:bCs/>
          <w:lang w:val="en-US"/>
        </w:rPr>
        <w:t xml:space="preserve">Resistance to behavioral and institutional change at the local level: </w:t>
      </w:r>
      <w:r w:rsidRPr="00944A48">
        <w:rPr>
          <w:rFonts w:ascii="Myriad Pro" w:eastAsia="Calibri" w:hAnsi="Myriad Pro" w:cs="Times New Roman"/>
          <w:lang w:val="en-US"/>
        </w:rPr>
        <w:t>Entrenched administrative practices and resistance to performance-based governance continue to hinder professionalization within LGs and WUCs. This reluctance is compounded by limited understanding of the link between decision-making and measurable outcomes, resulting in inconsistent service delivery and weak public trust. To address this, the Action deploys sustained awareness-raising campaigns, adaptive capacity-building interventions, and targeted technical support. Partner LGs and WUCs are selected based on demonstrated motivation and openness to constructive change. While initial trust-building was challenging, past successes have laid a foundation for deeper engagement. Thematic workshops and high-quality knowledge exchanges remain central to EU4MEG’s strategy, showcasing best practices and reinforcing the value of performance improvement.</w:t>
      </w:r>
    </w:p>
    <w:p w14:paraId="3D0CB6C0" w14:textId="2A0ACAAD" w:rsidR="00123842" w:rsidRPr="00944A48" w:rsidRDefault="00D2578D" w:rsidP="00123842">
      <w:pPr>
        <w:pStyle w:val="Caption"/>
        <w:keepNext/>
        <w:contextualSpacing/>
        <w:rPr>
          <w:rFonts w:ascii="Myriad Pro" w:hAnsi="Myriad Pro" w:cstheme="minorHAnsi"/>
          <w:sz w:val="22"/>
          <w:szCs w:val="22"/>
          <w:lang w:val="en-US"/>
        </w:rPr>
      </w:pPr>
      <w:r w:rsidRPr="00944A48">
        <w:rPr>
          <w:rFonts w:ascii="Myriad Pro" w:hAnsi="Myriad Pro" w:cstheme="minorHAnsi"/>
          <w:sz w:val="22"/>
          <w:szCs w:val="22"/>
          <w:lang w:val="en-US"/>
        </w:rPr>
        <w:lastRenderedPageBreak/>
        <w:t>Table</w:t>
      </w:r>
      <w:r w:rsidR="008F4578" w:rsidRPr="00944A48">
        <w:rPr>
          <w:rFonts w:ascii="Myriad Pro" w:hAnsi="Myriad Pro" w:cstheme="minorHAnsi"/>
          <w:sz w:val="22"/>
          <w:szCs w:val="22"/>
          <w:lang w:val="en-US"/>
        </w:rPr>
        <w:t xml:space="preserve"> 1</w:t>
      </w:r>
      <w:r w:rsidR="008E763F" w:rsidRPr="00944A48">
        <w:rPr>
          <w:rFonts w:ascii="Myriad Pro" w:hAnsi="Myriad Pro" w:cstheme="minorHAnsi"/>
          <w:sz w:val="22"/>
          <w:szCs w:val="22"/>
          <w:lang w:val="en-US"/>
        </w:rPr>
        <w:t xml:space="preserve"> – </w:t>
      </w:r>
      <w:r w:rsidR="008F4578" w:rsidRPr="00944A48">
        <w:rPr>
          <w:rFonts w:ascii="Myriad Pro" w:hAnsi="Myriad Pro" w:cstheme="minorHAnsi"/>
          <w:sz w:val="22"/>
          <w:szCs w:val="22"/>
          <w:lang w:val="en-US"/>
        </w:rPr>
        <w:t>R</w:t>
      </w:r>
      <w:r w:rsidR="008E763F" w:rsidRPr="00944A48">
        <w:rPr>
          <w:rFonts w:ascii="Myriad Pro" w:hAnsi="Myriad Pro" w:cstheme="minorHAnsi"/>
          <w:sz w:val="22"/>
          <w:szCs w:val="22"/>
          <w:lang w:val="en-US"/>
        </w:rPr>
        <w:t>i</w:t>
      </w:r>
      <w:r w:rsidR="008F4578" w:rsidRPr="00944A48">
        <w:rPr>
          <w:rFonts w:ascii="Myriad Pro" w:hAnsi="Myriad Pro" w:cstheme="minorHAnsi"/>
          <w:sz w:val="22"/>
          <w:szCs w:val="22"/>
          <w:lang w:val="en-US"/>
        </w:rPr>
        <w:t>sk Log</w:t>
      </w:r>
    </w:p>
    <w:tbl>
      <w:tblPr>
        <w:tblStyle w:val="TableGrid"/>
        <w:tblpPr w:leftFromText="180" w:rightFromText="180" w:vertAnchor="text" w:tblpY="1"/>
        <w:tblOverlap w:val="never"/>
        <w:tblW w:w="5000" w:type="pct"/>
        <w:tblLook w:val="04A0" w:firstRow="1" w:lastRow="0" w:firstColumn="1" w:lastColumn="0" w:noHBand="0" w:noVBand="1"/>
      </w:tblPr>
      <w:tblGrid>
        <w:gridCol w:w="1423"/>
        <w:gridCol w:w="1241"/>
        <w:gridCol w:w="2012"/>
        <w:gridCol w:w="4386"/>
      </w:tblGrid>
      <w:tr w:rsidR="009C16EC" w:rsidRPr="00A8460B" w14:paraId="28EDA275" w14:textId="77777777" w:rsidTr="006C34AD">
        <w:trPr>
          <w:tblHeader/>
        </w:trPr>
        <w:tc>
          <w:tcPr>
            <w:tcW w:w="785" w:type="pct"/>
            <w:shd w:val="clear" w:color="auto" w:fill="DBE5F1" w:themeFill="accent1" w:themeFillTint="33"/>
            <w:vAlign w:val="center"/>
          </w:tcPr>
          <w:p w14:paraId="349E52E8" w14:textId="77777777" w:rsidR="00DC43B4" w:rsidRPr="00944A48" w:rsidRDefault="00DC43B4" w:rsidP="002F3B38">
            <w:pPr>
              <w:autoSpaceDE w:val="0"/>
              <w:autoSpaceDN w:val="0"/>
              <w:adjustRightInd w:val="0"/>
              <w:spacing w:before="40" w:after="40"/>
              <w:jc w:val="center"/>
              <w:rPr>
                <w:rFonts w:ascii="Myriad Pro" w:eastAsia="Calibri" w:hAnsi="Myriad Pro" w:cs="Times New Roman"/>
                <w:b/>
                <w:bCs/>
                <w:sz w:val="20"/>
                <w:szCs w:val="20"/>
                <w:lang w:val="en-US"/>
              </w:rPr>
            </w:pPr>
            <w:r w:rsidRPr="00944A48">
              <w:rPr>
                <w:rFonts w:ascii="Myriad Pro" w:eastAsia="Calibri" w:hAnsi="Myriad Pro" w:cs="Times New Roman"/>
                <w:b/>
                <w:bCs/>
                <w:sz w:val="20"/>
                <w:szCs w:val="20"/>
                <w:lang w:val="en-US"/>
              </w:rPr>
              <w:t>Risk</w:t>
            </w:r>
          </w:p>
        </w:tc>
        <w:tc>
          <w:tcPr>
            <w:tcW w:w="685" w:type="pct"/>
            <w:shd w:val="clear" w:color="auto" w:fill="DBE5F1" w:themeFill="accent1" w:themeFillTint="33"/>
            <w:vAlign w:val="center"/>
          </w:tcPr>
          <w:p w14:paraId="38DF704A" w14:textId="77777777" w:rsidR="00DC43B4" w:rsidRPr="00944A48" w:rsidRDefault="00DC43B4" w:rsidP="002F3B38">
            <w:pPr>
              <w:autoSpaceDE w:val="0"/>
              <w:autoSpaceDN w:val="0"/>
              <w:adjustRightInd w:val="0"/>
              <w:spacing w:before="40" w:after="40"/>
              <w:jc w:val="center"/>
              <w:rPr>
                <w:rFonts w:ascii="Myriad Pro" w:eastAsia="Calibri" w:hAnsi="Myriad Pro" w:cs="Times New Roman"/>
                <w:b/>
                <w:bCs/>
                <w:sz w:val="20"/>
                <w:szCs w:val="20"/>
                <w:lang w:val="en-US"/>
              </w:rPr>
            </w:pPr>
            <w:r w:rsidRPr="00944A48">
              <w:rPr>
                <w:rFonts w:ascii="Myriad Pro" w:eastAsia="Calibri" w:hAnsi="Myriad Pro" w:cs="Times New Roman"/>
                <w:b/>
                <w:bCs/>
                <w:sz w:val="20"/>
                <w:szCs w:val="20"/>
                <w:lang w:val="en-US"/>
              </w:rPr>
              <w:t>Likelihood of occurrence</w:t>
            </w:r>
          </w:p>
        </w:tc>
        <w:tc>
          <w:tcPr>
            <w:tcW w:w="1110" w:type="pct"/>
            <w:shd w:val="clear" w:color="auto" w:fill="DBE5F1" w:themeFill="accent1" w:themeFillTint="33"/>
            <w:vAlign w:val="center"/>
          </w:tcPr>
          <w:p w14:paraId="6EE390D6" w14:textId="77777777" w:rsidR="00DC43B4" w:rsidRPr="00944A48" w:rsidRDefault="00DC43B4" w:rsidP="002F3B38">
            <w:pPr>
              <w:autoSpaceDE w:val="0"/>
              <w:autoSpaceDN w:val="0"/>
              <w:adjustRightInd w:val="0"/>
              <w:spacing w:before="40" w:after="40"/>
              <w:jc w:val="center"/>
              <w:rPr>
                <w:rFonts w:ascii="Myriad Pro" w:eastAsia="Calibri" w:hAnsi="Myriad Pro" w:cs="Times New Roman"/>
                <w:b/>
                <w:bCs/>
                <w:sz w:val="20"/>
                <w:szCs w:val="20"/>
                <w:lang w:val="en-US"/>
              </w:rPr>
            </w:pPr>
            <w:r w:rsidRPr="00944A48">
              <w:rPr>
                <w:rFonts w:ascii="Myriad Pro" w:eastAsia="Calibri" w:hAnsi="Myriad Pro" w:cs="Times New Roman"/>
                <w:b/>
                <w:bCs/>
                <w:sz w:val="20"/>
                <w:szCs w:val="20"/>
                <w:lang w:val="en-US"/>
              </w:rPr>
              <w:t>Potential impact</w:t>
            </w:r>
          </w:p>
        </w:tc>
        <w:tc>
          <w:tcPr>
            <w:tcW w:w="2421" w:type="pct"/>
            <w:shd w:val="clear" w:color="auto" w:fill="DBE5F1" w:themeFill="accent1" w:themeFillTint="33"/>
            <w:vAlign w:val="center"/>
          </w:tcPr>
          <w:p w14:paraId="2B38464C" w14:textId="4E027945" w:rsidR="00DC43B4" w:rsidRPr="00944A48" w:rsidRDefault="00DC43B4" w:rsidP="002F3B38">
            <w:pPr>
              <w:autoSpaceDE w:val="0"/>
              <w:autoSpaceDN w:val="0"/>
              <w:adjustRightInd w:val="0"/>
              <w:spacing w:before="40" w:after="40"/>
              <w:jc w:val="center"/>
              <w:rPr>
                <w:rFonts w:ascii="Myriad Pro" w:eastAsia="Calibri" w:hAnsi="Myriad Pro" w:cs="Times New Roman"/>
                <w:b/>
                <w:bCs/>
                <w:sz w:val="20"/>
                <w:szCs w:val="20"/>
                <w:lang w:val="en-US"/>
              </w:rPr>
            </w:pPr>
            <w:r w:rsidRPr="00944A48">
              <w:rPr>
                <w:rFonts w:ascii="Myriad Pro" w:eastAsia="Calibri" w:hAnsi="Myriad Pro" w:cs="Times New Roman"/>
                <w:b/>
                <w:bCs/>
                <w:sz w:val="20"/>
                <w:szCs w:val="20"/>
                <w:lang w:val="en-US"/>
              </w:rPr>
              <w:t>Mitigation measure</w:t>
            </w:r>
            <w:r w:rsidR="00D40DE5" w:rsidRPr="00944A48">
              <w:rPr>
                <w:rFonts w:ascii="Myriad Pro" w:eastAsia="Calibri" w:hAnsi="Myriad Pro" w:cs="Times New Roman"/>
                <w:b/>
                <w:bCs/>
                <w:sz w:val="20"/>
                <w:szCs w:val="20"/>
                <w:lang w:val="en-US"/>
              </w:rPr>
              <w:t>s</w:t>
            </w:r>
          </w:p>
        </w:tc>
      </w:tr>
      <w:tr w:rsidR="00B43F47" w:rsidRPr="00A8460B" w14:paraId="70C7F5D3" w14:textId="77777777" w:rsidTr="0006035D">
        <w:trPr>
          <w:trHeight w:val="5567"/>
        </w:trPr>
        <w:tc>
          <w:tcPr>
            <w:tcW w:w="785" w:type="pct"/>
            <w:vAlign w:val="center"/>
          </w:tcPr>
          <w:p w14:paraId="3F7E3BF8" w14:textId="77777777" w:rsidR="00DC43B4" w:rsidRPr="00944A48" w:rsidRDefault="00DC43B4" w:rsidP="002F3B38">
            <w:pPr>
              <w:autoSpaceDE w:val="0"/>
              <w:autoSpaceDN w:val="0"/>
              <w:adjustRightInd w:val="0"/>
              <w:spacing w:before="40" w:after="40"/>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Political instability </w:t>
            </w:r>
          </w:p>
        </w:tc>
        <w:tc>
          <w:tcPr>
            <w:tcW w:w="685" w:type="pct"/>
            <w:vAlign w:val="center"/>
          </w:tcPr>
          <w:p w14:paraId="68CF6E49" w14:textId="77777777" w:rsidR="00DC43B4" w:rsidRPr="00944A48" w:rsidRDefault="00DC43B4" w:rsidP="002F3B38">
            <w:pPr>
              <w:autoSpaceDE w:val="0"/>
              <w:autoSpaceDN w:val="0"/>
              <w:adjustRightInd w:val="0"/>
              <w:spacing w:before="40" w:after="40"/>
              <w:jc w:val="center"/>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Medium</w:t>
            </w:r>
          </w:p>
        </w:tc>
        <w:tc>
          <w:tcPr>
            <w:tcW w:w="1110" w:type="pct"/>
            <w:vAlign w:val="center"/>
          </w:tcPr>
          <w:p w14:paraId="4612DF46" w14:textId="77777777" w:rsidR="00CC4EC6" w:rsidRPr="00944A48" w:rsidRDefault="00DC43B4" w:rsidP="00E10531">
            <w:pPr>
              <w:autoSpaceDE w:val="0"/>
              <w:autoSpaceDN w:val="0"/>
              <w:adjustRightInd w:val="0"/>
              <w:spacing w:before="40" w:after="40"/>
              <w:jc w:val="center"/>
              <w:rPr>
                <w:rFonts w:ascii="Myriad Pro" w:eastAsia="Calibri" w:hAnsi="Myriad Pro" w:cs="Times New Roman"/>
                <w:b/>
                <w:bCs/>
                <w:sz w:val="20"/>
                <w:szCs w:val="20"/>
                <w:lang w:val="en-US"/>
              </w:rPr>
            </w:pPr>
            <w:r w:rsidRPr="00944A48">
              <w:rPr>
                <w:rFonts w:ascii="Myriad Pro" w:eastAsia="Calibri" w:hAnsi="Myriad Pro" w:cs="Times New Roman"/>
                <w:b/>
                <w:bCs/>
                <w:sz w:val="20"/>
                <w:szCs w:val="20"/>
                <w:lang w:val="en-US"/>
              </w:rPr>
              <w:t>High</w:t>
            </w:r>
            <w:r w:rsidR="00E10531" w:rsidRPr="00944A48">
              <w:rPr>
                <w:rFonts w:ascii="Myriad Pro" w:eastAsia="Calibri" w:hAnsi="Myriad Pro" w:cs="Times New Roman"/>
                <w:b/>
                <w:bCs/>
                <w:sz w:val="20"/>
                <w:szCs w:val="20"/>
                <w:lang w:val="en-US"/>
              </w:rPr>
              <w:t xml:space="preserve">: </w:t>
            </w:r>
          </w:p>
          <w:p w14:paraId="7ED3984D" w14:textId="3C528DB3" w:rsidR="00DC43B4" w:rsidRPr="00944A48" w:rsidRDefault="00DC43B4" w:rsidP="00E10531">
            <w:pPr>
              <w:autoSpaceDE w:val="0"/>
              <w:autoSpaceDN w:val="0"/>
              <w:adjustRightInd w:val="0"/>
              <w:spacing w:before="40" w:after="40"/>
              <w:jc w:val="center"/>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Delay/failure in policy/regulatory agenda advocated for by the Action.</w:t>
            </w:r>
          </w:p>
        </w:tc>
        <w:tc>
          <w:tcPr>
            <w:tcW w:w="2421" w:type="pct"/>
            <w:vAlign w:val="center"/>
          </w:tcPr>
          <w:p w14:paraId="4F3764DF" w14:textId="7EA31DE2" w:rsidR="0006035D" w:rsidRPr="00944A48" w:rsidRDefault="0006035D" w:rsidP="0006035D">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Anchor </w:t>
            </w:r>
            <w:r w:rsidR="00916EAF" w:rsidRPr="00944A48">
              <w:rPr>
                <w:rFonts w:ascii="Myriad Pro" w:eastAsia="Calibri" w:hAnsi="Myriad Pro" w:cs="Times New Roman"/>
                <w:sz w:val="20"/>
                <w:szCs w:val="20"/>
                <w:lang w:val="en-US"/>
              </w:rPr>
              <w:t>r</w:t>
            </w:r>
            <w:r w:rsidRPr="00944A48">
              <w:rPr>
                <w:rFonts w:ascii="Myriad Pro" w:eastAsia="Calibri" w:hAnsi="Myriad Pro" w:cs="Times New Roman"/>
                <w:sz w:val="20"/>
                <w:szCs w:val="20"/>
                <w:lang w:val="en-US"/>
              </w:rPr>
              <w:t xml:space="preserve">eform in </w:t>
            </w:r>
            <w:r w:rsidR="00916EAF" w:rsidRPr="00944A48">
              <w:rPr>
                <w:rFonts w:ascii="Myriad Pro" w:eastAsia="Calibri" w:hAnsi="Myriad Pro" w:cs="Times New Roman"/>
                <w:sz w:val="20"/>
                <w:szCs w:val="20"/>
                <w:lang w:val="en-US"/>
              </w:rPr>
              <w:t>t</w:t>
            </w:r>
            <w:r w:rsidRPr="00944A48">
              <w:rPr>
                <w:rFonts w:ascii="Myriad Pro" w:eastAsia="Calibri" w:hAnsi="Myriad Pro" w:cs="Times New Roman"/>
                <w:sz w:val="20"/>
                <w:szCs w:val="20"/>
                <w:lang w:val="en-US"/>
              </w:rPr>
              <w:t xml:space="preserve">echnical </w:t>
            </w:r>
            <w:r w:rsidR="00916EAF" w:rsidRPr="00944A48">
              <w:rPr>
                <w:rFonts w:ascii="Myriad Pro" w:eastAsia="Calibri" w:hAnsi="Myriad Pro" w:cs="Times New Roman"/>
                <w:sz w:val="20"/>
                <w:szCs w:val="20"/>
                <w:lang w:val="en-US"/>
              </w:rPr>
              <w:t>c</w:t>
            </w:r>
            <w:r w:rsidRPr="00944A48">
              <w:rPr>
                <w:rFonts w:ascii="Myriad Pro" w:eastAsia="Calibri" w:hAnsi="Myriad Pro" w:cs="Times New Roman"/>
                <w:sz w:val="20"/>
                <w:szCs w:val="20"/>
                <w:lang w:val="en-US"/>
              </w:rPr>
              <w:t>onsensus: Promote reform areas as development priorities rooted in technical rationale rather than political alignment, reducing susceptibility to political shifts.</w:t>
            </w:r>
          </w:p>
          <w:p w14:paraId="1B259DF3" w14:textId="2D1F1ECF" w:rsidR="0006035D" w:rsidRPr="00944A48" w:rsidRDefault="0006035D" w:rsidP="0006035D">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Institutionalize </w:t>
            </w:r>
            <w:r w:rsidR="00916EAF" w:rsidRPr="00944A48">
              <w:rPr>
                <w:rFonts w:ascii="Myriad Pro" w:eastAsia="Calibri" w:hAnsi="Myriad Pro" w:cs="Times New Roman"/>
                <w:sz w:val="20"/>
                <w:szCs w:val="20"/>
                <w:lang w:val="en-US"/>
              </w:rPr>
              <w:t>r</w:t>
            </w:r>
            <w:r w:rsidRPr="00944A48">
              <w:rPr>
                <w:rFonts w:ascii="Myriad Pro" w:eastAsia="Calibri" w:hAnsi="Myriad Pro" w:cs="Times New Roman"/>
                <w:sz w:val="20"/>
                <w:szCs w:val="20"/>
                <w:lang w:val="en-US"/>
              </w:rPr>
              <w:t xml:space="preserve">eform </w:t>
            </w:r>
            <w:r w:rsidR="00916EAF" w:rsidRPr="00944A48">
              <w:rPr>
                <w:rFonts w:ascii="Myriad Pro" w:eastAsia="Calibri" w:hAnsi="Myriad Pro" w:cs="Times New Roman"/>
                <w:sz w:val="20"/>
                <w:szCs w:val="20"/>
                <w:lang w:val="en-US"/>
              </w:rPr>
              <w:t>m</w:t>
            </w:r>
            <w:r w:rsidRPr="00944A48">
              <w:rPr>
                <w:rFonts w:ascii="Myriad Pro" w:eastAsia="Calibri" w:hAnsi="Myriad Pro" w:cs="Times New Roman"/>
                <w:sz w:val="20"/>
                <w:szCs w:val="20"/>
                <w:lang w:val="en-US"/>
              </w:rPr>
              <w:t>echanisms: Use formal working groups, inter-entity committees, and endorsed action plans to safeguard continuity across political cycles and personnel changes.</w:t>
            </w:r>
          </w:p>
          <w:p w14:paraId="0D292C14" w14:textId="1CEEC0BE" w:rsidR="0006035D" w:rsidRPr="00944A48" w:rsidRDefault="0006035D" w:rsidP="0006035D">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Reinforce </w:t>
            </w:r>
            <w:r w:rsidR="00916EAF" w:rsidRPr="00944A48">
              <w:rPr>
                <w:rFonts w:ascii="Myriad Pro" w:eastAsia="Calibri" w:hAnsi="Myriad Pro" w:cs="Times New Roman"/>
                <w:sz w:val="20"/>
                <w:szCs w:val="20"/>
                <w:lang w:val="en-US"/>
              </w:rPr>
              <w:t>d</w:t>
            </w:r>
            <w:r w:rsidRPr="00944A48">
              <w:rPr>
                <w:rFonts w:ascii="Myriad Pro" w:eastAsia="Calibri" w:hAnsi="Myriad Pro" w:cs="Times New Roman"/>
                <w:sz w:val="20"/>
                <w:szCs w:val="20"/>
                <w:lang w:val="en-US"/>
              </w:rPr>
              <w:t xml:space="preserve">onor </w:t>
            </w:r>
            <w:r w:rsidR="00916EAF" w:rsidRPr="00944A48">
              <w:rPr>
                <w:rFonts w:ascii="Myriad Pro" w:eastAsia="Calibri" w:hAnsi="Myriad Pro" w:cs="Times New Roman"/>
                <w:sz w:val="20"/>
                <w:szCs w:val="20"/>
                <w:lang w:val="en-US"/>
              </w:rPr>
              <w:t>c</w:t>
            </w:r>
            <w:r w:rsidRPr="00944A48">
              <w:rPr>
                <w:rFonts w:ascii="Myriad Pro" w:eastAsia="Calibri" w:hAnsi="Myriad Pro" w:cs="Times New Roman"/>
                <w:sz w:val="20"/>
                <w:szCs w:val="20"/>
                <w:lang w:val="en-US"/>
              </w:rPr>
              <w:t>onditionality: Strengthen Water Alliance messaging that future investment hinges on visible reform progress—ensuring political leaders understand the consequences of inertia.</w:t>
            </w:r>
          </w:p>
          <w:p w14:paraId="7F8CA299" w14:textId="5074C038" w:rsidR="0006035D" w:rsidRPr="00944A48" w:rsidRDefault="0006035D" w:rsidP="0006035D">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Scenario-</w:t>
            </w:r>
            <w:r w:rsidR="00916EAF" w:rsidRPr="00944A48">
              <w:rPr>
                <w:rFonts w:ascii="Myriad Pro" w:eastAsia="Calibri" w:hAnsi="Myriad Pro" w:cs="Times New Roman"/>
                <w:sz w:val="20"/>
                <w:szCs w:val="20"/>
                <w:lang w:val="en-US"/>
              </w:rPr>
              <w:t>b</w:t>
            </w:r>
            <w:r w:rsidRPr="00944A48">
              <w:rPr>
                <w:rFonts w:ascii="Myriad Pro" w:eastAsia="Calibri" w:hAnsi="Myriad Pro" w:cs="Times New Roman"/>
                <w:sz w:val="20"/>
                <w:szCs w:val="20"/>
                <w:lang w:val="en-US"/>
              </w:rPr>
              <w:t xml:space="preserve">ased </w:t>
            </w:r>
            <w:r w:rsidR="00916EAF" w:rsidRPr="00944A48">
              <w:rPr>
                <w:rFonts w:ascii="Myriad Pro" w:eastAsia="Calibri" w:hAnsi="Myriad Pro" w:cs="Times New Roman"/>
                <w:sz w:val="20"/>
                <w:szCs w:val="20"/>
                <w:lang w:val="en-US"/>
              </w:rPr>
              <w:t>a</w:t>
            </w:r>
            <w:r w:rsidRPr="00944A48">
              <w:rPr>
                <w:rFonts w:ascii="Myriad Pro" w:eastAsia="Calibri" w:hAnsi="Myriad Pro" w:cs="Times New Roman"/>
                <w:sz w:val="20"/>
                <w:szCs w:val="20"/>
                <w:lang w:val="en-US"/>
              </w:rPr>
              <w:t>djustments: Maintain flexible implementation plans to adapt activities in response to evolving political conditions, including election outcomes and coalition reshuffling.</w:t>
            </w:r>
          </w:p>
          <w:p w14:paraId="4B5E03E3" w14:textId="00BBF88F" w:rsidR="00DC43B4" w:rsidRPr="00944A48" w:rsidRDefault="0006035D" w:rsidP="0006035D">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Amplify </w:t>
            </w:r>
            <w:r w:rsidR="00916EAF" w:rsidRPr="00944A48">
              <w:rPr>
                <w:rFonts w:ascii="Myriad Pro" w:eastAsia="Calibri" w:hAnsi="Myriad Pro" w:cs="Times New Roman"/>
                <w:sz w:val="20"/>
                <w:szCs w:val="20"/>
                <w:lang w:val="en-US"/>
              </w:rPr>
              <w:t>m</w:t>
            </w:r>
            <w:r w:rsidRPr="00944A48">
              <w:rPr>
                <w:rFonts w:ascii="Myriad Pro" w:eastAsia="Calibri" w:hAnsi="Myriad Pro" w:cs="Times New Roman"/>
                <w:sz w:val="20"/>
                <w:szCs w:val="20"/>
                <w:lang w:val="en-US"/>
              </w:rPr>
              <w:t>ulti-</w:t>
            </w:r>
            <w:r w:rsidR="00916EAF" w:rsidRPr="00944A48">
              <w:rPr>
                <w:rFonts w:ascii="Myriad Pro" w:eastAsia="Calibri" w:hAnsi="Myriad Pro" w:cs="Times New Roman"/>
                <w:sz w:val="20"/>
                <w:szCs w:val="20"/>
                <w:lang w:val="en-US"/>
              </w:rPr>
              <w:t>l</w:t>
            </w:r>
            <w:r w:rsidRPr="00944A48">
              <w:rPr>
                <w:rFonts w:ascii="Myriad Pro" w:eastAsia="Calibri" w:hAnsi="Myriad Pro" w:cs="Times New Roman"/>
                <w:sz w:val="20"/>
                <w:szCs w:val="20"/>
                <w:lang w:val="en-US"/>
              </w:rPr>
              <w:t xml:space="preserve">evel </w:t>
            </w:r>
            <w:r w:rsidR="00916EAF" w:rsidRPr="00944A48">
              <w:rPr>
                <w:rFonts w:ascii="Myriad Pro" w:eastAsia="Calibri" w:hAnsi="Myriad Pro" w:cs="Times New Roman"/>
                <w:sz w:val="20"/>
                <w:szCs w:val="20"/>
                <w:lang w:val="en-US"/>
              </w:rPr>
              <w:t>a</w:t>
            </w:r>
            <w:r w:rsidRPr="00944A48">
              <w:rPr>
                <w:rFonts w:ascii="Myriad Pro" w:eastAsia="Calibri" w:hAnsi="Myriad Pro" w:cs="Times New Roman"/>
                <w:sz w:val="20"/>
                <w:szCs w:val="20"/>
                <w:lang w:val="en-US"/>
              </w:rPr>
              <w:t>dvocacy: Leverage EU Delegation, IFIs, and committed local actors to provide consistent messaging and diplomatic pressure to preserve reform momentum.</w:t>
            </w:r>
          </w:p>
        </w:tc>
      </w:tr>
      <w:tr w:rsidR="00B43F47" w:rsidRPr="00A8460B" w14:paraId="49DE5C2C" w14:textId="77777777" w:rsidTr="006C34AD">
        <w:trPr>
          <w:trHeight w:val="1986"/>
        </w:trPr>
        <w:tc>
          <w:tcPr>
            <w:tcW w:w="785" w:type="pct"/>
            <w:vAlign w:val="center"/>
          </w:tcPr>
          <w:p w14:paraId="422EA21A" w14:textId="77777777" w:rsidR="00DC43B4" w:rsidRPr="00944A48" w:rsidRDefault="00DC43B4" w:rsidP="002F3B38">
            <w:pPr>
              <w:autoSpaceDE w:val="0"/>
              <w:autoSpaceDN w:val="0"/>
              <w:adjustRightInd w:val="0"/>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Insufficient commitment of policymakers to</w:t>
            </w:r>
            <w:r w:rsidRPr="00944A48" w:rsidDel="009D3F47">
              <w:rPr>
                <w:rFonts w:ascii="Myriad Pro" w:eastAsia="Calibri" w:hAnsi="Myriad Pro" w:cs="Times New Roman"/>
                <w:sz w:val="20"/>
                <w:szCs w:val="20"/>
                <w:lang w:val="en-US"/>
              </w:rPr>
              <w:t xml:space="preserve"> </w:t>
            </w:r>
            <w:r w:rsidRPr="00944A48">
              <w:rPr>
                <w:rFonts w:ascii="Myriad Pro" w:eastAsia="Calibri" w:hAnsi="Myriad Pro" w:cs="Times New Roman"/>
                <w:sz w:val="20"/>
                <w:szCs w:val="20"/>
                <w:lang w:val="en-US"/>
              </w:rPr>
              <w:t>reforms</w:t>
            </w:r>
          </w:p>
        </w:tc>
        <w:tc>
          <w:tcPr>
            <w:tcW w:w="685" w:type="pct"/>
            <w:vAlign w:val="center"/>
          </w:tcPr>
          <w:p w14:paraId="120DA26E" w14:textId="77777777" w:rsidR="00DC43B4" w:rsidRPr="00944A48" w:rsidRDefault="00DC43B4" w:rsidP="002F3B38">
            <w:pPr>
              <w:autoSpaceDE w:val="0"/>
              <w:autoSpaceDN w:val="0"/>
              <w:adjustRightInd w:val="0"/>
              <w:spacing w:before="40" w:after="40"/>
              <w:jc w:val="center"/>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High</w:t>
            </w:r>
          </w:p>
        </w:tc>
        <w:tc>
          <w:tcPr>
            <w:tcW w:w="1110" w:type="pct"/>
            <w:vAlign w:val="center"/>
          </w:tcPr>
          <w:p w14:paraId="3CCD87CD" w14:textId="77777777" w:rsidR="00CC4EC6" w:rsidRPr="00944A48" w:rsidRDefault="00DC43B4" w:rsidP="00E10531">
            <w:pPr>
              <w:autoSpaceDE w:val="0"/>
              <w:autoSpaceDN w:val="0"/>
              <w:adjustRightInd w:val="0"/>
              <w:spacing w:before="40" w:after="40"/>
              <w:jc w:val="center"/>
              <w:rPr>
                <w:rFonts w:ascii="Myriad Pro" w:eastAsia="Calibri" w:hAnsi="Myriad Pro" w:cs="Times New Roman"/>
                <w:b/>
                <w:bCs/>
                <w:sz w:val="20"/>
                <w:szCs w:val="20"/>
                <w:lang w:val="en-US"/>
              </w:rPr>
            </w:pPr>
            <w:r w:rsidRPr="00944A48">
              <w:rPr>
                <w:rFonts w:ascii="Myriad Pro" w:eastAsia="Calibri" w:hAnsi="Myriad Pro" w:cs="Times New Roman"/>
                <w:b/>
                <w:bCs/>
                <w:sz w:val="20"/>
                <w:szCs w:val="20"/>
                <w:lang w:val="en-US"/>
              </w:rPr>
              <w:t>High</w:t>
            </w:r>
            <w:r w:rsidR="00E10531" w:rsidRPr="00944A48">
              <w:rPr>
                <w:rFonts w:ascii="Myriad Pro" w:eastAsia="Calibri" w:hAnsi="Myriad Pro" w:cs="Times New Roman"/>
                <w:b/>
                <w:bCs/>
                <w:sz w:val="20"/>
                <w:szCs w:val="20"/>
                <w:lang w:val="en-US"/>
              </w:rPr>
              <w:t xml:space="preserve">: </w:t>
            </w:r>
          </w:p>
          <w:p w14:paraId="64B242D9" w14:textId="5D0C52B3" w:rsidR="00DC43B4" w:rsidRPr="00944A48" w:rsidRDefault="00DC43B4" w:rsidP="00E10531">
            <w:pPr>
              <w:autoSpaceDE w:val="0"/>
              <w:autoSpaceDN w:val="0"/>
              <w:adjustRightInd w:val="0"/>
              <w:spacing w:before="40" w:after="40"/>
              <w:jc w:val="center"/>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Delay/failure in policy agenda advocated for by the Action.</w:t>
            </w:r>
          </w:p>
        </w:tc>
        <w:tc>
          <w:tcPr>
            <w:tcW w:w="2421" w:type="pct"/>
            <w:vAlign w:val="center"/>
          </w:tcPr>
          <w:p w14:paraId="43B771FD" w14:textId="104EBA49" w:rsidR="00DA1610" w:rsidRPr="00944A48" w:rsidRDefault="00DA1610" w:rsidP="00DA1610">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Elevate </w:t>
            </w:r>
            <w:r w:rsidR="00916EAF" w:rsidRPr="00944A48">
              <w:rPr>
                <w:rFonts w:ascii="Myriad Pro" w:eastAsia="Calibri" w:hAnsi="Myriad Pro" w:cs="Times New Roman"/>
                <w:sz w:val="20"/>
                <w:szCs w:val="20"/>
                <w:lang w:val="en-US"/>
              </w:rPr>
              <w:t>l</w:t>
            </w:r>
            <w:r w:rsidRPr="00944A48">
              <w:rPr>
                <w:rFonts w:ascii="Myriad Pro" w:eastAsia="Calibri" w:hAnsi="Myriad Pro" w:cs="Times New Roman"/>
                <w:sz w:val="20"/>
                <w:szCs w:val="20"/>
                <w:lang w:val="en-US"/>
              </w:rPr>
              <w:t xml:space="preserve">ocal </w:t>
            </w:r>
            <w:r w:rsidR="00916EAF" w:rsidRPr="00944A48">
              <w:rPr>
                <w:rFonts w:ascii="Myriad Pro" w:eastAsia="Calibri" w:hAnsi="Myriad Pro" w:cs="Times New Roman"/>
                <w:sz w:val="20"/>
                <w:szCs w:val="20"/>
                <w:lang w:val="en-US"/>
              </w:rPr>
              <w:t>r</w:t>
            </w:r>
            <w:r w:rsidRPr="00944A48">
              <w:rPr>
                <w:rFonts w:ascii="Myriad Pro" w:eastAsia="Calibri" w:hAnsi="Myriad Pro" w:cs="Times New Roman"/>
                <w:sz w:val="20"/>
                <w:szCs w:val="20"/>
                <w:lang w:val="en-US"/>
              </w:rPr>
              <w:t xml:space="preserve">eform </w:t>
            </w:r>
            <w:r w:rsidR="00916EAF" w:rsidRPr="00944A48">
              <w:rPr>
                <w:rFonts w:ascii="Myriad Pro" w:eastAsia="Calibri" w:hAnsi="Myriad Pro" w:cs="Times New Roman"/>
                <w:sz w:val="20"/>
                <w:szCs w:val="20"/>
                <w:lang w:val="en-US"/>
              </w:rPr>
              <w:t>s</w:t>
            </w:r>
            <w:r w:rsidRPr="00944A48">
              <w:rPr>
                <w:rFonts w:ascii="Myriad Pro" w:eastAsia="Calibri" w:hAnsi="Myriad Pro" w:cs="Times New Roman"/>
                <w:sz w:val="20"/>
                <w:szCs w:val="20"/>
                <w:lang w:val="en-US"/>
              </w:rPr>
              <w:t xml:space="preserve">uccess </w:t>
            </w:r>
            <w:r w:rsidR="00916EAF" w:rsidRPr="00944A48">
              <w:rPr>
                <w:rFonts w:ascii="Myriad Pro" w:eastAsia="Calibri" w:hAnsi="Myriad Pro" w:cs="Times New Roman"/>
                <w:sz w:val="20"/>
                <w:szCs w:val="20"/>
                <w:lang w:val="en-US"/>
              </w:rPr>
              <w:t>s</w:t>
            </w:r>
            <w:r w:rsidRPr="00944A48">
              <w:rPr>
                <w:rFonts w:ascii="Myriad Pro" w:eastAsia="Calibri" w:hAnsi="Myriad Pro" w:cs="Times New Roman"/>
                <w:sz w:val="20"/>
                <w:szCs w:val="20"/>
                <w:lang w:val="en-US"/>
              </w:rPr>
              <w:t>tories: Showcase results from motivated LGs and WUCs to demonstrate credibility and impact, increasing reform appeal among hesitant policymakers.</w:t>
            </w:r>
          </w:p>
          <w:p w14:paraId="6F9CC67B" w14:textId="21251FBA" w:rsidR="00DA1610" w:rsidRPr="00944A48" w:rsidRDefault="00DA1610" w:rsidP="00DA1610">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Align </w:t>
            </w:r>
            <w:r w:rsidR="00916EAF" w:rsidRPr="00944A48">
              <w:rPr>
                <w:rFonts w:ascii="Myriad Pro" w:eastAsia="Calibri" w:hAnsi="Myriad Pro" w:cs="Times New Roman"/>
                <w:sz w:val="20"/>
                <w:szCs w:val="20"/>
                <w:lang w:val="en-US"/>
              </w:rPr>
              <w:t>r</w:t>
            </w:r>
            <w:r w:rsidRPr="00944A48">
              <w:rPr>
                <w:rFonts w:ascii="Myriad Pro" w:eastAsia="Calibri" w:hAnsi="Myriad Pro" w:cs="Times New Roman"/>
                <w:sz w:val="20"/>
                <w:szCs w:val="20"/>
                <w:lang w:val="en-US"/>
              </w:rPr>
              <w:t xml:space="preserve">eform </w:t>
            </w:r>
            <w:r w:rsidR="00916EAF" w:rsidRPr="00944A48">
              <w:rPr>
                <w:rFonts w:ascii="Myriad Pro" w:eastAsia="Calibri" w:hAnsi="Myriad Pro" w:cs="Times New Roman"/>
                <w:sz w:val="20"/>
                <w:szCs w:val="20"/>
                <w:lang w:val="en-US"/>
              </w:rPr>
              <w:t>w</w:t>
            </w:r>
            <w:r w:rsidRPr="00944A48">
              <w:rPr>
                <w:rFonts w:ascii="Myriad Pro" w:eastAsia="Calibri" w:hAnsi="Myriad Pro" w:cs="Times New Roman"/>
                <w:sz w:val="20"/>
                <w:szCs w:val="20"/>
                <w:lang w:val="en-US"/>
              </w:rPr>
              <w:t xml:space="preserve">ith </w:t>
            </w:r>
            <w:r w:rsidR="00916EAF" w:rsidRPr="00944A48">
              <w:rPr>
                <w:rFonts w:ascii="Myriad Pro" w:eastAsia="Calibri" w:hAnsi="Myriad Pro" w:cs="Times New Roman"/>
                <w:sz w:val="20"/>
                <w:szCs w:val="20"/>
                <w:lang w:val="en-US"/>
              </w:rPr>
              <w:t>f</w:t>
            </w:r>
            <w:r w:rsidRPr="00944A48">
              <w:rPr>
                <w:rFonts w:ascii="Myriad Pro" w:eastAsia="Calibri" w:hAnsi="Myriad Pro" w:cs="Times New Roman"/>
                <w:sz w:val="20"/>
                <w:szCs w:val="20"/>
                <w:lang w:val="en-US"/>
              </w:rPr>
              <w:t xml:space="preserve">unding </w:t>
            </w:r>
            <w:r w:rsidR="00916EAF" w:rsidRPr="00944A48">
              <w:rPr>
                <w:rFonts w:ascii="Myriad Pro" w:eastAsia="Calibri" w:hAnsi="Myriad Pro" w:cs="Times New Roman"/>
                <w:sz w:val="20"/>
                <w:szCs w:val="20"/>
                <w:lang w:val="en-US"/>
              </w:rPr>
              <w:t>a</w:t>
            </w:r>
            <w:r w:rsidRPr="00944A48">
              <w:rPr>
                <w:rFonts w:ascii="Myriad Pro" w:eastAsia="Calibri" w:hAnsi="Myriad Pro" w:cs="Times New Roman"/>
                <w:sz w:val="20"/>
                <w:szCs w:val="20"/>
                <w:lang w:val="en-US"/>
              </w:rPr>
              <w:t>ccess: Link progress to EU and donor financing, reinforcing reform compliance as a prerequisite for infrastructure investments and technical assistance.</w:t>
            </w:r>
          </w:p>
          <w:p w14:paraId="6C775923" w14:textId="563FFF1C" w:rsidR="00DA1610" w:rsidRPr="00944A48" w:rsidRDefault="00DA1610" w:rsidP="00DA1610">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Foster </w:t>
            </w:r>
            <w:r w:rsidR="00916EAF" w:rsidRPr="00944A48">
              <w:rPr>
                <w:rFonts w:ascii="Myriad Pro" w:eastAsia="Calibri" w:hAnsi="Myriad Pro" w:cs="Times New Roman"/>
                <w:sz w:val="20"/>
                <w:szCs w:val="20"/>
                <w:lang w:val="en-US"/>
              </w:rPr>
              <w:t>c</w:t>
            </w:r>
            <w:r w:rsidRPr="00944A48">
              <w:rPr>
                <w:rFonts w:ascii="Myriad Pro" w:eastAsia="Calibri" w:hAnsi="Myriad Pro" w:cs="Times New Roman"/>
                <w:sz w:val="20"/>
                <w:szCs w:val="20"/>
                <w:lang w:val="en-US"/>
              </w:rPr>
              <w:t>o-</w:t>
            </w:r>
            <w:r w:rsidR="004F2110" w:rsidRPr="00944A48">
              <w:rPr>
                <w:rFonts w:ascii="Myriad Pro" w:eastAsia="Calibri" w:hAnsi="Myriad Pro" w:cs="Times New Roman"/>
                <w:sz w:val="20"/>
                <w:szCs w:val="20"/>
                <w:lang w:val="en-US"/>
              </w:rPr>
              <w:t>o</w:t>
            </w:r>
            <w:r w:rsidRPr="00944A48">
              <w:rPr>
                <w:rFonts w:ascii="Myriad Pro" w:eastAsia="Calibri" w:hAnsi="Myriad Pro" w:cs="Times New Roman"/>
                <w:sz w:val="20"/>
                <w:szCs w:val="20"/>
                <w:lang w:val="en-US"/>
              </w:rPr>
              <w:t xml:space="preserve">wnership of </w:t>
            </w:r>
            <w:r w:rsidR="004F2110" w:rsidRPr="00944A48">
              <w:rPr>
                <w:rFonts w:ascii="Myriad Pro" w:eastAsia="Calibri" w:hAnsi="Myriad Pro" w:cs="Times New Roman"/>
                <w:sz w:val="20"/>
                <w:szCs w:val="20"/>
                <w:lang w:val="en-US"/>
              </w:rPr>
              <w:t>r</w:t>
            </w:r>
            <w:r w:rsidRPr="00944A48">
              <w:rPr>
                <w:rFonts w:ascii="Myriad Pro" w:eastAsia="Calibri" w:hAnsi="Myriad Pro" w:cs="Times New Roman"/>
                <w:sz w:val="20"/>
                <w:szCs w:val="20"/>
                <w:lang w:val="en-US"/>
              </w:rPr>
              <w:t>eforms: Involve policymakers in shaping reform steps and timelines to build ownership and reduce resistance to externally initiated agendas.</w:t>
            </w:r>
          </w:p>
          <w:p w14:paraId="39A388AE" w14:textId="625358D5" w:rsidR="00DA1610" w:rsidRPr="00944A48" w:rsidRDefault="00DA1610" w:rsidP="00DA1610">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Strengthen </w:t>
            </w:r>
            <w:r w:rsidR="004F2110" w:rsidRPr="00944A48">
              <w:rPr>
                <w:rFonts w:ascii="Myriad Pro" w:eastAsia="Calibri" w:hAnsi="Myriad Pro" w:cs="Times New Roman"/>
                <w:sz w:val="20"/>
                <w:szCs w:val="20"/>
                <w:lang w:val="en-US"/>
              </w:rPr>
              <w:t>s</w:t>
            </w:r>
            <w:r w:rsidRPr="00944A48">
              <w:rPr>
                <w:rFonts w:ascii="Myriad Pro" w:eastAsia="Calibri" w:hAnsi="Myriad Pro" w:cs="Times New Roman"/>
                <w:sz w:val="20"/>
                <w:szCs w:val="20"/>
                <w:lang w:val="en-US"/>
              </w:rPr>
              <w:t xml:space="preserve">ector </w:t>
            </w:r>
            <w:r w:rsidR="004F2110" w:rsidRPr="00944A48">
              <w:rPr>
                <w:rFonts w:ascii="Myriad Pro" w:eastAsia="Calibri" w:hAnsi="Myriad Pro" w:cs="Times New Roman"/>
                <w:sz w:val="20"/>
                <w:szCs w:val="20"/>
                <w:lang w:val="en-US"/>
              </w:rPr>
              <w:t>c</w:t>
            </w:r>
            <w:r w:rsidRPr="00944A48">
              <w:rPr>
                <w:rFonts w:ascii="Myriad Pro" w:eastAsia="Calibri" w:hAnsi="Myriad Pro" w:cs="Times New Roman"/>
                <w:sz w:val="20"/>
                <w:szCs w:val="20"/>
                <w:lang w:val="en-US"/>
              </w:rPr>
              <w:t>oalitions: Empower associations (AMCs, WUCs, Water Agencies) to advocate for legislative reform, emphasizing collective benefit and peer accountability.</w:t>
            </w:r>
          </w:p>
          <w:p w14:paraId="24617551" w14:textId="0128912A" w:rsidR="00DC43B4" w:rsidRPr="00944A48" w:rsidRDefault="00DA1610" w:rsidP="00DA1610">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Convene </w:t>
            </w:r>
            <w:r w:rsidR="004F2110" w:rsidRPr="00944A48">
              <w:rPr>
                <w:rFonts w:ascii="Myriad Pro" w:eastAsia="Calibri" w:hAnsi="Myriad Pro" w:cs="Times New Roman"/>
                <w:sz w:val="20"/>
                <w:szCs w:val="20"/>
                <w:lang w:val="en-US"/>
              </w:rPr>
              <w:t>s</w:t>
            </w:r>
            <w:r w:rsidRPr="00944A48">
              <w:rPr>
                <w:rFonts w:ascii="Myriad Pro" w:eastAsia="Calibri" w:hAnsi="Myriad Pro" w:cs="Times New Roman"/>
                <w:sz w:val="20"/>
                <w:szCs w:val="20"/>
                <w:lang w:val="en-US"/>
              </w:rPr>
              <w:t xml:space="preserve">trategic </w:t>
            </w:r>
            <w:r w:rsidR="004F2110" w:rsidRPr="00944A48">
              <w:rPr>
                <w:rFonts w:ascii="Myriad Pro" w:eastAsia="Calibri" w:hAnsi="Myriad Pro" w:cs="Times New Roman"/>
                <w:sz w:val="20"/>
                <w:szCs w:val="20"/>
                <w:lang w:val="en-US"/>
              </w:rPr>
              <w:t>d</w:t>
            </w:r>
            <w:r w:rsidRPr="00944A48">
              <w:rPr>
                <w:rFonts w:ascii="Myriad Pro" w:eastAsia="Calibri" w:hAnsi="Myriad Pro" w:cs="Times New Roman"/>
                <w:sz w:val="20"/>
                <w:szCs w:val="20"/>
                <w:lang w:val="en-US"/>
              </w:rPr>
              <w:t>ialogues: Organize targeted policy roundtables with political leaders and reform stakeholders, supported by data and expert facilitation.</w:t>
            </w:r>
          </w:p>
        </w:tc>
      </w:tr>
      <w:tr w:rsidR="00B43F47" w:rsidRPr="00A8460B" w14:paraId="373576D5" w14:textId="77777777" w:rsidTr="006C34AD">
        <w:tc>
          <w:tcPr>
            <w:tcW w:w="785" w:type="pct"/>
            <w:vAlign w:val="center"/>
          </w:tcPr>
          <w:p w14:paraId="7282E337" w14:textId="79398C79" w:rsidR="00DC43B4" w:rsidRPr="00944A48" w:rsidRDefault="00DC43B4" w:rsidP="002F3B38">
            <w:pPr>
              <w:autoSpaceDE w:val="0"/>
              <w:autoSpaceDN w:val="0"/>
              <w:adjustRightInd w:val="0"/>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Reluctance to </w:t>
            </w:r>
            <w:r w:rsidR="00066A96" w:rsidRPr="00944A48">
              <w:rPr>
                <w:rFonts w:ascii="Myriad Pro" w:eastAsia="Calibri" w:hAnsi="Myriad Pro" w:cs="Times New Roman"/>
                <w:sz w:val="20"/>
                <w:szCs w:val="20"/>
                <w:lang w:val="en-US"/>
              </w:rPr>
              <w:t>behavioral</w:t>
            </w:r>
            <w:r w:rsidRPr="00944A48">
              <w:rPr>
                <w:rFonts w:ascii="Myriad Pro" w:eastAsia="Calibri" w:hAnsi="Myriad Pro" w:cs="Times New Roman"/>
                <w:sz w:val="20"/>
                <w:szCs w:val="20"/>
                <w:lang w:val="en-US"/>
              </w:rPr>
              <w:t xml:space="preserve"> change at the local level</w:t>
            </w:r>
          </w:p>
        </w:tc>
        <w:tc>
          <w:tcPr>
            <w:tcW w:w="685" w:type="pct"/>
            <w:vAlign w:val="center"/>
          </w:tcPr>
          <w:p w14:paraId="2253B004" w14:textId="77777777" w:rsidR="00DC43B4" w:rsidRPr="00944A48" w:rsidRDefault="00DC43B4" w:rsidP="002F3B38">
            <w:pPr>
              <w:autoSpaceDE w:val="0"/>
              <w:autoSpaceDN w:val="0"/>
              <w:adjustRightInd w:val="0"/>
              <w:spacing w:before="40" w:after="40"/>
              <w:jc w:val="center"/>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Medium</w:t>
            </w:r>
          </w:p>
        </w:tc>
        <w:tc>
          <w:tcPr>
            <w:tcW w:w="1110" w:type="pct"/>
            <w:vAlign w:val="center"/>
          </w:tcPr>
          <w:p w14:paraId="3519B298" w14:textId="77777777" w:rsidR="00CC4EC6" w:rsidRPr="00944A48" w:rsidRDefault="00DC43B4" w:rsidP="00E10531">
            <w:pPr>
              <w:autoSpaceDE w:val="0"/>
              <w:autoSpaceDN w:val="0"/>
              <w:adjustRightInd w:val="0"/>
              <w:spacing w:before="40" w:after="40"/>
              <w:jc w:val="center"/>
              <w:rPr>
                <w:rFonts w:ascii="Myriad Pro" w:eastAsia="Calibri" w:hAnsi="Myriad Pro" w:cs="Times New Roman"/>
                <w:b/>
                <w:bCs/>
                <w:sz w:val="20"/>
                <w:szCs w:val="20"/>
                <w:lang w:val="en-US"/>
              </w:rPr>
            </w:pPr>
            <w:r w:rsidRPr="00944A48">
              <w:rPr>
                <w:rFonts w:ascii="Myriad Pro" w:eastAsia="Calibri" w:hAnsi="Myriad Pro" w:cs="Times New Roman"/>
                <w:b/>
                <w:bCs/>
                <w:sz w:val="20"/>
                <w:szCs w:val="20"/>
                <w:lang w:val="en-US"/>
              </w:rPr>
              <w:t>Medium</w:t>
            </w:r>
            <w:r w:rsidR="00E10531" w:rsidRPr="00944A48">
              <w:rPr>
                <w:rFonts w:ascii="Myriad Pro" w:eastAsia="Calibri" w:hAnsi="Myriad Pro" w:cs="Times New Roman"/>
                <w:b/>
                <w:bCs/>
                <w:sz w:val="20"/>
                <w:szCs w:val="20"/>
                <w:lang w:val="en-US"/>
              </w:rPr>
              <w:t xml:space="preserve">: </w:t>
            </w:r>
          </w:p>
          <w:p w14:paraId="766DB70F" w14:textId="3EBEB45A" w:rsidR="00DC43B4" w:rsidRPr="00944A48" w:rsidRDefault="00DC43B4" w:rsidP="00E10531">
            <w:pPr>
              <w:autoSpaceDE w:val="0"/>
              <w:autoSpaceDN w:val="0"/>
              <w:adjustRightInd w:val="0"/>
              <w:spacing w:before="40" w:after="40"/>
              <w:jc w:val="center"/>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This may slow down the speed of professionalizing local administrations </w:t>
            </w:r>
            <w:r w:rsidRPr="00944A48">
              <w:rPr>
                <w:rFonts w:ascii="Myriad Pro" w:eastAsia="Calibri" w:hAnsi="Myriad Pro" w:cs="Times New Roman"/>
                <w:sz w:val="20"/>
                <w:szCs w:val="20"/>
                <w:lang w:val="en-US"/>
              </w:rPr>
              <w:lastRenderedPageBreak/>
              <w:t>and their public utility companies</w:t>
            </w:r>
          </w:p>
        </w:tc>
        <w:tc>
          <w:tcPr>
            <w:tcW w:w="2421" w:type="pct"/>
            <w:vAlign w:val="center"/>
          </w:tcPr>
          <w:p w14:paraId="2E5DCD7C" w14:textId="77AC31A4" w:rsidR="00DA1610" w:rsidRPr="00944A48" w:rsidRDefault="00DA1610" w:rsidP="00DA1610">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lastRenderedPageBreak/>
              <w:t xml:space="preserve">Deploy </w:t>
            </w:r>
            <w:r w:rsidR="004F2110" w:rsidRPr="00944A48">
              <w:rPr>
                <w:rFonts w:ascii="Myriad Pro" w:eastAsia="Calibri" w:hAnsi="Myriad Pro" w:cs="Times New Roman"/>
                <w:sz w:val="20"/>
                <w:szCs w:val="20"/>
                <w:lang w:val="en-US"/>
              </w:rPr>
              <w:t>t</w:t>
            </w:r>
            <w:r w:rsidRPr="00944A48">
              <w:rPr>
                <w:rFonts w:ascii="Myriad Pro" w:eastAsia="Calibri" w:hAnsi="Myriad Pro" w:cs="Times New Roman"/>
                <w:sz w:val="20"/>
                <w:szCs w:val="20"/>
                <w:lang w:val="en-US"/>
              </w:rPr>
              <w:t xml:space="preserve">ailored </w:t>
            </w:r>
            <w:r w:rsidR="004F2110" w:rsidRPr="00944A48">
              <w:rPr>
                <w:rFonts w:ascii="Myriad Pro" w:eastAsia="Calibri" w:hAnsi="Myriad Pro" w:cs="Times New Roman"/>
                <w:sz w:val="20"/>
                <w:szCs w:val="20"/>
                <w:lang w:val="en-US"/>
              </w:rPr>
              <w:t>c</w:t>
            </w:r>
            <w:r w:rsidRPr="00944A48">
              <w:rPr>
                <w:rFonts w:ascii="Myriad Pro" w:eastAsia="Calibri" w:hAnsi="Myriad Pro" w:cs="Times New Roman"/>
                <w:sz w:val="20"/>
                <w:szCs w:val="20"/>
                <w:lang w:val="en-US"/>
              </w:rPr>
              <w:t xml:space="preserve">apacity </w:t>
            </w:r>
            <w:r w:rsidR="004F2110" w:rsidRPr="00944A48">
              <w:rPr>
                <w:rFonts w:ascii="Myriad Pro" w:eastAsia="Calibri" w:hAnsi="Myriad Pro" w:cs="Times New Roman"/>
                <w:sz w:val="20"/>
                <w:szCs w:val="20"/>
                <w:lang w:val="en-US"/>
              </w:rPr>
              <w:t>s</w:t>
            </w:r>
            <w:r w:rsidRPr="00944A48">
              <w:rPr>
                <w:rFonts w:ascii="Myriad Pro" w:eastAsia="Calibri" w:hAnsi="Myriad Pro" w:cs="Times New Roman"/>
                <w:sz w:val="20"/>
                <w:szCs w:val="20"/>
                <w:lang w:val="en-US"/>
              </w:rPr>
              <w:t>upport: Offer adaptive, hands-on training to LG staff and WUC professionals focused on performance-based governance and citizen responsiveness.</w:t>
            </w:r>
          </w:p>
          <w:p w14:paraId="5FA0E5C9" w14:textId="081B7446" w:rsidR="00DA1610" w:rsidRPr="00944A48" w:rsidRDefault="00DA1610" w:rsidP="00DA1610">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lastRenderedPageBreak/>
              <w:t xml:space="preserve">Champion </w:t>
            </w:r>
            <w:r w:rsidR="004F2110" w:rsidRPr="00944A48">
              <w:rPr>
                <w:rFonts w:ascii="Myriad Pro" w:eastAsia="Calibri" w:hAnsi="Myriad Pro" w:cs="Times New Roman"/>
                <w:sz w:val="20"/>
                <w:szCs w:val="20"/>
                <w:lang w:val="en-US"/>
              </w:rPr>
              <w:t>p</w:t>
            </w:r>
            <w:r w:rsidRPr="00944A48">
              <w:rPr>
                <w:rFonts w:ascii="Myriad Pro" w:eastAsia="Calibri" w:hAnsi="Myriad Pro" w:cs="Times New Roman"/>
                <w:sz w:val="20"/>
                <w:szCs w:val="20"/>
                <w:lang w:val="en-US"/>
              </w:rPr>
              <w:t xml:space="preserve">eer </w:t>
            </w:r>
            <w:r w:rsidR="004F2110" w:rsidRPr="00944A48">
              <w:rPr>
                <w:rFonts w:ascii="Myriad Pro" w:eastAsia="Calibri" w:hAnsi="Myriad Pro" w:cs="Times New Roman"/>
                <w:sz w:val="20"/>
                <w:szCs w:val="20"/>
                <w:lang w:val="en-US"/>
              </w:rPr>
              <w:t>l</w:t>
            </w:r>
            <w:r w:rsidRPr="00944A48">
              <w:rPr>
                <w:rFonts w:ascii="Myriad Pro" w:eastAsia="Calibri" w:hAnsi="Myriad Pro" w:cs="Times New Roman"/>
                <w:sz w:val="20"/>
                <w:szCs w:val="20"/>
                <w:lang w:val="en-US"/>
              </w:rPr>
              <w:t>earning: Facilitate exchanges among LGs and WUCs through site visits, workshops, and best practice showcases to normalize reform behaviors.</w:t>
            </w:r>
          </w:p>
          <w:p w14:paraId="3A9C44C2" w14:textId="0E00E827" w:rsidR="00DA1610" w:rsidRPr="00944A48" w:rsidRDefault="00DA1610" w:rsidP="00DA1610">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Incentivize </w:t>
            </w:r>
            <w:r w:rsidR="004F2110" w:rsidRPr="00944A48">
              <w:rPr>
                <w:rFonts w:ascii="Myriad Pro" w:eastAsia="Calibri" w:hAnsi="Myriad Pro" w:cs="Times New Roman"/>
                <w:sz w:val="20"/>
                <w:szCs w:val="20"/>
                <w:lang w:val="en-US"/>
              </w:rPr>
              <w:t>c</w:t>
            </w:r>
            <w:r w:rsidRPr="00944A48">
              <w:rPr>
                <w:rFonts w:ascii="Myriad Pro" w:eastAsia="Calibri" w:hAnsi="Myriad Pro" w:cs="Times New Roman"/>
                <w:sz w:val="20"/>
                <w:szCs w:val="20"/>
                <w:lang w:val="en-US"/>
              </w:rPr>
              <w:t xml:space="preserve">hange </w:t>
            </w:r>
            <w:r w:rsidR="004F2110" w:rsidRPr="00944A48">
              <w:rPr>
                <w:rFonts w:ascii="Myriad Pro" w:eastAsia="Calibri" w:hAnsi="Myriad Pro" w:cs="Times New Roman"/>
                <w:sz w:val="20"/>
                <w:szCs w:val="20"/>
                <w:lang w:val="en-US"/>
              </w:rPr>
              <w:t>a</w:t>
            </w:r>
            <w:r w:rsidRPr="00944A48">
              <w:rPr>
                <w:rFonts w:ascii="Myriad Pro" w:eastAsia="Calibri" w:hAnsi="Myriad Pro" w:cs="Times New Roman"/>
                <w:sz w:val="20"/>
                <w:szCs w:val="20"/>
                <w:lang w:val="en-US"/>
              </w:rPr>
              <w:t>gents: Recognize proactive LGs and WUCs through visibility campaigns, reform awards, and participation in strategic pilot initiatives.</w:t>
            </w:r>
          </w:p>
          <w:p w14:paraId="1806A02B" w14:textId="779F851F" w:rsidR="00DA1610" w:rsidRPr="00944A48" w:rsidRDefault="00DA1610" w:rsidP="00DA1610">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Embed </w:t>
            </w:r>
            <w:r w:rsidR="004F2110" w:rsidRPr="00944A48">
              <w:rPr>
                <w:rFonts w:ascii="Myriad Pro" w:eastAsia="Calibri" w:hAnsi="Myriad Pro" w:cs="Times New Roman"/>
                <w:sz w:val="20"/>
                <w:szCs w:val="20"/>
                <w:lang w:val="en-US"/>
              </w:rPr>
              <w:t>c</w:t>
            </w:r>
            <w:r w:rsidRPr="00944A48">
              <w:rPr>
                <w:rFonts w:ascii="Myriad Pro" w:eastAsia="Calibri" w:hAnsi="Myriad Pro" w:cs="Times New Roman"/>
                <w:sz w:val="20"/>
                <w:szCs w:val="20"/>
                <w:lang w:val="en-US"/>
              </w:rPr>
              <w:t xml:space="preserve">ommunity </w:t>
            </w:r>
            <w:r w:rsidR="004F2110" w:rsidRPr="00944A48">
              <w:rPr>
                <w:rFonts w:ascii="Myriad Pro" w:eastAsia="Calibri" w:hAnsi="Myriad Pro" w:cs="Times New Roman"/>
                <w:sz w:val="20"/>
                <w:szCs w:val="20"/>
                <w:lang w:val="en-US"/>
              </w:rPr>
              <w:t>e</w:t>
            </w:r>
            <w:r w:rsidRPr="00944A48">
              <w:rPr>
                <w:rFonts w:ascii="Myriad Pro" w:eastAsia="Calibri" w:hAnsi="Myriad Pro" w:cs="Times New Roman"/>
                <w:sz w:val="20"/>
                <w:szCs w:val="20"/>
                <w:lang w:val="en-US"/>
              </w:rPr>
              <w:t>ngagement: Support LGs in launching participatory processes that build citizen demand for better services, reinforcing incentives to change.</w:t>
            </w:r>
          </w:p>
          <w:p w14:paraId="6A14B375" w14:textId="01D0B8C7" w:rsidR="00DC43B4" w:rsidRPr="00944A48" w:rsidRDefault="00DA1610" w:rsidP="00DA1610">
            <w:pPr>
              <w:pStyle w:val="ListParagraph"/>
              <w:numPr>
                <w:ilvl w:val="0"/>
                <w:numId w:val="8"/>
              </w:numPr>
              <w:autoSpaceDE w:val="0"/>
              <w:autoSpaceDN w:val="0"/>
              <w:adjustRightInd w:val="0"/>
              <w:spacing w:before="40" w:after="40"/>
              <w:jc w:val="both"/>
              <w:rPr>
                <w:rFonts w:ascii="Myriad Pro" w:eastAsia="Calibri" w:hAnsi="Myriad Pro" w:cs="Times New Roman"/>
                <w:sz w:val="20"/>
                <w:szCs w:val="20"/>
                <w:lang w:val="en-US"/>
              </w:rPr>
            </w:pPr>
            <w:r w:rsidRPr="00944A48">
              <w:rPr>
                <w:rFonts w:ascii="Myriad Pro" w:eastAsia="Calibri" w:hAnsi="Myriad Pro" w:cs="Times New Roman"/>
                <w:sz w:val="20"/>
                <w:szCs w:val="20"/>
                <w:lang w:val="en-US"/>
              </w:rPr>
              <w:t xml:space="preserve">Use </w:t>
            </w:r>
            <w:r w:rsidR="004F2110" w:rsidRPr="00944A48">
              <w:rPr>
                <w:rFonts w:ascii="Myriad Pro" w:eastAsia="Calibri" w:hAnsi="Myriad Pro" w:cs="Times New Roman"/>
                <w:sz w:val="20"/>
                <w:szCs w:val="20"/>
                <w:lang w:val="en-US"/>
              </w:rPr>
              <w:t>d</w:t>
            </w:r>
            <w:r w:rsidRPr="00944A48">
              <w:rPr>
                <w:rFonts w:ascii="Myriad Pro" w:eastAsia="Calibri" w:hAnsi="Myriad Pro" w:cs="Times New Roman"/>
                <w:sz w:val="20"/>
                <w:szCs w:val="20"/>
                <w:lang w:val="en-US"/>
              </w:rPr>
              <w:t xml:space="preserve">ata to </w:t>
            </w:r>
            <w:r w:rsidR="004F2110" w:rsidRPr="00944A48">
              <w:rPr>
                <w:rFonts w:ascii="Myriad Pro" w:eastAsia="Calibri" w:hAnsi="Myriad Pro" w:cs="Times New Roman"/>
                <w:sz w:val="20"/>
                <w:szCs w:val="20"/>
                <w:lang w:val="en-US"/>
              </w:rPr>
              <w:t>d</w:t>
            </w:r>
            <w:r w:rsidRPr="00944A48">
              <w:rPr>
                <w:rFonts w:ascii="Myriad Pro" w:eastAsia="Calibri" w:hAnsi="Myriad Pro" w:cs="Times New Roman"/>
                <w:sz w:val="20"/>
                <w:szCs w:val="20"/>
                <w:lang w:val="en-US"/>
              </w:rPr>
              <w:t xml:space="preserve">rive </w:t>
            </w:r>
            <w:r w:rsidR="004F2110" w:rsidRPr="00944A48">
              <w:rPr>
                <w:rFonts w:ascii="Myriad Pro" w:eastAsia="Calibri" w:hAnsi="Myriad Pro" w:cs="Times New Roman"/>
                <w:sz w:val="20"/>
                <w:szCs w:val="20"/>
                <w:lang w:val="en-US"/>
              </w:rPr>
              <w:t>m</w:t>
            </w:r>
            <w:r w:rsidRPr="00944A48">
              <w:rPr>
                <w:rFonts w:ascii="Myriad Pro" w:eastAsia="Calibri" w:hAnsi="Myriad Pro" w:cs="Times New Roman"/>
                <w:sz w:val="20"/>
                <w:szCs w:val="20"/>
                <w:lang w:val="en-US"/>
              </w:rPr>
              <w:t xml:space="preserve">indset </w:t>
            </w:r>
            <w:r w:rsidR="004F2110" w:rsidRPr="00944A48">
              <w:rPr>
                <w:rFonts w:ascii="Myriad Pro" w:eastAsia="Calibri" w:hAnsi="Myriad Pro" w:cs="Times New Roman"/>
                <w:sz w:val="20"/>
                <w:szCs w:val="20"/>
                <w:lang w:val="en-US"/>
              </w:rPr>
              <w:t>s</w:t>
            </w:r>
            <w:r w:rsidRPr="00944A48">
              <w:rPr>
                <w:rFonts w:ascii="Myriad Pro" w:eastAsia="Calibri" w:hAnsi="Myriad Pro" w:cs="Times New Roman"/>
                <w:sz w:val="20"/>
                <w:szCs w:val="20"/>
                <w:lang w:val="en-US"/>
              </w:rPr>
              <w:t>hifts: Share simple, visual performance dashboards to connect outcomes with behavior—helping leaders and staff internalize the value of change.</w:t>
            </w:r>
          </w:p>
        </w:tc>
      </w:tr>
    </w:tbl>
    <w:p w14:paraId="6462D1CF" w14:textId="77777777" w:rsidR="00D328AC" w:rsidRPr="00944A48" w:rsidRDefault="00D328AC" w:rsidP="00D328AC">
      <w:pPr>
        <w:pStyle w:val="Heading2"/>
        <w:numPr>
          <w:ilvl w:val="0"/>
          <w:numId w:val="0"/>
        </w:numPr>
        <w:spacing w:before="240" w:after="240"/>
        <w:ind w:left="432"/>
        <w:rPr>
          <w:rFonts w:ascii="Myriad Pro" w:hAnsi="Myriad Pro"/>
          <w:sz w:val="24"/>
          <w:szCs w:val="24"/>
        </w:rPr>
      </w:pPr>
    </w:p>
    <w:p w14:paraId="369C471A" w14:textId="0B26A3B3" w:rsidR="00F44AC9" w:rsidRPr="00944A48" w:rsidRDefault="00767BC0" w:rsidP="0003290D">
      <w:pPr>
        <w:pStyle w:val="Heading2"/>
        <w:spacing w:before="240" w:after="240"/>
        <w:ind w:left="432" w:hanging="432"/>
        <w:rPr>
          <w:rFonts w:ascii="Myriad Pro" w:hAnsi="Myriad Pro"/>
          <w:sz w:val="24"/>
          <w:szCs w:val="24"/>
        </w:rPr>
      </w:pPr>
      <w:bookmarkStart w:id="18" w:name="_Toc202796611"/>
      <w:r w:rsidRPr="00944A48">
        <w:rPr>
          <w:rFonts w:ascii="Myriad Pro" w:hAnsi="Myriad Pro"/>
          <w:sz w:val="24"/>
          <w:szCs w:val="24"/>
        </w:rPr>
        <w:t>Structure of the action’s budget</w:t>
      </w:r>
      <w:bookmarkEnd w:id="18"/>
    </w:p>
    <w:p w14:paraId="23F4033B" w14:textId="77777777" w:rsidR="00F44AC9" w:rsidRPr="00944A48" w:rsidRDefault="00F44AC9" w:rsidP="0003290D">
      <w:pPr>
        <w:pStyle w:val="Heading3"/>
        <w:rPr>
          <w:rFonts w:ascii="Myriad Pro" w:hAnsi="Myriad Pro"/>
          <w:lang w:val="en-US"/>
        </w:rPr>
      </w:pPr>
      <w:bookmarkStart w:id="19" w:name="_Toc202796612"/>
      <w:r w:rsidRPr="00944A48">
        <w:rPr>
          <w:rFonts w:ascii="Myriad Pro" w:hAnsi="Myriad Pro"/>
          <w:lang w:val="en-US"/>
        </w:rPr>
        <w:t xml:space="preserve">Staff </w:t>
      </w:r>
      <w:r w:rsidR="00842516" w:rsidRPr="00944A48">
        <w:rPr>
          <w:rFonts w:ascii="Myriad Pro" w:hAnsi="Myriad Pro"/>
          <w:lang w:val="en-US"/>
        </w:rPr>
        <w:t>and other inputs</w:t>
      </w:r>
      <w:bookmarkEnd w:id="19"/>
    </w:p>
    <w:p w14:paraId="714784C2" w14:textId="77777777" w:rsidR="00DA7793" w:rsidRPr="00944A48" w:rsidRDefault="00DA7793" w:rsidP="00DA7793">
      <w:pPr>
        <w:spacing w:line="240" w:lineRule="auto"/>
        <w:contextualSpacing/>
        <w:jc w:val="both"/>
        <w:rPr>
          <w:lang w:val="en-US"/>
        </w:rPr>
      </w:pPr>
    </w:p>
    <w:p w14:paraId="5FBD0AE0" w14:textId="77777777" w:rsidR="00DA7793" w:rsidRPr="00944A48" w:rsidRDefault="00DA7793" w:rsidP="00DA7793">
      <w:pPr>
        <w:spacing w:line="240" w:lineRule="auto"/>
        <w:contextualSpacing/>
        <w:jc w:val="both"/>
        <w:rPr>
          <w:rFonts w:ascii="Myriad Pro" w:hAnsi="Myriad Pro"/>
          <w:lang w:val="en-US"/>
        </w:rPr>
      </w:pPr>
      <w:r w:rsidRPr="00944A48">
        <w:rPr>
          <w:rFonts w:ascii="Myriad Pro" w:hAnsi="Myriad Pro"/>
          <w:lang w:val="en-US"/>
        </w:rPr>
        <w:t>Current EU4MEG Staff overview:</w:t>
      </w:r>
    </w:p>
    <w:p w14:paraId="72570BB6" w14:textId="77777777" w:rsidR="00DA7793" w:rsidRPr="00944A48" w:rsidRDefault="00DA7793" w:rsidP="00DA7793">
      <w:pPr>
        <w:pStyle w:val="Caption"/>
        <w:keepNext/>
        <w:contextualSpacing/>
        <w:rPr>
          <w:rFonts w:ascii="Myriad Pro" w:hAnsi="Myriad Pro" w:cstheme="minorHAnsi"/>
          <w:sz w:val="22"/>
          <w:szCs w:val="22"/>
          <w:lang w:val="en-US"/>
        </w:rPr>
      </w:pPr>
      <w:bookmarkStart w:id="20" w:name="_Toc107325644"/>
      <w:r w:rsidRPr="00944A48">
        <w:rPr>
          <w:rFonts w:ascii="Myriad Pro" w:hAnsi="Myriad Pro" w:cstheme="minorHAnsi"/>
          <w:sz w:val="22"/>
          <w:szCs w:val="22"/>
          <w:lang w:val="en-US"/>
        </w:rPr>
        <w:t xml:space="preserve">Table </w:t>
      </w:r>
      <w:r w:rsidRPr="00944A48">
        <w:rPr>
          <w:rFonts w:ascii="Myriad Pro" w:hAnsi="Myriad Pro"/>
          <w:sz w:val="22"/>
          <w:szCs w:val="22"/>
          <w:lang w:val="en-US"/>
        </w:rPr>
        <w:t>2</w:t>
      </w:r>
      <w:r w:rsidRPr="00944A48">
        <w:rPr>
          <w:rFonts w:ascii="Myriad Pro" w:hAnsi="Myriad Pro" w:cstheme="minorHAnsi"/>
          <w:sz w:val="22"/>
          <w:szCs w:val="22"/>
          <w:lang w:val="en-US"/>
        </w:rPr>
        <w:t xml:space="preserve"> – List of engaged staff</w:t>
      </w:r>
      <w:bookmarkEnd w:id="20"/>
    </w:p>
    <w:tbl>
      <w:tblPr>
        <w:tblW w:w="5000" w:type="pct"/>
        <w:jc w:val="cente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ayout w:type="fixed"/>
        <w:tblLook w:val="04A0" w:firstRow="1" w:lastRow="0" w:firstColumn="1" w:lastColumn="0" w:noHBand="0" w:noVBand="1"/>
      </w:tblPr>
      <w:tblGrid>
        <w:gridCol w:w="553"/>
        <w:gridCol w:w="1963"/>
        <w:gridCol w:w="2969"/>
        <w:gridCol w:w="991"/>
        <w:gridCol w:w="1348"/>
        <w:gridCol w:w="1238"/>
      </w:tblGrid>
      <w:tr w:rsidR="00DA7793" w:rsidRPr="00A8460B" w14:paraId="363B3F58" w14:textId="77777777" w:rsidTr="003168AC">
        <w:trPr>
          <w:trHeight w:val="479"/>
          <w:jc w:val="center"/>
        </w:trPr>
        <w:tc>
          <w:tcPr>
            <w:tcW w:w="305" w:type="pct"/>
            <w:tcBorders>
              <w:top w:val="single" w:sz="4" w:space="0" w:color="auto"/>
              <w:left w:val="single" w:sz="4" w:space="0" w:color="auto"/>
              <w:bottom w:val="single" w:sz="4" w:space="0" w:color="auto"/>
              <w:right w:val="single" w:sz="4" w:space="0" w:color="auto"/>
            </w:tcBorders>
            <w:shd w:val="clear" w:color="auto" w:fill="D9D9D9" w:themeFill="background1" w:themeFillShade="D9"/>
            <w:tcMar>
              <w:top w:w="15" w:type="dxa"/>
              <w:left w:w="108" w:type="dxa"/>
              <w:bottom w:w="15" w:type="dxa"/>
              <w:right w:w="108" w:type="dxa"/>
            </w:tcMar>
            <w:hideMark/>
          </w:tcPr>
          <w:p w14:paraId="10694B3E"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No.</w:t>
            </w:r>
          </w:p>
        </w:tc>
        <w:tc>
          <w:tcPr>
            <w:tcW w:w="1083" w:type="pct"/>
            <w:tcBorders>
              <w:top w:val="single" w:sz="4" w:space="0" w:color="auto"/>
              <w:left w:val="single" w:sz="4" w:space="0" w:color="auto"/>
              <w:bottom w:val="single" w:sz="4" w:space="0" w:color="auto"/>
              <w:right w:val="single" w:sz="4" w:space="0" w:color="auto"/>
            </w:tcBorders>
            <w:shd w:val="clear" w:color="auto" w:fill="D9D9D9" w:themeFill="background1" w:themeFillShade="D9"/>
            <w:vAlign w:val="center"/>
          </w:tcPr>
          <w:p w14:paraId="32784265"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b/>
                <w:lang w:val="en-US"/>
              </w:rPr>
              <w:t>Name</w:t>
            </w:r>
          </w:p>
        </w:tc>
        <w:tc>
          <w:tcPr>
            <w:tcW w:w="1638" w:type="pct"/>
            <w:tcBorders>
              <w:top w:val="single" w:sz="4" w:space="0" w:color="auto"/>
              <w:left w:val="single" w:sz="4" w:space="0" w:color="auto"/>
              <w:bottom w:val="single" w:sz="4" w:space="0" w:color="auto"/>
              <w:right w:val="single" w:sz="4" w:space="0" w:color="auto"/>
            </w:tcBorders>
            <w:shd w:val="clear" w:color="auto" w:fill="D9D9D9" w:themeFill="background1" w:themeFillShade="D9"/>
            <w:tcMar>
              <w:top w:w="15" w:type="dxa"/>
              <w:left w:w="108" w:type="dxa"/>
              <w:bottom w:w="15" w:type="dxa"/>
              <w:right w:w="108" w:type="dxa"/>
            </w:tcMar>
            <w:vAlign w:val="center"/>
            <w:hideMark/>
          </w:tcPr>
          <w:p w14:paraId="4A97F15C"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Position</w:t>
            </w:r>
          </w:p>
        </w:tc>
        <w:tc>
          <w:tcPr>
            <w:tcW w:w="547" w:type="pct"/>
            <w:tcBorders>
              <w:top w:val="single" w:sz="4" w:space="0" w:color="auto"/>
              <w:left w:val="single" w:sz="4" w:space="0" w:color="auto"/>
              <w:bottom w:val="single" w:sz="4" w:space="0" w:color="auto"/>
              <w:right w:val="single" w:sz="4" w:space="0" w:color="auto"/>
            </w:tcBorders>
            <w:shd w:val="clear" w:color="auto" w:fill="D9D9D9" w:themeFill="background1" w:themeFillShade="D9"/>
            <w:tcMar>
              <w:top w:w="15" w:type="dxa"/>
              <w:left w:w="108" w:type="dxa"/>
              <w:bottom w:w="15" w:type="dxa"/>
              <w:right w:w="108" w:type="dxa"/>
            </w:tcMar>
            <w:vAlign w:val="center"/>
            <w:hideMark/>
          </w:tcPr>
          <w:p w14:paraId="42133A00"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Office</w:t>
            </w:r>
          </w:p>
        </w:tc>
        <w:tc>
          <w:tcPr>
            <w:tcW w:w="744" w:type="pct"/>
            <w:tcBorders>
              <w:top w:val="single" w:sz="4" w:space="0" w:color="auto"/>
              <w:left w:val="single" w:sz="4" w:space="0" w:color="auto"/>
              <w:bottom w:val="single" w:sz="4" w:space="0" w:color="auto"/>
              <w:right w:val="single" w:sz="4" w:space="0" w:color="auto"/>
            </w:tcBorders>
            <w:shd w:val="clear" w:color="auto" w:fill="D9D9D9" w:themeFill="background1" w:themeFillShade="D9"/>
            <w:tcMar>
              <w:top w:w="15" w:type="dxa"/>
              <w:left w:w="108" w:type="dxa"/>
              <w:bottom w:w="15" w:type="dxa"/>
              <w:right w:w="108" w:type="dxa"/>
            </w:tcMar>
            <w:vAlign w:val="center"/>
            <w:hideMark/>
          </w:tcPr>
          <w:p w14:paraId="76A4FB32"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Entry on Duty</w:t>
            </w:r>
          </w:p>
        </w:tc>
        <w:tc>
          <w:tcPr>
            <w:tcW w:w="683" w:type="pct"/>
            <w:tcBorders>
              <w:top w:val="single" w:sz="4" w:space="0" w:color="auto"/>
              <w:left w:val="single" w:sz="4" w:space="0" w:color="auto"/>
              <w:bottom w:val="single" w:sz="4" w:space="0" w:color="auto"/>
              <w:right w:val="single" w:sz="4" w:space="0" w:color="auto"/>
            </w:tcBorders>
            <w:shd w:val="clear" w:color="auto" w:fill="D9D9D9" w:themeFill="background1" w:themeFillShade="D9"/>
          </w:tcPr>
          <w:p w14:paraId="3245AE44"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Separation of duty</w:t>
            </w:r>
          </w:p>
        </w:tc>
      </w:tr>
      <w:tr w:rsidR="00DA7793" w:rsidRPr="00A8460B" w14:paraId="6D3C8F09" w14:textId="77777777" w:rsidTr="003168AC">
        <w:trPr>
          <w:trHeight w:val="532"/>
          <w:jc w:val="center"/>
        </w:trPr>
        <w:tc>
          <w:tcPr>
            <w:tcW w:w="305"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19F9E83D"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1</w:t>
            </w:r>
          </w:p>
        </w:tc>
        <w:tc>
          <w:tcPr>
            <w:tcW w:w="1083" w:type="pct"/>
            <w:tcBorders>
              <w:top w:val="single" w:sz="4" w:space="0" w:color="auto"/>
              <w:left w:val="single" w:sz="4" w:space="0" w:color="auto"/>
              <w:bottom w:val="single" w:sz="4" w:space="0" w:color="auto"/>
              <w:right w:val="single" w:sz="4" w:space="0" w:color="auto"/>
            </w:tcBorders>
            <w:vAlign w:val="center"/>
          </w:tcPr>
          <w:p w14:paraId="234F3AC3" w14:textId="77777777" w:rsidR="00DA7793" w:rsidRPr="00944A48" w:rsidRDefault="00DA7793" w:rsidP="003168AC">
            <w:pPr>
              <w:spacing w:line="240" w:lineRule="auto"/>
              <w:contextualSpacing/>
              <w:rPr>
                <w:rFonts w:ascii="Myriad Pro" w:eastAsia="Times New Roman" w:hAnsi="Myriad Pro" w:cstheme="minorHAnsi"/>
                <w:b/>
                <w:color w:val="000000"/>
                <w:sz w:val="20"/>
                <w:szCs w:val="20"/>
                <w:lang w:val="en-US"/>
              </w:rPr>
            </w:pPr>
            <w:r w:rsidRPr="00944A48">
              <w:rPr>
                <w:b/>
                <w:lang w:val="en-US"/>
              </w:rPr>
              <w:t xml:space="preserve">Alma </w:t>
            </w:r>
            <w:proofErr w:type="spellStart"/>
            <w:r w:rsidRPr="00944A48">
              <w:rPr>
                <w:b/>
                <w:lang w:val="en-US"/>
              </w:rPr>
              <w:t>Kobašlija</w:t>
            </w:r>
            <w:proofErr w:type="spellEnd"/>
          </w:p>
        </w:tc>
        <w:tc>
          <w:tcPr>
            <w:tcW w:w="1638"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318E1312" w14:textId="77777777" w:rsidR="00DA7793" w:rsidRPr="00944A48" w:rsidRDefault="00DA7793" w:rsidP="003168AC">
            <w:pPr>
              <w:spacing w:line="240" w:lineRule="auto"/>
              <w:contextualSpacing/>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Policy Coordinator</w:t>
            </w:r>
          </w:p>
        </w:tc>
        <w:tc>
          <w:tcPr>
            <w:tcW w:w="547"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327E7747"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BiH</w:t>
            </w:r>
          </w:p>
        </w:tc>
        <w:tc>
          <w:tcPr>
            <w:tcW w:w="744"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38B29B30"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sz w:val="20"/>
                <w:szCs w:val="20"/>
                <w:lang w:val="en-US"/>
              </w:rPr>
              <w:t>05 May 2022</w:t>
            </w:r>
          </w:p>
        </w:tc>
        <w:tc>
          <w:tcPr>
            <w:tcW w:w="683" w:type="pct"/>
            <w:tcBorders>
              <w:top w:val="single" w:sz="4" w:space="0" w:color="auto"/>
              <w:left w:val="single" w:sz="4" w:space="0" w:color="auto"/>
              <w:bottom w:val="single" w:sz="4" w:space="0" w:color="auto"/>
              <w:right w:val="single" w:sz="4" w:space="0" w:color="auto"/>
            </w:tcBorders>
          </w:tcPr>
          <w:p w14:paraId="36F84359"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p>
        </w:tc>
      </w:tr>
      <w:tr w:rsidR="00DA7793" w:rsidRPr="00A8460B" w14:paraId="317207D9" w14:textId="77777777" w:rsidTr="003168AC">
        <w:trPr>
          <w:trHeight w:val="532"/>
          <w:jc w:val="center"/>
        </w:trPr>
        <w:tc>
          <w:tcPr>
            <w:tcW w:w="305"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47484714"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2</w:t>
            </w:r>
          </w:p>
        </w:tc>
        <w:tc>
          <w:tcPr>
            <w:tcW w:w="1083" w:type="pct"/>
            <w:tcBorders>
              <w:top w:val="single" w:sz="4" w:space="0" w:color="auto"/>
              <w:left w:val="single" w:sz="4" w:space="0" w:color="auto"/>
              <w:bottom w:val="single" w:sz="4" w:space="0" w:color="auto"/>
              <w:right w:val="single" w:sz="4" w:space="0" w:color="auto"/>
            </w:tcBorders>
            <w:vAlign w:val="center"/>
          </w:tcPr>
          <w:p w14:paraId="3ADB9904" w14:textId="77777777" w:rsidR="00DA7793" w:rsidRPr="00944A48" w:rsidRDefault="00DA7793" w:rsidP="003168AC">
            <w:pPr>
              <w:spacing w:line="240" w:lineRule="auto"/>
              <w:contextualSpacing/>
              <w:rPr>
                <w:rFonts w:ascii="Myriad Pro" w:eastAsia="Times New Roman" w:hAnsi="Myriad Pro" w:cstheme="minorHAnsi"/>
                <w:b/>
                <w:color w:val="000000"/>
                <w:sz w:val="20"/>
                <w:szCs w:val="20"/>
                <w:lang w:val="en-US"/>
              </w:rPr>
            </w:pPr>
            <w:r w:rsidRPr="00944A48">
              <w:rPr>
                <w:b/>
                <w:lang w:val="en-US"/>
              </w:rPr>
              <w:t>Alen Robović</w:t>
            </w:r>
          </w:p>
        </w:tc>
        <w:tc>
          <w:tcPr>
            <w:tcW w:w="1638"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158A04A0" w14:textId="77777777" w:rsidR="00DA7793" w:rsidRPr="00944A48" w:rsidRDefault="00DA7793" w:rsidP="003168AC">
            <w:pPr>
              <w:spacing w:line="240" w:lineRule="auto"/>
              <w:contextualSpacing/>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Water Management Field Officer</w:t>
            </w:r>
          </w:p>
        </w:tc>
        <w:tc>
          <w:tcPr>
            <w:tcW w:w="547"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6AE01D41"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BiH</w:t>
            </w:r>
          </w:p>
        </w:tc>
        <w:tc>
          <w:tcPr>
            <w:tcW w:w="744"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32CF2A1F"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sz w:val="20"/>
                <w:szCs w:val="20"/>
                <w:lang w:val="en-US"/>
              </w:rPr>
              <w:t>05 May 2022</w:t>
            </w:r>
          </w:p>
        </w:tc>
        <w:tc>
          <w:tcPr>
            <w:tcW w:w="683" w:type="pct"/>
            <w:tcBorders>
              <w:top w:val="single" w:sz="4" w:space="0" w:color="auto"/>
              <w:left w:val="single" w:sz="4" w:space="0" w:color="auto"/>
              <w:bottom w:val="single" w:sz="4" w:space="0" w:color="auto"/>
              <w:right w:val="single" w:sz="4" w:space="0" w:color="auto"/>
            </w:tcBorders>
          </w:tcPr>
          <w:p w14:paraId="508FA321"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p>
        </w:tc>
      </w:tr>
      <w:tr w:rsidR="00DA7793" w:rsidRPr="00A8460B" w14:paraId="1F483310" w14:textId="77777777" w:rsidTr="003168AC">
        <w:trPr>
          <w:trHeight w:val="532"/>
          <w:jc w:val="center"/>
        </w:trPr>
        <w:tc>
          <w:tcPr>
            <w:tcW w:w="305"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7EA3E805"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4</w:t>
            </w:r>
          </w:p>
        </w:tc>
        <w:tc>
          <w:tcPr>
            <w:tcW w:w="1083" w:type="pct"/>
            <w:tcBorders>
              <w:top w:val="single" w:sz="4" w:space="0" w:color="auto"/>
              <w:left w:val="single" w:sz="4" w:space="0" w:color="auto"/>
              <w:bottom w:val="single" w:sz="4" w:space="0" w:color="auto"/>
              <w:right w:val="single" w:sz="4" w:space="0" w:color="auto"/>
            </w:tcBorders>
            <w:vAlign w:val="center"/>
          </w:tcPr>
          <w:p w14:paraId="71090000" w14:textId="77777777" w:rsidR="00DA7793" w:rsidRPr="00944A48" w:rsidRDefault="00DA7793" w:rsidP="003168AC">
            <w:pPr>
              <w:spacing w:line="240" w:lineRule="auto"/>
              <w:contextualSpacing/>
              <w:rPr>
                <w:b/>
                <w:lang w:val="en-US"/>
              </w:rPr>
            </w:pPr>
            <w:r w:rsidRPr="00944A48">
              <w:rPr>
                <w:b/>
                <w:lang w:val="en-US"/>
              </w:rPr>
              <w:t xml:space="preserve">Sanja </w:t>
            </w:r>
            <w:proofErr w:type="spellStart"/>
            <w:r w:rsidRPr="00944A48">
              <w:rPr>
                <w:b/>
                <w:lang w:val="en-US"/>
              </w:rPr>
              <w:t>Alibašić</w:t>
            </w:r>
            <w:proofErr w:type="spellEnd"/>
          </w:p>
        </w:tc>
        <w:tc>
          <w:tcPr>
            <w:tcW w:w="1638"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0151E755" w14:textId="77777777" w:rsidR="00DA7793" w:rsidRPr="00944A48" w:rsidRDefault="00DA7793" w:rsidP="003168AC">
            <w:pPr>
              <w:spacing w:line="240" w:lineRule="auto"/>
              <w:contextualSpacing/>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Water Management Field Officer</w:t>
            </w:r>
          </w:p>
        </w:tc>
        <w:tc>
          <w:tcPr>
            <w:tcW w:w="547"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3E244793"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BIH</w:t>
            </w:r>
          </w:p>
        </w:tc>
        <w:tc>
          <w:tcPr>
            <w:tcW w:w="744"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10DAA5E0"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r w:rsidRPr="00944A48">
              <w:rPr>
                <w:rFonts w:ascii="Myriad Pro" w:eastAsia="Times New Roman" w:hAnsi="Myriad Pro" w:cstheme="minorHAnsi"/>
                <w:sz w:val="20"/>
                <w:szCs w:val="20"/>
                <w:lang w:val="en-US"/>
              </w:rPr>
              <w:t>01 Aug 2023</w:t>
            </w:r>
          </w:p>
        </w:tc>
        <w:tc>
          <w:tcPr>
            <w:tcW w:w="683" w:type="pct"/>
            <w:tcBorders>
              <w:top w:val="single" w:sz="4" w:space="0" w:color="auto"/>
              <w:left w:val="single" w:sz="4" w:space="0" w:color="auto"/>
              <w:bottom w:val="single" w:sz="4" w:space="0" w:color="auto"/>
              <w:right w:val="single" w:sz="4" w:space="0" w:color="auto"/>
            </w:tcBorders>
          </w:tcPr>
          <w:p w14:paraId="2F1A4EA7"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p>
        </w:tc>
      </w:tr>
      <w:tr w:rsidR="00DA7793" w:rsidRPr="00A8460B" w14:paraId="49DDB19B" w14:textId="77777777" w:rsidTr="003168AC">
        <w:trPr>
          <w:trHeight w:val="532"/>
          <w:jc w:val="center"/>
        </w:trPr>
        <w:tc>
          <w:tcPr>
            <w:tcW w:w="305"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2FDBB0D9"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5</w:t>
            </w:r>
          </w:p>
        </w:tc>
        <w:tc>
          <w:tcPr>
            <w:tcW w:w="1083" w:type="pct"/>
            <w:tcBorders>
              <w:top w:val="single" w:sz="4" w:space="0" w:color="auto"/>
              <w:left w:val="single" w:sz="4" w:space="0" w:color="auto"/>
              <w:bottom w:val="single" w:sz="4" w:space="0" w:color="auto"/>
              <w:right w:val="single" w:sz="4" w:space="0" w:color="auto"/>
            </w:tcBorders>
            <w:vAlign w:val="center"/>
          </w:tcPr>
          <w:p w14:paraId="1A1C4BFA" w14:textId="77777777" w:rsidR="00DA7793" w:rsidRPr="00944A48" w:rsidRDefault="00DA7793" w:rsidP="003168AC">
            <w:pPr>
              <w:spacing w:line="240" w:lineRule="auto"/>
              <w:contextualSpacing/>
              <w:rPr>
                <w:rFonts w:ascii="Myriad Pro" w:eastAsia="Times New Roman" w:hAnsi="Myriad Pro" w:cstheme="minorHAnsi"/>
                <w:b/>
                <w:color w:val="000000"/>
                <w:sz w:val="20"/>
                <w:szCs w:val="20"/>
                <w:lang w:val="en-US"/>
              </w:rPr>
            </w:pPr>
            <w:r w:rsidRPr="00944A48">
              <w:rPr>
                <w:b/>
                <w:lang w:val="en-US"/>
              </w:rPr>
              <w:t xml:space="preserve">Ines </w:t>
            </w:r>
            <w:proofErr w:type="spellStart"/>
            <w:r w:rsidRPr="00944A48">
              <w:rPr>
                <w:b/>
                <w:lang w:val="en-US"/>
              </w:rPr>
              <w:t>Demirović</w:t>
            </w:r>
            <w:proofErr w:type="spellEnd"/>
          </w:p>
        </w:tc>
        <w:tc>
          <w:tcPr>
            <w:tcW w:w="1638"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4A9B72D0" w14:textId="77777777" w:rsidR="00DA7793" w:rsidRPr="00944A48" w:rsidRDefault="00DA7793" w:rsidP="003168AC">
            <w:pPr>
              <w:spacing w:line="240" w:lineRule="auto"/>
              <w:contextualSpacing/>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Water Management Field Officer</w:t>
            </w:r>
          </w:p>
        </w:tc>
        <w:tc>
          <w:tcPr>
            <w:tcW w:w="547"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489069DB"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BiH</w:t>
            </w:r>
          </w:p>
        </w:tc>
        <w:tc>
          <w:tcPr>
            <w:tcW w:w="744"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6739DDA8"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sz w:val="20"/>
                <w:szCs w:val="20"/>
                <w:lang w:val="en-US"/>
              </w:rPr>
              <w:t>05 May 2022</w:t>
            </w:r>
          </w:p>
        </w:tc>
        <w:tc>
          <w:tcPr>
            <w:tcW w:w="683" w:type="pct"/>
            <w:tcBorders>
              <w:top w:val="single" w:sz="4" w:space="0" w:color="auto"/>
              <w:left w:val="single" w:sz="4" w:space="0" w:color="auto"/>
              <w:bottom w:val="single" w:sz="4" w:space="0" w:color="auto"/>
              <w:right w:val="single" w:sz="4" w:space="0" w:color="auto"/>
            </w:tcBorders>
          </w:tcPr>
          <w:p w14:paraId="31F973D6"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p>
        </w:tc>
      </w:tr>
      <w:tr w:rsidR="00DA7793" w:rsidRPr="00A8460B" w14:paraId="077CDA6A" w14:textId="77777777" w:rsidTr="003168AC">
        <w:trPr>
          <w:trHeight w:val="532"/>
          <w:jc w:val="center"/>
        </w:trPr>
        <w:tc>
          <w:tcPr>
            <w:tcW w:w="305"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58F3717B"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6</w:t>
            </w:r>
          </w:p>
        </w:tc>
        <w:tc>
          <w:tcPr>
            <w:tcW w:w="1083" w:type="pct"/>
            <w:tcBorders>
              <w:top w:val="single" w:sz="4" w:space="0" w:color="auto"/>
              <w:left w:val="single" w:sz="4" w:space="0" w:color="auto"/>
              <w:bottom w:val="single" w:sz="4" w:space="0" w:color="auto"/>
              <w:right w:val="single" w:sz="4" w:space="0" w:color="auto"/>
            </w:tcBorders>
            <w:vAlign w:val="center"/>
          </w:tcPr>
          <w:p w14:paraId="0E556449" w14:textId="77777777" w:rsidR="00DA7793" w:rsidRPr="00944A48" w:rsidRDefault="00DA7793" w:rsidP="003168AC">
            <w:pPr>
              <w:spacing w:line="240" w:lineRule="auto"/>
              <w:contextualSpacing/>
              <w:rPr>
                <w:rFonts w:ascii="Myriad Pro" w:eastAsia="Times New Roman" w:hAnsi="Myriad Pro" w:cstheme="minorHAnsi"/>
                <w:b/>
                <w:color w:val="000000"/>
                <w:sz w:val="20"/>
                <w:szCs w:val="20"/>
                <w:lang w:val="en-US"/>
              </w:rPr>
            </w:pPr>
            <w:r w:rsidRPr="00944A48">
              <w:rPr>
                <w:b/>
                <w:lang w:val="en-US"/>
              </w:rPr>
              <w:t>Goran Štefatić</w:t>
            </w:r>
          </w:p>
        </w:tc>
        <w:tc>
          <w:tcPr>
            <w:tcW w:w="1638"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7CF50DDF" w14:textId="77777777" w:rsidR="00DA7793" w:rsidRPr="00944A48" w:rsidRDefault="00DA7793" w:rsidP="003168AC">
            <w:pPr>
              <w:spacing w:line="240" w:lineRule="auto"/>
              <w:contextualSpacing/>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Action Manager</w:t>
            </w:r>
          </w:p>
        </w:tc>
        <w:tc>
          <w:tcPr>
            <w:tcW w:w="547"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60221D8B"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BiH</w:t>
            </w:r>
          </w:p>
        </w:tc>
        <w:tc>
          <w:tcPr>
            <w:tcW w:w="744"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17D44F51"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sz w:val="20"/>
                <w:szCs w:val="20"/>
                <w:lang w:val="en-US"/>
              </w:rPr>
              <w:t>05 May 2022</w:t>
            </w:r>
          </w:p>
        </w:tc>
        <w:tc>
          <w:tcPr>
            <w:tcW w:w="683" w:type="pct"/>
            <w:tcBorders>
              <w:top w:val="single" w:sz="4" w:space="0" w:color="auto"/>
              <w:left w:val="single" w:sz="4" w:space="0" w:color="auto"/>
              <w:bottom w:val="single" w:sz="4" w:space="0" w:color="auto"/>
              <w:right w:val="single" w:sz="4" w:space="0" w:color="auto"/>
            </w:tcBorders>
          </w:tcPr>
          <w:p w14:paraId="46F38688"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p>
        </w:tc>
      </w:tr>
      <w:tr w:rsidR="00DA7793" w:rsidRPr="00A8460B" w14:paraId="2B8A01CD" w14:textId="77777777" w:rsidTr="003168AC">
        <w:trPr>
          <w:trHeight w:val="532"/>
          <w:jc w:val="center"/>
        </w:trPr>
        <w:tc>
          <w:tcPr>
            <w:tcW w:w="305"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5BD3C12A"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8</w:t>
            </w:r>
          </w:p>
        </w:tc>
        <w:tc>
          <w:tcPr>
            <w:tcW w:w="1083" w:type="pct"/>
            <w:tcBorders>
              <w:top w:val="single" w:sz="4" w:space="0" w:color="auto"/>
              <w:left w:val="single" w:sz="4" w:space="0" w:color="auto"/>
              <w:bottom w:val="single" w:sz="4" w:space="0" w:color="auto"/>
              <w:right w:val="single" w:sz="4" w:space="0" w:color="auto"/>
            </w:tcBorders>
            <w:vAlign w:val="center"/>
          </w:tcPr>
          <w:p w14:paraId="65A64BFC" w14:textId="77777777" w:rsidR="00DA7793" w:rsidRPr="00944A48" w:rsidRDefault="00DA7793" w:rsidP="003168AC">
            <w:pPr>
              <w:spacing w:line="240" w:lineRule="auto"/>
              <w:contextualSpacing/>
              <w:rPr>
                <w:b/>
                <w:lang w:val="en-US"/>
              </w:rPr>
            </w:pPr>
            <w:r w:rsidRPr="00944A48">
              <w:rPr>
                <w:b/>
                <w:lang w:val="en-US"/>
              </w:rPr>
              <w:t xml:space="preserve">Amela </w:t>
            </w:r>
            <w:proofErr w:type="spellStart"/>
            <w:r w:rsidRPr="00944A48">
              <w:rPr>
                <w:b/>
                <w:lang w:val="en-US"/>
              </w:rPr>
              <w:t>Bajramović</w:t>
            </w:r>
            <w:proofErr w:type="spellEnd"/>
          </w:p>
        </w:tc>
        <w:tc>
          <w:tcPr>
            <w:tcW w:w="1638"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37BDF9AF" w14:textId="77777777" w:rsidR="00DA7793" w:rsidRPr="00944A48" w:rsidRDefault="00DA7793" w:rsidP="003168AC">
            <w:pPr>
              <w:spacing w:line="240" w:lineRule="auto"/>
              <w:contextualSpacing/>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Action Associate</w:t>
            </w:r>
          </w:p>
        </w:tc>
        <w:tc>
          <w:tcPr>
            <w:tcW w:w="547"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0E208113"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BiH</w:t>
            </w:r>
          </w:p>
        </w:tc>
        <w:tc>
          <w:tcPr>
            <w:tcW w:w="744"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100468DB"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r w:rsidRPr="00944A48">
              <w:rPr>
                <w:rFonts w:ascii="Myriad Pro" w:eastAsia="Times New Roman" w:hAnsi="Myriad Pro" w:cstheme="minorHAnsi"/>
                <w:sz w:val="20"/>
                <w:szCs w:val="20"/>
                <w:lang w:val="en-US"/>
              </w:rPr>
              <w:t xml:space="preserve">07 Nov 2023 </w:t>
            </w:r>
          </w:p>
        </w:tc>
        <w:tc>
          <w:tcPr>
            <w:tcW w:w="683" w:type="pct"/>
            <w:tcBorders>
              <w:top w:val="single" w:sz="4" w:space="0" w:color="auto"/>
              <w:left w:val="single" w:sz="4" w:space="0" w:color="auto"/>
              <w:bottom w:val="single" w:sz="4" w:space="0" w:color="auto"/>
              <w:right w:val="single" w:sz="4" w:space="0" w:color="auto"/>
            </w:tcBorders>
          </w:tcPr>
          <w:p w14:paraId="143760D2"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p>
        </w:tc>
      </w:tr>
      <w:tr w:rsidR="00DA7793" w:rsidRPr="00A8460B" w14:paraId="4CC2A995" w14:textId="77777777" w:rsidTr="003168AC">
        <w:trPr>
          <w:trHeight w:val="532"/>
          <w:jc w:val="center"/>
        </w:trPr>
        <w:tc>
          <w:tcPr>
            <w:tcW w:w="305"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6873E113"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9</w:t>
            </w:r>
          </w:p>
        </w:tc>
        <w:tc>
          <w:tcPr>
            <w:tcW w:w="1083" w:type="pct"/>
            <w:tcBorders>
              <w:top w:val="single" w:sz="4" w:space="0" w:color="auto"/>
              <w:left w:val="single" w:sz="4" w:space="0" w:color="auto"/>
              <w:bottom w:val="single" w:sz="4" w:space="0" w:color="auto"/>
              <w:right w:val="single" w:sz="4" w:space="0" w:color="auto"/>
            </w:tcBorders>
            <w:vAlign w:val="center"/>
          </w:tcPr>
          <w:p w14:paraId="408E7A4E" w14:textId="77777777" w:rsidR="00DA7793" w:rsidRPr="00944A48" w:rsidRDefault="00DA7793" w:rsidP="003168AC">
            <w:pPr>
              <w:spacing w:line="240" w:lineRule="auto"/>
              <w:contextualSpacing/>
              <w:rPr>
                <w:rFonts w:ascii="Myriad Pro" w:eastAsia="Times New Roman" w:hAnsi="Myriad Pro" w:cstheme="minorHAnsi"/>
                <w:b/>
                <w:color w:val="000000"/>
                <w:sz w:val="20"/>
                <w:szCs w:val="20"/>
                <w:lang w:val="en-US"/>
              </w:rPr>
            </w:pPr>
            <w:r w:rsidRPr="00944A48">
              <w:rPr>
                <w:b/>
                <w:lang w:val="en-US"/>
              </w:rPr>
              <w:t xml:space="preserve">Una </w:t>
            </w:r>
            <w:proofErr w:type="spellStart"/>
            <w:r w:rsidRPr="00944A48">
              <w:rPr>
                <w:b/>
                <w:lang w:val="en-US"/>
              </w:rPr>
              <w:t>Hadžić</w:t>
            </w:r>
            <w:proofErr w:type="spellEnd"/>
          </w:p>
        </w:tc>
        <w:tc>
          <w:tcPr>
            <w:tcW w:w="1638"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34F6EB76" w14:textId="77777777" w:rsidR="00DA7793" w:rsidRPr="00944A48" w:rsidRDefault="00DA7793" w:rsidP="003168AC">
            <w:pPr>
              <w:spacing w:line="240" w:lineRule="auto"/>
              <w:contextualSpacing/>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Action Assistant</w:t>
            </w:r>
          </w:p>
        </w:tc>
        <w:tc>
          <w:tcPr>
            <w:tcW w:w="547"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7FB3E1A2"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BiH</w:t>
            </w:r>
          </w:p>
        </w:tc>
        <w:tc>
          <w:tcPr>
            <w:tcW w:w="744"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32E406E7"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r w:rsidRPr="00944A48">
              <w:rPr>
                <w:rFonts w:ascii="Myriad Pro" w:eastAsia="Times New Roman" w:hAnsi="Myriad Pro" w:cstheme="minorHAnsi"/>
                <w:sz w:val="20"/>
                <w:szCs w:val="20"/>
                <w:lang w:val="en-US"/>
              </w:rPr>
              <w:t>05 May 2022</w:t>
            </w:r>
          </w:p>
        </w:tc>
        <w:tc>
          <w:tcPr>
            <w:tcW w:w="683" w:type="pct"/>
            <w:tcBorders>
              <w:top w:val="single" w:sz="4" w:space="0" w:color="auto"/>
              <w:left w:val="single" w:sz="4" w:space="0" w:color="auto"/>
              <w:bottom w:val="single" w:sz="4" w:space="0" w:color="auto"/>
              <w:right w:val="single" w:sz="4" w:space="0" w:color="auto"/>
            </w:tcBorders>
          </w:tcPr>
          <w:p w14:paraId="70E999EA"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r w:rsidRPr="00944A48">
              <w:rPr>
                <w:rFonts w:ascii="Myriad Pro" w:eastAsia="Times New Roman" w:hAnsi="Myriad Pro" w:cstheme="minorHAnsi"/>
                <w:sz w:val="20"/>
                <w:szCs w:val="20"/>
                <w:lang w:val="en-US"/>
              </w:rPr>
              <w:t>07 July 2024</w:t>
            </w:r>
          </w:p>
        </w:tc>
      </w:tr>
      <w:tr w:rsidR="00DA7793" w:rsidRPr="00A8460B" w14:paraId="2D6657AC" w14:textId="77777777" w:rsidTr="003168AC">
        <w:trPr>
          <w:trHeight w:val="532"/>
          <w:jc w:val="center"/>
        </w:trPr>
        <w:tc>
          <w:tcPr>
            <w:tcW w:w="305"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62F09178"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10.</w:t>
            </w:r>
          </w:p>
        </w:tc>
        <w:tc>
          <w:tcPr>
            <w:tcW w:w="1083" w:type="pct"/>
            <w:tcBorders>
              <w:top w:val="single" w:sz="4" w:space="0" w:color="auto"/>
              <w:left w:val="single" w:sz="4" w:space="0" w:color="auto"/>
              <w:bottom w:val="single" w:sz="4" w:space="0" w:color="auto"/>
              <w:right w:val="single" w:sz="4" w:space="0" w:color="auto"/>
            </w:tcBorders>
            <w:vAlign w:val="center"/>
          </w:tcPr>
          <w:p w14:paraId="4209885A" w14:textId="77777777" w:rsidR="00DA7793" w:rsidRPr="00944A48" w:rsidRDefault="00DA7793" w:rsidP="003168AC">
            <w:pPr>
              <w:spacing w:line="240" w:lineRule="auto"/>
              <w:contextualSpacing/>
              <w:rPr>
                <w:b/>
                <w:lang w:val="en-US"/>
              </w:rPr>
            </w:pPr>
            <w:r w:rsidRPr="00944A48">
              <w:rPr>
                <w:b/>
                <w:lang w:val="en-US"/>
              </w:rPr>
              <w:t xml:space="preserve">Zana </w:t>
            </w:r>
            <w:proofErr w:type="spellStart"/>
            <w:r w:rsidRPr="00944A48">
              <w:rPr>
                <w:b/>
                <w:lang w:val="en-US"/>
              </w:rPr>
              <w:t>Muminović</w:t>
            </w:r>
            <w:proofErr w:type="spellEnd"/>
            <w:r w:rsidRPr="00944A48">
              <w:rPr>
                <w:b/>
                <w:lang w:val="en-US"/>
              </w:rPr>
              <w:t xml:space="preserve"> Omerika</w:t>
            </w:r>
          </w:p>
        </w:tc>
        <w:tc>
          <w:tcPr>
            <w:tcW w:w="1638"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02C0C3C9" w14:textId="77777777" w:rsidR="00DA7793" w:rsidRPr="00944A48" w:rsidRDefault="00DA7793" w:rsidP="003168AC">
            <w:pPr>
              <w:spacing w:line="240" w:lineRule="auto"/>
              <w:contextualSpacing/>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Action Assistant</w:t>
            </w:r>
          </w:p>
        </w:tc>
        <w:tc>
          <w:tcPr>
            <w:tcW w:w="547"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38239664"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BiH</w:t>
            </w:r>
          </w:p>
        </w:tc>
        <w:tc>
          <w:tcPr>
            <w:tcW w:w="744"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tcPr>
          <w:p w14:paraId="484D3FCA"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r w:rsidRPr="00944A48">
              <w:rPr>
                <w:rFonts w:ascii="Myriad Pro" w:eastAsia="Times New Roman" w:hAnsi="Myriad Pro" w:cstheme="minorHAnsi"/>
                <w:sz w:val="20"/>
                <w:szCs w:val="20"/>
                <w:lang w:val="en-US"/>
              </w:rPr>
              <w:t>01 November 2024</w:t>
            </w:r>
          </w:p>
        </w:tc>
        <w:tc>
          <w:tcPr>
            <w:tcW w:w="683" w:type="pct"/>
            <w:tcBorders>
              <w:top w:val="single" w:sz="4" w:space="0" w:color="auto"/>
              <w:left w:val="single" w:sz="4" w:space="0" w:color="auto"/>
              <w:bottom w:val="single" w:sz="4" w:space="0" w:color="auto"/>
              <w:right w:val="single" w:sz="4" w:space="0" w:color="auto"/>
            </w:tcBorders>
          </w:tcPr>
          <w:p w14:paraId="56950179"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r w:rsidRPr="00944A48">
              <w:rPr>
                <w:rFonts w:ascii="Myriad Pro" w:eastAsia="Times New Roman" w:hAnsi="Myriad Pro" w:cstheme="minorHAnsi"/>
                <w:sz w:val="20"/>
                <w:szCs w:val="20"/>
                <w:lang w:val="en-US"/>
              </w:rPr>
              <w:t>30 April 2025</w:t>
            </w:r>
          </w:p>
        </w:tc>
      </w:tr>
      <w:tr w:rsidR="00DA7793" w:rsidRPr="00A8460B" w14:paraId="54D14871" w14:textId="77777777" w:rsidTr="003168AC">
        <w:trPr>
          <w:trHeight w:val="532"/>
          <w:jc w:val="center"/>
        </w:trPr>
        <w:tc>
          <w:tcPr>
            <w:tcW w:w="305"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4A3E3DB9" w14:textId="77777777" w:rsidR="00DA7793" w:rsidRPr="00944A48" w:rsidRDefault="00DA7793" w:rsidP="003168AC">
            <w:pPr>
              <w:spacing w:line="240" w:lineRule="auto"/>
              <w:contextualSpacing/>
              <w:jc w:val="center"/>
              <w:rPr>
                <w:rFonts w:ascii="Myriad Pro" w:eastAsia="Times New Roman" w:hAnsi="Myriad Pro" w:cstheme="minorHAnsi"/>
                <w:b/>
                <w:color w:val="000000"/>
                <w:sz w:val="20"/>
                <w:szCs w:val="20"/>
                <w:lang w:val="en-US"/>
              </w:rPr>
            </w:pPr>
            <w:r w:rsidRPr="00944A48">
              <w:rPr>
                <w:rFonts w:ascii="Myriad Pro" w:eastAsia="Times New Roman" w:hAnsi="Myriad Pro" w:cstheme="minorHAnsi"/>
                <w:b/>
                <w:color w:val="000000"/>
                <w:sz w:val="20"/>
                <w:szCs w:val="20"/>
                <w:lang w:val="en-US"/>
              </w:rPr>
              <w:t>11</w:t>
            </w:r>
          </w:p>
        </w:tc>
        <w:tc>
          <w:tcPr>
            <w:tcW w:w="1083" w:type="pct"/>
            <w:tcBorders>
              <w:top w:val="single" w:sz="4" w:space="0" w:color="auto"/>
              <w:left w:val="single" w:sz="4" w:space="0" w:color="auto"/>
              <w:bottom w:val="single" w:sz="4" w:space="0" w:color="auto"/>
              <w:right w:val="single" w:sz="4" w:space="0" w:color="auto"/>
            </w:tcBorders>
            <w:vAlign w:val="center"/>
          </w:tcPr>
          <w:p w14:paraId="50D2ACAF" w14:textId="77777777" w:rsidR="00DA7793" w:rsidRPr="00944A48" w:rsidRDefault="00DA7793" w:rsidP="003168AC">
            <w:pPr>
              <w:spacing w:line="240" w:lineRule="auto"/>
              <w:contextualSpacing/>
              <w:rPr>
                <w:rFonts w:ascii="Myriad Pro" w:eastAsia="Times New Roman" w:hAnsi="Myriad Pro" w:cstheme="minorHAnsi"/>
                <w:b/>
                <w:color w:val="000000"/>
                <w:sz w:val="20"/>
                <w:szCs w:val="20"/>
                <w:lang w:val="en-US"/>
              </w:rPr>
            </w:pPr>
            <w:r w:rsidRPr="00944A48">
              <w:rPr>
                <w:b/>
                <w:lang w:val="en-US"/>
              </w:rPr>
              <w:t>Haris Daul</w:t>
            </w:r>
          </w:p>
        </w:tc>
        <w:tc>
          <w:tcPr>
            <w:tcW w:w="1638"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3D37A48B" w14:textId="77777777" w:rsidR="00DA7793" w:rsidRPr="00944A48" w:rsidRDefault="00DA7793" w:rsidP="003168AC">
            <w:pPr>
              <w:spacing w:line="240" w:lineRule="auto"/>
              <w:contextualSpacing/>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Communications Associate</w:t>
            </w:r>
          </w:p>
        </w:tc>
        <w:tc>
          <w:tcPr>
            <w:tcW w:w="547"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1AB042B6" w14:textId="77777777" w:rsidR="00DA7793" w:rsidRPr="00944A48" w:rsidRDefault="00DA7793" w:rsidP="003168AC">
            <w:pPr>
              <w:spacing w:line="240" w:lineRule="auto"/>
              <w:contextualSpacing/>
              <w:jc w:val="center"/>
              <w:rPr>
                <w:rFonts w:ascii="Myriad Pro" w:eastAsia="Times New Roman" w:hAnsi="Myriad Pro" w:cstheme="minorHAnsi"/>
                <w:color w:val="000000"/>
                <w:sz w:val="20"/>
                <w:szCs w:val="20"/>
                <w:lang w:val="en-US"/>
              </w:rPr>
            </w:pPr>
            <w:r w:rsidRPr="00944A48">
              <w:rPr>
                <w:rFonts w:ascii="Myriad Pro" w:eastAsia="Times New Roman" w:hAnsi="Myriad Pro" w:cstheme="minorHAnsi"/>
                <w:color w:val="000000"/>
                <w:sz w:val="20"/>
                <w:szCs w:val="20"/>
                <w:lang w:val="en-US"/>
              </w:rPr>
              <w:t>BiH</w:t>
            </w:r>
          </w:p>
        </w:tc>
        <w:tc>
          <w:tcPr>
            <w:tcW w:w="744" w:type="pct"/>
            <w:tcBorders>
              <w:top w:val="single" w:sz="4" w:space="0" w:color="auto"/>
              <w:left w:val="single" w:sz="4" w:space="0" w:color="auto"/>
              <w:bottom w:val="single" w:sz="4" w:space="0" w:color="auto"/>
              <w:right w:val="single" w:sz="4" w:space="0" w:color="auto"/>
            </w:tcBorders>
            <w:tcMar>
              <w:top w:w="15" w:type="dxa"/>
              <w:left w:w="108" w:type="dxa"/>
              <w:bottom w:w="15" w:type="dxa"/>
              <w:right w:w="108" w:type="dxa"/>
            </w:tcMar>
            <w:vAlign w:val="center"/>
            <w:hideMark/>
          </w:tcPr>
          <w:p w14:paraId="76FC0E44"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r w:rsidRPr="00944A48">
              <w:rPr>
                <w:rFonts w:ascii="Myriad Pro" w:eastAsia="Times New Roman" w:hAnsi="Myriad Pro" w:cstheme="minorHAnsi"/>
                <w:sz w:val="20"/>
                <w:szCs w:val="20"/>
                <w:lang w:val="en-US"/>
              </w:rPr>
              <w:t>01 July 2022</w:t>
            </w:r>
          </w:p>
        </w:tc>
        <w:tc>
          <w:tcPr>
            <w:tcW w:w="683" w:type="pct"/>
            <w:tcBorders>
              <w:top w:val="single" w:sz="4" w:space="0" w:color="auto"/>
              <w:left w:val="single" w:sz="4" w:space="0" w:color="auto"/>
              <w:bottom w:val="single" w:sz="4" w:space="0" w:color="auto"/>
              <w:right w:val="single" w:sz="4" w:space="0" w:color="auto"/>
            </w:tcBorders>
          </w:tcPr>
          <w:p w14:paraId="3EBC31DA" w14:textId="77777777" w:rsidR="00DA7793" w:rsidRPr="00944A48" w:rsidRDefault="00DA7793" w:rsidP="003168AC">
            <w:pPr>
              <w:spacing w:line="240" w:lineRule="auto"/>
              <w:contextualSpacing/>
              <w:jc w:val="center"/>
              <w:rPr>
                <w:rFonts w:ascii="Myriad Pro" w:eastAsia="Times New Roman" w:hAnsi="Myriad Pro" w:cstheme="minorHAnsi"/>
                <w:sz w:val="20"/>
                <w:szCs w:val="20"/>
                <w:lang w:val="en-US"/>
              </w:rPr>
            </w:pPr>
          </w:p>
        </w:tc>
      </w:tr>
    </w:tbl>
    <w:p w14:paraId="7BD5057E" w14:textId="77777777" w:rsidR="00DA7793" w:rsidRPr="00944A48" w:rsidRDefault="00DA7793" w:rsidP="00DA7793">
      <w:pPr>
        <w:pStyle w:val="Caption"/>
        <w:keepNext/>
        <w:contextualSpacing/>
        <w:rPr>
          <w:rFonts w:ascii="Myriad Pro" w:hAnsi="Myriad Pro" w:cstheme="minorHAnsi"/>
          <w:sz w:val="20"/>
          <w:szCs w:val="20"/>
          <w:lang w:val="en-US"/>
        </w:rPr>
      </w:pPr>
    </w:p>
    <w:p w14:paraId="3640A8F0" w14:textId="77777777" w:rsidR="00DA7793" w:rsidRPr="00944A48" w:rsidRDefault="00DA7793" w:rsidP="00DA7793">
      <w:pPr>
        <w:pStyle w:val="Caption"/>
        <w:keepNext/>
        <w:contextualSpacing/>
        <w:rPr>
          <w:rFonts w:ascii="Myriad Pro" w:hAnsi="Myriad Pro" w:cstheme="minorHAnsi"/>
          <w:sz w:val="22"/>
          <w:szCs w:val="22"/>
          <w:lang w:val="en-US"/>
        </w:rPr>
      </w:pPr>
      <w:bookmarkStart w:id="21" w:name="_Toc107325645"/>
      <w:r w:rsidRPr="00944A48">
        <w:rPr>
          <w:rFonts w:ascii="Myriad Pro" w:hAnsi="Myriad Pro" w:cstheme="minorHAnsi"/>
          <w:sz w:val="22"/>
          <w:szCs w:val="22"/>
          <w:lang w:val="en-US"/>
        </w:rPr>
        <w:t>Table 3</w:t>
      </w:r>
      <w:r w:rsidRPr="00944A48">
        <w:rPr>
          <w:rFonts w:ascii="Myriad Pro" w:hAnsi="Myriad Pro"/>
          <w:sz w:val="22"/>
          <w:szCs w:val="22"/>
          <w:lang w:val="en-US"/>
        </w:rPr>
        <w:fldChar w:fldCharType="begin"/>
      </w:r>
      <w:r w:rsidRPr="00944A48">
        <w:rPr>
          <w:rFonts w:ascii="Myriad Pro" w:hAnsi="Myriad Pro" w:cstheme="minorHAnsi"/>
          <w:sz w:val="22"/>
          <w:szCs w:val="22"/>
          <w:lang w:val="en-US"/>
        </w:rPr>
        <w:instrText xml:space="preserve"> SEQ Table \* ARABIC </w:instrText>
      </w:r>
      <w:r w:rsidRPr="00944A48">
        <w:rPr>
          <w:rFonts w:ascii="Myriad Pro" w:hAnsi="Myriad Pro"/>
          <w:sz w:val="22"/>
          <w:szCs w:val="22"/>
          <w:lang w:val="en-US"/>
        </w:rPr>
        <w:fldChar w:fldCharType="separate"/>
      </w:r>
      <w:r w:rsidRPr="00944A48">
        <w:rPr>
          <w:rFonts w:ascii="Myriad Pro" w:hAnsi="Myriad Pro" w:cstheme="minorHAnsi"/>
          <w:noProof/>
          <w:sz w:val="22"/>
          <w:szCs w:val="22"/>
          <w:lang w:val="en-US"/>
        </w:rPr>
        <w:t>1</w:t>
      </w:r>
      <w:r w:rsidRPr="00944A48">
        <w:rPr>
          <w:rFonts w:ascii="Myriad Pro" w:hAnsi="Myriad Pro"/>
          <w:sz w:val="22"/>
          <w:szCs w:val="22"/>
          <w:lang w:val="en-US"/>
        </w:rPr>
        <w:fldChar w:fldCharType="end"/>
      </w:r>
      <w:r w:rsidRPr="00944A48">
        <w:rPr>
          <w:rFonts w:ascii="Myriad Pro" w:hAnsi="Myriad Pro" w:cstheme="minorHAnsi"/>
          <w:sz w:val="22"/>
          <w:szCs w:val="22"/>
          <w:lang w:val="en-US"/>
        </w:rPr>
        <w:t xml:space="preserve"> – List of engaged consultants</w:t>
      </w:r>
      <w:bookmarkEnd w:id="21"/>
    </w:p>
    <w:tbl>
      <w:tblPr>
        <w:tblStyle w:val="TableGrid"/>
        <w:tblW w:w="9445" w:type="dxa"/>
        <w:jc w:val="center"/>
        <w:tblLayout w:type="fixed"/>
        <w:tblLook w:val="04A0" w:firstRow="1" w:lastRow="0" w:firstColumn="1" w:lastColumn="0" w:noHBand="0" w:noVBand="1"/>
      </w:tblPr>
      <w:tblGrid>
        <w:gridCol w:w="625"/>
        <w:gridCol w:w="2970"/>
        <w:gridCol w:w="1170"/>
        <w:gridCol w:w="810"/>
        <w:gridCol w:w="720"/>
        <w:gridCol w:w="900"/>
        <w:gridCol w:w="1080"/>
        <w:gridCol w:w="1170"/>
      </w:tblGrid>
      <w:tr w:rsidR="00DA7793" w:rsidRPr="00A8460B" w14:paraId="7F8806FC" w14:textId="77777777" w:rsidTr="003168AC">
        <w:trPr>
          <w:trHeight w:val="355"/>
          <w:jc w:val="center"/>
        </w:trPr>
        <w:tc>
          <w:tcPr>
            <w:tcW w:w="625" w:type="dxa"/>
            <w:tcBorders>
              <w:top w:val="single" w:sz="4" w:space="0" w:color="000000" w:themeColor="text1"/>
              <w:left w:val="single" w:sz="4" w:space="0" w:color="000000" w:themeColor="text1"/>
              <w:bottom w:val="single" w:sz="4" w:space="0" w:color="000000" w:themeColor="text1"/>
              <w:right w:val="single" w:sz="4" w:space="0" w:color="000000" w:themeColor="text1"/>
            </w:tcBorders>
            <w:shd w:val="clear" w:color="auto" w:fill="BFBFBF" w:themeFill="background1" w:themeFillShade="BF"/>
            <w:vAlign w:val="center"/>
            <w:hideMark/>
          </w:tcPr>
          <w:p w14:paraId="699DC3E5" w14:textId="77777777" w:rsidR="00DA7793" w:rsidRPr="00944A48" w:rsidRDefault="00DA7793" w:rsidP="003168AC">
            <w:pPr>
              <w:jc w:val="center"/>
              <w:rPr>
                <w:rFonts w:ascii="Myriad Pro" w:hAnsi="Myriad Pro" w:cstheme="minorHAnsi"/>
                <w:b/>
                <w:sz w:val="20"/>
                <w:szCs w:val="20"/>
                <w:lang w:val="en-US"/>
              </w:rPr>
            </w:pPr>
            <w:r w:rsidRPr="00944A48">
              <w:rPr>
                <w:rFonts w:ascii="Myriad Pro" w:hAnsi="Myriad Pro" w:cstheme="minorHAnsi"/>
                <w:b/>
                <w:sz w:val="20"/>
                <w:szCs w:val="20"/>
                <w:lang w:val="en-US"/>
              </w:rPr>
              <w:t>No.</w:t>
            </w:r>
          </w:p>
        </w:tc>
        <w:tc>
          <w:tcPr>
            <w:tcW w:w="2970" w:type="dxa"/>
            <w:tcBorders>
              <w:top w:val="single" w:sz="4" w:space="0" w:color="000000" w:themeColor="text1"/>
              <w:left w:val="single" w:sz="4" w:space="0" w:color="000000" w:themeColor="text1"/>
              <w:bottom w:val="single" w:sz="4" w:space="0" w:color="000000" w:themeColor="text1"/>
              <w:right w:val="single" w:sz="4" w:space="0" w:color="000000" w:themeColor="text1"/>
            </w:tcBorders>
            <w:shd w:val="clear" w:color="auto" w:fill="BFBFBF" w:themeFill="background1" w:themeFillShade="BF"/>
            <w:vAlign w:val="center"/>
            <w:hideMark/>
          </w:tcPr>
          <w:p w14:paraId="647117AF" w14:textId="77777777" w:rsidR="00DA7793" w:rsidRPr="00944A48" w:rsidRDefault="00DA7793" w:rsidP="003168AC">
            <w:pPr>
              <w:contextualSpacing/>
              <w:jc w:val="center"/>
              <w:rPr>
                <w:rFonts w:ascii="Myriad Pro" w:hAnsi="Myriad Pro" w:cstheme="minorHAnsi"/>
                <w:b/>
                <w:sz w:val="20"/>
                <w:szCs w:val="20"/>
                <w:lang w:val="en-US"/>
              </w:rPr>
            </w:pPr>
            <w:r w:rsidRPr="00944A48">
              <w:rPr>
                <w:rFonts w:ascii="Myriad Pro" w:hAnsi="Myriad Pro" w:cstheme="minorHAnsi"/>
                <w:b/>
                <w:sz w:val="20"/>
                <w:szCs w:val="20"/>
                <w:lang w:val="en-US"/>
              </w:rPr>
              <w:t>Position</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shd w:val="clear" w:color="auto" w:fill="BFBFBF" w:themeFill="background1" w:themeFillShade="BF"/>
            <w:vAlign w:val="center"/>
            <w:hideMark/>
          </w:tcPr>
          <w:p w14:paraId="61A67934" w14:textId="77777777" w:rsidR="00DA7793" w:rsidRPr="00944A48" w:rsidRDefault="00DA7793" w:rsidP="00D328AC">
            <w:pPr>
              <w:contextualSpacing/>
              <w:jc w:val="center"/>
              <w:rPr>
                <w:rFonts w:ascii="Myriad Pro" w:hAnsi="Myriad Pro" w:cstheme="minorHAnsi"/>
                <w:b/>
                <w:sz w:val="20"/>
                <w:szCs w:val="20"/>
                <w:lang w:val="en-US"/>
              </w:rPr>
            </w:pPr>
            <w:r w:rsidRPr="00944A48">
              <w:rPr>
                <w:rFonts w:ascii="Myriad Pro" w:hAnsi="Myriad Pro" w:cstheme="minorHAnsi"/>
                <w:b/>
                <w:sz w:val="20"/>
                <w:szCs w:val="20"/>
                <w:lang w:val="en-US"/>
              </w:rPr>
              <w:t>Name</w:t>
            </w:r>
          </w:p>
        </w:tc>
        <w:tc>
          <w:tcPr>
            <w:tcW w:w="810" w:type="dxa"/>
            <w:tcBorders>
              <w:top w:val="single" w:sz="4" w:space="0" w:color="000000" w:themeColor="text1"/>
              <w:left w:val="single" w:sz="4" w:space="0" w:color="000000" w:themeColor="text1"/>
              <w:bottom w:val="single" w:sz="4" w:space="0" w:color="000000" w:themeColor="text1"/>
              <w:right w:val="single" w:sz="4" w:space="0" w:color="000000" w:themeColor="text1"/>
            </w:tcBorders>
            <w:shd w:val="clear" w:color="auto" w:fill="BFBFBF" w:themeFill="background1" w:themeFillShade="BF"/>
            <w:vAlign w:val="center"/>
            <w:hideMark/>
          </w:tcPr>
          <w:p w14:paraId="4A84978E" w14:textId="77777777" w:rsidR="00DA7793" w:rsidRPr="00944A48" w:rsidRDefault="00DA7793" w:rsidP="00D328AC">
            <w:pPr>
              <w:contextualSpacing/>
              <w:jc w:val="center"/>
              <w:rPr>
                <w:rFonts w:ascii="Myriad Pro" w:hAnsi="Myriad Pro" w:cstheme="minorHAnsi"/>
                <w:b/>
                <w:sz w:val="20"/>
                <w:szCs w:val="20"/>
                <w:lang w:val="en-US"/>
              </w:rPr>
            </w:pPr>
            <w:r w:rsidRPr="00944A48">
              <w:rPr>
                <w:rFonts w:ascii="Myriad Pro" w:hAnsi="Myriad Pro" w:cstheme="minorHAnsi"/>
                <w:b/>
                <w:sz w:val="20"/>
                <w:szCs w:val="20"/>
                <w:lang w:val="en-US"/>
              </w:rPr>
              <w:t>Office</w:t>
            </w:r>
          </w:p>
        </w:tc>
        <w:tc>
          <w:tcPr>
            <w:tcW w:w="720" w:type="dxa"/>
            <w:tcBorders>
              <w:top w:val="single" w:sz="4" w:space="0" w:color="000000" w:themeColor="text1"/>
              <w:left w:val="single" w:sz="4" w:space="0" w:color="000000" w:themeColor="text1"/>
              <w:bottom w:val="single" w:sz="4" w:space="0" w:color="000000" w:themeColor="text1"/>
              <w:right w:val="single" w:sz="4" w:space="0" w:color="000000" w:themeColor="text1"/>
            </w:tcBorders>
            <w:shd w:val="clear" w:color="auto" w:fill="BFBFBF" w:themeFill="background1" w:themeFillShade="BF"/>
            <w:vAlign w:val="center"/>
            <w:hideMark/>
          </w:tcPr>
          <w:p w14:paraId="5BB7105B" w14:textId="77777777" w:rsidR="00DA7793" w:rsidRPr="00944A48" w:rsidRDefault="00DA7793" w:rsidP="00D328AC">
            <w:pPr>
              <w:contextualSpacing/>
              <w:jc w:val="center"/>
              <w:rPr>
                <w:rFonts w:ascii="Myriad Pro" w:hAnsi="Myriad Pro" w:cstheme="minorHAnsi"/>
                <w:b/>
                <w:sz w:val="20"/>
                <w:szCs w:val="20"/>
                <w:lang w:val="en-US"/>
              </w:rPr>
            </w:pPr>
            <w:r w:rsidRPr="00944A48">
              <w:rPr>
                <w:rFonts w:ascii="Myriad Pro" w:hAnsi="Myriad Pro" w:cstheme="minorHAnsi"/>
                <w:b/>
                <w:sz w:val="20"/>
                <w:szCs w:val="20"/>
                <w:lang w:val="en-US"/>
              </w:rPr>
              <w:t>Unit</w:t>
            </w:r>
          </w:p>
        </w:tc>
        <w:tc>
          <w:tcPr>
            <w:tcW w:w="900" w:type="dxa"/>
            <w:tcBorders>
              <w:top w:val="single" w:sz="4" w:space="0" w:color="000000" w:themeColor="text1"/>
              <w:left w:val="single" w:sz="4" w:space="0" w:color="000000" w:themeColor="text1"/>
              <w:bottom w:val="single" w:sz="4" w:space="0" w:color="000000" w:themeColor="text1"/>
              <w:right w:val="single" w:sz="4" w:space="0" w:color="000000" w:themeColor="text1"/>
            </w:tcBorders>
            <w:shd w:val="clear" w:color="auto" w:fill="BFBFBF" w:themeFill="background1" w:themeFillShade="BF"/>
            <w:vAlign w:val="center"/>
            <w:hideMark/>
          </w:tcPr>
          <w:p w14:paraId="18FB50DF" w14:textId="77777777" w:rsidR="00DA7793" w:rsidRPr="00944A48" w:rsidRDefault="00DA7793" w:rsidP="00D328AC">
            <w:pPr>
              <w:contextualSpacing/>
              <w:jc w:val="center"/>
              <w:rPr>
                <w:rFonts w:ascii="Myriad Pro" w:hAnsi="Myriad Pro" w:cstheme="minorHAnsi"/>
                <w:b/>
                <w:sz w:val="20"/>
                <w:szCs w:val="20"/>
                <w:lang w:val="en-US"/>
              </w:rPr>
            </w:pPr>
            <w:r w:rsidRPr="00944A48">
              <w:rPr>
                <w:rFonts w:ascii="Myriad Pro" w:hAnsi="Myriad Pro" w:cstheme="minorHAnsi"/>
                <w:b/>
                <w:sz w:val="20"/>
                <w:szCs w:val="20"/>
                <w:lang w:val="en-US"/>
              </w:rPr>
              <w:t xml:space="preserve"># </w:t>
            </w:r>
            <w:proofErr w:type="gramStart"/>
            <w:r w:rsidRPr="00944A48">
              <w:rPr>
                <w:rFonts w:ascii="Myriad Pro" w:hAnsi="Myriad Pro" w:cstheme="minorHAnsi"/>
                <w:b/>
                <w:sz w:val="20"/>
                <w:szCs w:val="20"/>
                <w:lang w:val="en-US"/>
              </w:rPr>
              <w:t>of</w:t>
            </w:r>
            <w:proofErr w:type="gramEnd"/>
            <w:r w:rsidRPr="00944A48">
              <w:rPr>
                <w:rFonts w:ascii="Myriad Pro" w:hAnsi="Myriad Pro" w:cstheme="minorHAnsi"/>
                <w:b/>
                <w:sz w:val="20"/>
                <w:szCs w:val="20"/>
                <w:lang w:val="en-US"/>
              </w:rPr>
              <w:t xml:space="preserve"> units</w:t>
            </w:r>
          </w:p>
        </w:tc>
        <w:tc>
          <w:tcPr>
            <w:tcW w:w="1080" w:type="dxa"/>
            <w:tcBorders>
              <w:top w:val="single" w:sz="4" w:space="0" w:color="000000" w:themeColor="text1"/>
              <w:left w:val="single" w:sz="4" w:space="0" w:color="000000" w:themeColor="text1"/>
              <w:bottom w:val="single" w:sz="4" w:space="0" w:color="000000" w:themeColor="text1"/>
              <w:right w:val="single" w:sz="4" w:space="0" w:color="000000" w:themeColor="text1"/>
            </w:tcBorders>
            <w:shd w:val="clear" w:color="auto" w:fill="BFBFBF" w:themeFill="background1" w:themeFillShade="BF"/>
            <w:vAlign w:val="center"/>
            <w:hideMark/>
          </w:tcPr>
          <w:p w14:paraId="7C5A3E5E" w14:textId="77777777" w:rsidR="00DA7793" w:rsidRPr="00944A48" w:rsidRDefault="00DA7793" w:rsidP="00D328AC">
            <w:pPr>
              <w:contextualSpacing/>
              <w:jc w:val="center"/>
              <w:rPr>
                <w:rFonts w:ascii="Myriad Pro" w:hAnsi="Myriad Pro" w:cstheme="minorHAnsi"/>
                <w:b/>
                <w:sz w:val="20"/>
                <w:szCs w:val="20"/>
                <w:lang w:val="en-US"/>
              </w:rPr>
            </w:pPr>
            <w:r w:rsidRPr="00944A48">
              <w:rPr>
                <w:rFonts w:ascii="Myriad Pro" w:hAnsi="Myriad Pro" w:cstheme="minorHAnsi"/>
                <w:b/>
                <w:sz w:val="20"/>
                <w:szCs w:val="20"/>
                <w:lang w:val="en-US"/>
              </w:rPr>
              <w:t>From</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shd w:val="clear" w:color="auto" w:fill="BFBFBF" w:themeFill="background1" w:themeFillShade="BF"/>
            <w:vAlign w:val="center"/>
            <w:hideMark/>
          </w:tcPr>
          <w:p w14:paraId="2D17A7AB" w14:textId="77777777" w:rsidR="00DA7793" w:rsidRPr="00944A48" w:rsidRDefault="00DA7793" w:rsidP="00D328AC">
            <w:pPr>
              <w:contextualSpacing/>
              <w:jc w:val="center"/>
              <w:rPr>
                <w:rFonts w:ascii="Myriad Pro" w:hAnsi="Myriad Pro" w:cstheme="minorHAnsi"/>
                <w:b/>
                <w:sz w:val="20"/>
                <w:szCs w:val="20"/>
                <w:lang w:val="en-US"/>
              </w:rPr>
            </w:pPr>
            <w:r w:rsidRPr="00944A48">
              <w:rPr>
                <w:rFonts w:ascii="Myriad Pro" w:hAnsi="Myriad Pro" w:cstheme="minorHAnsi"/>
                <w:b/>
                <w:sz w:val="20"/>
                <w:szCs w:val="20"/>
                <w:lang w:val="en-US"/>
              </w:rPr>
              <w:t>To</w:t>
            </w:r>
          </w:p>
        </w:tc>
      </w:tr>
      <w:tr w:rsidR="00DA7793" w:rsidRPr="00A8460B" w14:paraId="6D4C4C8C" w14:textId="77777777" w:rsidTr="003168AC">
        <w:trPr>
          <w:jc w:val="center"/>
        </w:trPr>
        <w:tc>
          <w:tcPr>
            <w:tcW w:w="625"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2080F6C6" w14:textId="77777777" w:rsidR="00DA7793" w:rsidRPr="00944A48" w:rsidRDefault="00DA7793" w:rsidP="00316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w:t>
            </w:r>
          </w:p>
        </w:tc>
        <w:tc>
          <w:tcPr>
            <w:tcW w:w="2970" w:type="dxa"/>
            <w:tcBorders>
              <w:top w:val="single" w:sz="4" w:space="0" w:color="000000" w:themeColor="text1"/>
              <w:left w:val="single" w:sz="4" w:space="0" w:color="000000" w:themeColor="text1"/>
              <w:bottom w:val="single" w:sz="4" w:space="0" w:color="000000" w:themeColor="text1"/>
              <w:right w:val="single" w:sz="4" w:space="0" w:color="000000" w:themeColor="text1"/>
            </w:tcBorders>
            <w:hideMark/>
          </w:tcPr>
          <w:p w14:paraId="0E87BBE9" w14:textId="77777777" w:rsidR="00DA7793" w:rsidRPr="00944A48" w:rsidRDefault="00DA7793" w:rsidP="003168AC">
            <w:pPr>
              <w:contextualSpacing/>
              <w:rPr>
                <w:rFonts w:ascii="Myriad Pro" w:hAnsi="Myriad Pro" w:cstheme="minorHAnsi"/>
                <w:sz w:val="20"/>
                <w:szCs w:val="20"/>
                <w:lang w:val="en-US"/>
              </w:rPr>
            </w:pPr>
            <w:r w:rsidRPr="00944A48">
              <w:rPr>
                <w:rFonts w:ascii="Myriad Pro" w:hAnsi="Myriad Pro" w:cstheme="minorHAnsi"/>
                <w:sz w:val="20"/>
                <w:szCs w:val="20"/>
                <w:lang w:val="en-US"/>
              </w:rPr>
              <w:t>Environment and Water Management Specialist</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0840930B"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 xml:space="preserve">Branko </w:t>
            </w:r>
            <w:proofErr w:type="spellStart"/>
            <w:r w:rsidRPr="00944A48">
              <w:rPr>
                <w:rFonts w:ascii="Myriad Pro" w:hAnsi="Myriad Pro" w:cstheme="minorHAnsi"/>
                <w:sz w:val="20"/>
                <w:szCs w:val="20"/>
                <w:lang w:val="en-US"/>
              </w:rPr>
              <w:t>Vučijak</w:t>
            </w:r>
            <w:proofErr w:type="spellEnd"/>
          </w:p>
        </w:tc>
        <w:tc>
          <w:tcPr>
            <w:tcW w:w="81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3055C5B8"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BiH</w:t>
            </w:r>
          </w:p>
        </w:tc>
        <w:tc>
          <w:tcPr>
            <w:tcW w:w="72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658EEA93"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Per day</w:t>
            </w:r>
          </w:p>
        </w:tc>
        <w:tc>
          <w:tcPr>
            <w:tcW w:w="90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36C9F53A"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110</w:t>
            </w:r>
          </w:p>
        </w:tc>
        <w:tc>
          <w:tcPr>
            <w:tcW w:w="108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7CD17427"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02 Feb 2023</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0A620451"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05 March 2025</w:t>
            </w:r>
          </w:p>
        </w:tc>
      </w:tr>
      <w:tr w:rsidR="00DA7793" w:rsidRPr="00A8460B" w14:paraId="4889794C" w14:textId="77777777" w:rsidTr="003168AC">
        <w:trPr>
          <w:jc w:val="center"/>
        </w:trPr>
        <w:tc>
          <w:tcPr>
            <w:tcW w:w="625"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23218EBF" w14:textId="77777777" w:rsidR="00DA7793" w:rsidRPr="00944A48" w:rsidRDefault="00DA7793" w:rsidP="00316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2</w:t>
            </w:r>
          </w:p>
        </w:tc>
        <w:tc>
          <w:tcPr>
            <w:tcW w:w="2970" w:type="dxa"/>
            <w:tcBorders>
              <w:top w:val="single" w:sz="4" w:space="0" w:color="000000" w:themeColor="text1"/>
              <w:left w:val="single" w:sz="4" w:space="0" w:color="000000" w:themeColor="text1"/>
              <w:bottom w:val="single" w:sz="4" w:space="0" w:color="000000" w:themeColor="text1"/>
              <w:right w:val="single" w:sz="4" w:space="0" w:color="000000" w:themeColor="text1"/>
            </w:tcBorders>
            <w:hideMark/>
          </w:tcPr>
          <w:p w14:paraId="596E00D7" w14:textId="77777777" w:rsidR="00DA7793" w:rsidRPr="00944A48" w:rsidRDefault="00DA7793" w:rsidP="003168AC">
            <w:pPr>
              <w:contextualSpacing/>
              <w:rPr>
                <w:rFonts w:ascii="Myriad Pro" w:hAnsi="Myriad Pro" w:cstheme="minorHAnsi"/>
                <w:color w:val="000000" w:themeColor="text1"/>
                <w:sz w:val="20"/>
                <w:szCs w:val="20"/>
                <w:lang w:val="en-US"/>
              </w:rPr>
            </w:pPr>
            <w:r w:rsidRPr="00944A48">
              <w:rPr>
                <w:rFonts w:ascii="Myriad Pro" w:hAnsi="Myriad Pro" w:cstheme="minorHAnsi"/>
                <w:color w:val="000000" w:themeColor="text1"/>
                <w:sz w:val="20"/>
                <w:szCs w:val="20"/>
                <w:lang w:val="en-US"/>
              </w:rPr>
              <w:t>Civil Engineer for Quality Assurance</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6C230E92" w14:textId="2B439E12"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 xml:space="preserve">Novak </w:t>
            </w:r>
            <w:proofErr w:type="spellStart"/>
            <w:r w:rsidR="00D328AC" w:rsidRPr="00944A48">
              <w:rPr>
                <w:rFonts w:ascii="Myriad Pro" w:hAnsi="Myriad Pro" w:cstheme="minorHAnsi"/>
                <w:sz w:val="20"/>
                <w:szCs w:val="20"/>
                <w:lang w:val="en-US"/>
              </w:rPr>
              <w:t>Đ</w:t>
            </w:r>
            <w:r w:rsidRPr="00944A48">
              <w:rPr>
                <w:rFonts w:ascii="Myriad Pro" w:hAnsi="Myriad Pro" w:cstheme="minorHAnsi"/>
                <w:sz w:val="20"/>
                <w:szCs w:val="20"/>
                <w:lang w:val="en-US"/>
              </w:rPr>
              <w:t>ogo</w:t>
            </w:r>
            <w:proofErr w:type="spellEnd"/>
          </w:p>
        </w:tc>
        <w:tc>
          <w:tcPr>
            <w:tcW w:w="81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17F2E869"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BiH</w:t>
            </w:r>
          </w:p>
        </w:tc>
        <w:tc>
          <w:tcPr>
            <w:tcW w:w="72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5CCAB0E0"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Per day</w:t>
            </w:r>
          </w:p>
        </w:tc>
        <w:tc>
          <w:tcPr>
            <w:tcW w:w="90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66F06C12"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20</w:t>
            </w:r>
          </w:p>
        </w:tc>
        <w:tc>
          <w:tcPr>
            <w:tcW w:w="108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306EE18E"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29 April 2024</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28CFD775"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15 July 2024</w:t>
            </w:r>
          </w:p>
        </w:tc>
      </w:tr>
      <w:tr w:rsidR="00DA7793" w:rsidRPr="00A8460B" w14:paraId="2817A6F9" w14:textId="77777777" w:rsidTr="003168AC">
        <w:trPr>
          <w:jc w:val="center"/>
        </w:trPr>
        <w:tc>
          <w:tcPr>
            <w:tcW w:w="625"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5CFF319F" w14:textId="77777777" w:rsidR="00DA7793" w:rsidRPr="00944A48" w:rsidRDefault="00DA7793" w:rsidP="00316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3</w:t>
            </w:r>
          </w:p>
        </w:tc>
        <w:tc>
          <w:tcPr>
            <w:tcW w:w="2970" w:type="dxa"/>
            <w:tcBorders>
              <w:top w:val="single" w:sz="4" w:space="0" w:color="000000" w:themeColor="text1"/>
              <w:left w:val="single" w:sz="4" w:space="0" w:color="000000" w:themeColor="text1"/>
              <w:bottom w:val="single" w:sz="4" w:space="0" w:color="000000" w:themeColor="text1"/>
              <w:right w:val="single" w:sz="4" w:space="0" w:color="000000" w:themeColor="text1"/>
            </w:tcBorders>
          </w:tcPr>
          <w:p w14:paraId="451F98DF" w14:textId="77777777" w:rsidR="00DA7793" w:rsidRPr="00944A48" w:rsidRDefault="00DA7793" w:rsidP="003168AC">
            <w:pPr>
              <w:contextualSpacing/>
              <w:rPr>
                <w:rFonts w:ascii="Myriad Pro" w:hAnsi="Myriad Pro" w:cstheme="minorHAnsi"/>
                <w:color w:val="000000" w:themeColor="text1"/>
                <w:sz w:val="20"/>
                <w:szCs w:val="20"/>
                <w:lang w:val="en-US"/>
              </w:rPr>
            </w:pPr>
            <w:r w:rsidRPr="00944A48">
              <w:rPr>
                <w:rFonts w:ascii="Myriad Pro" w:hAnsi="Myriad Pro" w:cstheme="minorHAnsi"/>
                <w:color w:val="000000" w:themeColor="text1"/>
                <w:sz w:val="20"/>
                <w:szCs w:val="20"/>
                <w:lang w:val="en-US"/>
              </w:rPr>
              <w:t>Environment engineer</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6838835E"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color w:val="000000" w:themeColor="text1"/>
                <w:sz w:val="20"/>
                <w:szCs w:val="20"/>
                <w:lang w:val="en-US"/>
              </w:rPr>
              <w:t xml:space="preserve">Jelena </w:t>
            </w:r>
            <w:proofErr w:type="spellStart"/>
            <w:r w:rsidRPr="00944A48">
              <w:rPr>
                <w:rFonts w:ascii="Myriad Pro" w:hAnsi="Myriad Pro" w:cstheme="minorHAnsi"/>
                <w:color w:val="000000" w:themeColor="text1"/>
                <w:sz w:val="20"/>
                <w:szCs w:val="20"/>
                <w:lang w:val="en-US"/>
              </w:rPr>
              <w:t>Vićanović</w:t>
            </w:r>
            <w:proofErr w:type="spellEnd"/>
          </w:p>
        </w:tc>
        <w:tc>
          <w:tcPr>
            <w:tcW w:w="81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5B149D9D"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BiH</w:t>
            </w:r>
          </w:p>
        </w:tc>
        <w:tc>
          <w:tcPr>
            <w:tcW w:w="72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40EF8287"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Per day</w:t>
            </w:r>
          </w:p>
        </w:tc>
        <w:tc>
          <w:tcPr>
            <w:tcW w:w="90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3F6F3D80"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60</w:t>
            </w:r>
          </w:p>
        </w:tc>
        <w:tc>
          <w:tcPr>
            <w:tcW w:w="108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299723C7"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03 June 2024</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26445FB0"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31 December 2024</w:t>
            </w:r>
          </w:p>
        </w:tc>
      </w:tr>
      <w:tr w:rsidR="00DA7793" w:rsidRPr="00A8460B" w14:paraId="744C0F47" w14:textId="77777777" w:rsidTr="003168AC">
        <w:trPr>
          <w:jc w:val="center"/>
        </w:trPr>
        <w:tc>
          <w:tcPr>
            <w:tcW w:w="625"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2E6D759A" w14:textId="77777777" w:rsidR="00DA7793" w:rsidRPr="00944A48" w:rsidRDefault="00DA7793" w:rsidP="00316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4</w:t>
            </w:r>
          </w:p>
        </w:tc>
        <w:tc>
          <w:tcPr>
            <w:tcW w:w="2970" w:type="dxa"/>
            <w:tcBorders>
              <w:top w:val="single" w:sz="4" w:space="0" w:color="000000" w:themeColor="text1"/>
              <w:left w:val="single" w:sz="4" w:space="0" w:color="000000" w:themeColor="text1"/>
              <w:bottom w:val="single" w:sz="4" w:space="0" w:color="000000" w:themeColor="text1"/>
              <w:right w:val="single" w:sz="4" w:space="0" w:color="000000" w:themeColor="text1"/>
            </w:tcBorders>
          </w:tcPr>
          <w:p w14:paraId="384551F0" w14:textId="77777777" w:rsidR="00DA7793" w:rsidRPr="00944A48" w:rsidRDefault="00DA7793" w:rsidP="003168AC">
            <w:pPr>
              <w:contextualSpacing/>
              <w:rPr>
                <w:rFonts w:ascii="Myriad Pro" w:hAnsi="Myriad Pro" w:cstheme="minorHAnsi"/>
                <w:color w:val="000000" w:themeColor="text1"/>
                <w:sz w:val="20"/>
                <w:szCs w:val="20"/>
                <w:lang w:val="en-US"/>
              </w:rPr>
            </w:pPr>
            <w:r w:rsidRPr="00944A48">
              <w:rPr>
                <w:rFonts w:ascii="Myriad Pro" w:hAnsi="Myriad Pro" w:cstheme="minorHAnsi"/>
                <w:color w:val="000000" w:themeColor="text1"/>
                <w:sz w:val="20"/>
                <w:szCs w:val="20"/>
                <w:lang w:val="en-US"/>
              </w:rPr>
              <w:t>National Consultant for Gender-sensitive Water Services Subsidy system for users in social need in Local Government Units</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5665387B" w14:textId="77777777" w:rsidR="00DA7793" w:rsidRPr="00944A48" w:rsidRDefault="00DA7793" w:rsidP="00D328AC">
            <w:pPr>
              <w:contextualSpacing/>
              <w:jc w:val="center"/>
              <w:rPr>
                <w:rFonts w:ascii="Myriad Pro" w:hAnsi="Myriad Pro" w:cstheme="minorHAnsi"/>
                <w:color w:val="000000" w:themeColor="text1"/>
                <w:sz w:val="20"/>
                <w:szCs w:val="20"/>
                <w:lang w:val="en-US"/>
              </w:rPr>
            </w:pPr>
            <w:r w:rsidRPr="00944A48">
              <w:rPr>
                <w:rFonts w:ascii="Myriad Pro" w:hAnsi="Myriad Pro" w:cstheme="minorHAnsi"/>
                <w:color w:val="000000" w:themeColor="text1"/>
                <w:sz w:val="20"/>
                <w:szCs w:val="20"/>
                <w:lang w:val="en-US"/>
              </w:rPr>
              <w:t xml:space="preserve">Emir </w:t>
            </w:r>
            <w:proofErr w:type="spellStart"/>
            <w:r w:rsidRPr="00944A48">
              <w:rPr>
                <w:rFonts w:ascii="Myriad Pro" w:hAnsi="Myriad Pro" w:cstheme="minorHAnsi"/>
                <w:color w:val="000000" w:themeColor="text1"/>
                <w:sz w:val="20"/>
                <w:szCs w:val="20"/>
                <w:lang w:val="en-US"/>
              </w:rPr>
              <w:t>Oković</w:t>
            </w:r>
            <w:proofErr w:type="spellEnd"/>
          </w:p>
        </w:tc>
        <w:tc>
          <w:tcPr>
            <w:tcW w:w="81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0434ADCA"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BiH</w:t>
            </w:r>
          </w:p>
        </w:tc>
        <w:tc>
          <w:tcPr>
            <w:tcW w:w="72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73FBCF75"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Per day</w:t>
            </w:r>
          </w:p>
        </w:tc>
        <w:tc>
          <w:tcPr>
            <w:tcW w:w="90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1E52BABC"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38</w:t>
            </w:r>
          </w:p>
        </w:tc>
        <w:tc>
          <w:tcPr>
            <w:tcW w:w="108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66D28241"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31 January 2025</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34DBEE27"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31 March 2025</w:t>
            </w:r>
          </w:p>
        </w:tc>
      </w:tr>
      <w:tr w:rsidR="00DA7793" w:rsidRPr="00A8460B" w14:paraId="27F05023" w14:textId="77777777" w:rsidTr="003168AC">
        <w:trPr>
          <w:jc w:val="center"/>
        </w:trPr>
        <w:tc>
          <w:tcPr>
            <w:tcW w:w="625"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24F31114" w14:textId="77777777" w:rsidR="00DA7793" w:rsidRPr="00944A48" w:rsidRDefault="00DA7793" w:rsidP="003168AC">
            <w:pPr>
              <w:contextualSpacing/>
              <w:rPr>
                <w:rFonts w:ascii="Myriad Pro" w:hAnsi="Myriad Pro" w:cstheme="minorHAnsi"/>
                <w:sz w:val="20"/>
                <w:szCs w:val="20"/>
                <w:lang w:val="en-US"/>
              </w:rPr>
            </w:pPr>
            <w:r w:rsidRPr="00944A48">
              <w:rPr>
                <w:rFonts w:ascii="Myriad Pro" w:hAnsi="Myriad Pro" w:cstheme="minorHAnsi"/>
                <w:sz w:val="20"/>
                <w:szCs w:val="20"/>
                <w:lang w:val="en-US"/>
              </w:rPr>
              <w:t>5</w:t>
            </w:r>
          </w:p>
        </w:tc>
        <w:tc>
          <w:tcPr>
            <w:tcW w:w="2970" w:type="dxa"/>
            <w:tcBorders>
              <w:top w:val="single" w:sz="4" w:space="0" w:color="000000" w:themeColor="text1"/>
              <w:left w:val="single" w:sz="4" w:space="0" w:color="000000" w:themeColor="text1"/>
              <w:bottom w:val="single" w:sz="4" w:space="0" w:color="000000" w:themeColor="text1"/>
              <w:right w:val="single" w:sz="4" w:space="0" w:color="000000" w:themeColor="text1"/>
            </w:tcBorders>
          </w:tcPr>
          <w:p w14:paraId="1BE2F087" w14:textId="77777777" w:rsidR="00DA7793" w:rsidRPr="00944A48" w:rsidRDefault="00DA7793" w:rsidP="003168AC">
            <w:pPr>
              <w:contextualSpacing/>
              <w:rPr>
                <w:rFonts w:ascii="Myriad Pro" w:hAnsi="Myriad Pro" w:cstheme="minorHAnsi"/>
                <w:color w:val="000000" w:themeColor="text1"/>
                <w:sz w:val="20"/>
                <w:szCs w:val="20"/>
                <w:lang w:val="en-US"/>
              </w:rPr>
            </w:pPr>
            <w:r w:rsidRPr="00944A48">
              <w:rPr>
                <w:rFonts w:ascii="Myriad Pro" w:hAnsi="Myriad Pro" w:cstheme="minorHAnsi"/>
                <w:color w:val="000000" w:themeColor="text1"/>
                <w:sz w:val="20"/>
                <w:szCs w:val="20"/>
                <w:lang w:val="en-US"/>
              </w:rPr>
              <w:t>National Legal Expert</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tcPr>
          <w:p w14:paraId="6C3230B9" w14:textId="77777777" w:rsidR="00DA7793" w:rsidRPr="00944A48" w:rsidRDefault="00DA7793" w:rsidP="00D328AC">
            <w:pPr>
              <w:contextualSpacing/>
              <w:jc w:val="center"/>
              <w:rPr>
                <w:rFonts w:ascii="Myriad Pro" w:hAnsi="Myriad Pro" w:cstheme="minorHAnsi"/>
                <w:color w:val="000000" w:themeColor="text1"/>
                <w:sz w:val="20"/>
                <w:szCs w:val="20"/>
                <w:lang w:val="en-US"/>
              </w:rPr>
            </w:pPr>
            <w:r w:rsidRPr="00944A48">
              <w:rPr>
                <w:rFonts w:ascii="Myriad Pro" w:hAnsi="Myriad Pro" w:cstheme="minorHAnsi"/>
                <w:color w:val="000000" w:themeColor="text1"/>
                <w:sz w:val="20"/>
                <w:szCs w:val="20"/>
                <w:lang w:val="en-US"/>
              </w:rPr>
              <w:t xml:space="preserve">Ravijojla </w:t>
            </w:r>
            <w:proofErr w:type="spellStart"/>
            <w:r w:rsidRPr="00944A48">
              <w:rPr>
                <w:rFonts w:ascii="Myriad Pro" w:hAnsi="Myriad Pro" w:cstheme="minorHAnsi"/>
                <w:color w:val="000000" w:themeColor="text1"/>
                <w:sz w:val="20"/>
                <w:szCs w:val="20"/>
                <w:lang w:val="en-US"/>
              </w:rPr>
              <w:t>Simić-Tešanović</w:t>
            </w:r>
            <w:proofErr w:type="spellEnd"/>
          </w:p>
        </w:tc>
        <w:tc>
          <w:tcPr>
            <w:tcW w:w="81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5C842690"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BiH</w:t>
            </w:r>
          </w:p>
        </w:tc>
        <w:tc>
          <w:tcPr>
            <w:tcW w:w="72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54C837CE"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Per day</w:t>
            </w:r>
          </w:p>
        </w:tc>
        <w:tc>
          <w:tcPr>
            <w:tcW w:w="90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2011BD58"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30</w:t>
            </w:r>
          </w:p>
        </w:tc>
        <w:tc>
          <w:tcPr>
            <w:tcW w:w="108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639994D6"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25 March 2024</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tcPr>
          <w:p w14:paraId="15EFB49B"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31 March 2025</w:t>
            </w:r>
          </w:p>
        </w:tc>
      </w:tr>
      <w:tr w:rsidR="00DA7793" w:rsidRPr="00A8460B" w14:paraId="3BC7DB17" w14:textId="77777777" w:rsidTr="003168AC">
        <w:trPr>
          <w:trHeight w:val="625"/>
          <w:jc w:val="center"/>
        </w:trPr>
        <w:tc>
          <w:tcPr>
            <w:tcW w:w="625"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493F2089" w14:textId="77777777" w:rsidR="00DA7793" w:rsidRPr="00944A48" w:rsidRDefault="00DA7793" w:rsidP="00316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6</w:t>
            </w:r>
          </w:p>
        </w:tc>
        <w:tc>
          <w:tcPr>
            <w:tcW w:w="2970" w:type="dxa"/>
            <w:tcBorders>
              <w:top w:val="single" w:sz="4" w:space="0" w:color="000000" w:themeColor="text1"/>
              <w:left w:val="single" w:sz="4" w:space="0" w:color="000000" w:themeColor="text1"/>
              <w:bottom w:val="single" w:sz="4" w:space="0" w:color="000000" w:themeColor="text1"/>
              <w:right w:val="single" w:sz="4" w:space="0" w:color="000000" w:themeColor="text1"/>
            </w:tcBorders>
            <w:hideMark/>
          </w:tcPr>
          <w:p w14:paraId="15D00F19" w14:textId="77777777" w:rsidR="00DA7793" w:rsidRPr="00944A48" w:rsidRDefault="00DA7793" w:rsidP="003168AC">
            <w:pPr>
              <w:tabs>
                <w:tab w:val="left" w:pos="-720"/>
                <w:tab w:val="left" w:pos="720"/>
                <w:tab w:val="left" w:pos="1080"/>
              </w:tabs>
              <w:suppressAutoHyphens/>
              <w:rPr>
                <w:rFonts w:ascii="Myriad Pro" w:hAnsi="Myriad Pro" w:cstheme="minorHAnsi"/>
                <w:sz w:val="20"/>
                <w:szCs w:val="20"/>
                <w:lang w:val="en-US"/>
              </w:rPr>
            </w:pPr>
            <w:r w:rsidRPr="00944A48">
              <w:rPr>
                <w:rFonts w:ascii="Myriad Pro" w:hAnsi="Myriad Pro" w:cstheme="minorHAnsi"/>
                <w:sz w:val="20"/>
                <w:szCs w:val="20"/>
                <w:lang w:val="en-US"/>
              </w:rPr>
              <w:t xml:space="preserve">Strengthening the organizational, </w:t>
            </w:r>
            <w:proofErr w:type="gramStart"/>
            <w:r w:rsidRPr="00944A48">
              <w:rPr>
                <w:rFonts w:ascii="Myriad Pro" w:hAnsi="Myriad Pro" w:cstheme="minorHAnsi"/>
                <w:sz w:val="20"/>
                <w:szCs w:val="20"/>
                <w:lang w:val="en-US"/>
              </w:rPr>
              <w:t>operational</w:t>
            </w:r>
            <w:proofErr w:type="gramEnd"/>
            <w:r w:rsidRPr="00944A48">
              <w:rPr>
                <w:rFonts w:ascii="Myriad Pro" w:hAnsi="Myriad Pro" w:cstheme="minorHAnsi"/>
                <w:sz w:val="20"/>
                <w:szCs w:val="20"/>
                <w:lang w:val="en-US"/>
              </w:rPr>
              <w:t xml:space="preserve"> and financial capacities of water utilities in selected local governments within the Municipal Environmental Governance (EU4MEG) Action phase II, BIH- LOT 1 Intervention cluster “North-West” </w:t>
            </w:r>
          </w:p>
          <w:p w14:paraId="69DFF810" w14:textId="77777777" w:rsidR="00DA7793" w:rsidRPr="00944A48" w:rsidRDefault="00DA7793" w:rsidP="003168AC">
            <w:pPr>
              <w:tabs>
                <w:tab w:val="left" w:pos="-720"/>
                <w:tab w:val="left" w:pos="720"/>
                <w:tab w:val="left" w:pos="1080"/>
              </w:tabs>
              <w:suppressAutoHyphens/>
              <w:rPr>
                <w:rFonts w:ascii="Myriad Pro" w:hAnsi="Myriad Pro" w:cstheme="minorHAnsi"/>
                <w:sz w:val="20"/>
                <w:szCs w:val="20"/>
                <w:lang w:val="en-US"/>
              </w:rPr>
            </w:pPr>
            <w:r w:rsidRPr="00944A48">
              <w:rPr>
                <w:rFonts w:ascii="Myriad Pro" w:hAnsi="Myriad Pro" w:cstheme="minorHAnsi"/>
                <w:i/>
                <w:sz w:val="20"/>
                <w:szCs w:val="20"/>
                <w:lang w:val="en-US"/>
              </w:rPr>
              <w:t xml:space="preserve">(Comprising 11 water utilities: Bihać, Bosanska Krupa, Bosanski Petrovac, </w:t>
            </w:r>
            <w:proofErr w:type="spellStart"/>
            <w:r w:rsidRPr="00944A48">
              <w:rPr>
                <w:rFonts w:ascii="Myriad Pro" w:hAnsi="Myriad Pro" w:cstheme="minorHAnsi"/>
                <w:i/>
                <w:sz w:val="20"/>
                <w:szCs w:val="20"/>
                <w:lang w:val="en-US"/>
              </w:rPr>
              <w:t>Bužim</w:t>
            </w:r>
            <w:proofErr w:type="spellEnd"/>
            <w:r w:rsidRPr="00944A48">
              <w:rPr>
                <w:rFonts w:ascii="Myriad Pro" w:hAnsi="Myriad Pro" w:cstheme="minorHAnsi"/>
                <w:i/>
                <w:sz w:val="20"/>
                <w:szCs w:val="20"/>
                <w:lang w:val="en-US"/>
              </w:rPr>
              <w:t xml:space="preserve">, </w:t>
            </w:r>
            <w:proofErr w:type="spellStart"/>
            <w:r w:rsidRPr="00944A48">
              <w:rPr>
                <w:rFonts w:ascii="Myriad Pro" w:hAnsi="Myriad Pro" w:cstheme="minorHAnsi"/>
                <w:i/>
                <w:sz w:val="20"/>
                <w:szCs w:val="20"/>
                <w:lang w:val="en-US"/>
              </w:rPr>
              <w:t>Čelinac</w:t>
            </w:r>
            <w:proofErr w:type="spellEnd"/>
            <w:r w:rsidRPr="00944A48">
              <w:rPr>
                <w:rFonts w:ascii="Myriad Pro" w:hAnsi="Myriad Pro" w:cstheme="minorHAnsi"/>
                <w:i/>
                <w:sz w:val="20"/>
                <w:szCs w:val="20"/>
                <w:lang w:val="en-US"/>
              </w:rPr>
              <w:t xml:space="preserve">, Gradiška, </w:t>
            </w:r>
            <w:proofErr w:type="spellStart"/>
            <w:r w:rsidRPr="00944A48">
              <w:rPr>
                <w:rFonts w:ascii="Myriad Pro" w:hAnsi="Myriad Pro" w:cstheme="minorHAnsi"/>
                <w:i/>
                <w:sz w:val="20"/>
                <w:szCs w:val="20"/>
                <w:lang w:val="en-US"/>
              </w:rPr>
              <w:t>Laktaši</w:t>
            </w:r>
            <w:proofErr w:type="spellEnd"/>
            <w:r w:rsidRPr="00944A48">
              <w:rPr>
                <w:rFonts w:ascii="Myriad Pro" w:hAnsi="Myriad Pro" w:cstheme="minorHAnsi"/>
                <w:i/>
                <w:sz w:val="20"/>
                <w:szCs w:val="20"/>
                <w:lang w:val="en-US"/>
              </w:rPr>
              <w:t xml:space="preserve">, </w:t>
            </w:r>
            <w:proofErr w:type="spellStart"/>
            <w:r w:rsidRPr="00944A48">
              <w:rPr>
                <w:rFonts w:ascii="Myriad Pro" w:hAnsi="Myriad Pro" w:cstheme="minorHAnsi"/>
                <w:i/>
                <w:sz w:val="20"/>
                <w:szCs w:val="20"/>
                <w:lang w:val="en-US"/>
              </w:rPr>
              <w:t>Mrkonjić</w:t>
            </w:r>
            <w:proofErr w:type="spellEnd"/>
            <w:r w:rsidRPr="00944A48">
              <w:rPr>
                <w:rFonts w:ascii="Myriad Pro" w:hAnsi="Myriad Pro" w:cstheme="minorHAnsi"/>
                <w:i/>
                <w:sz w:val="20"/>
                <w:szCs w:val="20"/>
                <w:lang w:val="en-US"/>
              </w:rPr>
              <w:t xml:space="preserve"> Grad, Prijedor, Sanski Most and </w:t>
            </w:r>
            <w:proofErr w:type="spellStart"/>
            <w:r w:rsidRPr="00944A48">
              <w:rPr>
                <w:rFonts w:ascii="Myriad Pro" w:hAnsi="Myriad Pro" w:cstheme="minorHAnsi"/>
                <w:i/>
                <w:sz w:val="20"/>
                <w:szCs w:val="20"/>
                <w:lang w:val="en-US"/>
              </w:rPr>
              <w:t>Srbac</w:t>
            </w:r>
            <w:proofErr w:type="spellEnd"/>
            <w:r w:rsidRPr="00944A48">
              <w:rPr>
                <w:rFonts w:ascii="Myriad Pro" w:hAnsi="Myriad Pro" w:cstheme="minorHAnsi"/>
                <w:i/>
                <w:sz w:val="20"/>
                <w:szCs w:val="20"/>
                <w:lang w:val="en-US"/>
              </w:rPr>
              <w:t>)</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503C70AD"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Una Consulting d.o.o Bihać</w:t>
            </w:r>
          </w:p>
        </w:tc>
        <w:tc>
          <w:tcPr>
            <w:tcW w:w="81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39BB8825"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BiH</w:t>
            </w:r>
          </w:p>
        </w:tc>
        <w:tc>
          <w:tcPr>
            <w:tcW w:w="72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6A62D179"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Per day</w:t>
            </w:r>
          </w:p>
        </w:tc>
        <w:tc>
          <w:tcPr>
            <w:tcW w:w="90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6C0B0D95"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995</w:t>
            </w:r>
          </w:p>
        </w:tc>
        <w:tc>
          <w:tcPr>
            <w:tcW w:w="108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7F150C47"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17 Dec 2021*</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6585096F"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15 March 2025</w:t>
            </w:r>
          </w:p>
        </w:tc>
      </w:tr>
      <w:tr w:rsidR="00DA7793" w:rsidRPr="00A8460B" w14:paraId="01F333A2" w14:textId="77777777" w:rsidTr="003168AC">
        <w:trPr>
          <w:jc w:val="center"/>
        </w:trPr>
        <w:tc>
          <w:tcPr>
            <w:tcW w:w="625"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7D2CCD2E" w14:textId="77777777" w:rsidR="00DA7793" w:rsidRPr="00944A48" w:rsidRDefault="00DA7793" w:rsidP="00316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7</w:t>
            </w:r>
          </w:p>
        </w:tc>
        <w:tc>
          <w:tcPr>
            <w:tcW w:w="2970" w:type="dxa"/>
            <w:tcBorders>
              <w:top w:val="single" w:sz="4" w:space="0" w:color="000000" w:themeColor="text1"/>
              <w:left w:val="single" w:sz="4" w:space="0" w:color="000000" w:themeColor="text1"/>
              <w:bottom w:val="single" w:sz="4" w:space="0" w:color="000000" w:themeColor="text1"/>
              <w:right w:val="single" w:sz="4" w:space="0" w:color="000000" w:themeColor="text1"/>
            </w:tcBorders>
            <w:hideMark/>
          </w:tcPr>
          <w:p w14:paraId="3AC85705" w14:textId="77777777" w:rsidR="00DA7793" w:rsidRPr="00944A48" w:rsidRDefault="00DA7793" w:rsidP="003168AC">
            <w:pPr>
              <w:contextualSpacing/>
              <w:rPr>
                <w:rFonts w:ascii="Myriad Pro" w:hAnsi="Myriad Pro" w:cstheme="minorHAnsi"/>
                <w:sz w:val="20"/>
                <w:szCs w:val="20"/>
                <w:lang w:val="en-US"/>
              </w:rPr>
            </w:pPr>
            <w:r w:rsidRPr="00944A48">
              <w:rPr>
                <w:rFonts w:ascii="Myriad Pro" w:hAnsi="Myriad Pro" w:cstheme="minorHAnsi"/>
                <w:sz w:val="20"/>
                <w:szCs w:val="20"/>
                <w:lang w:val="en-US"/>
              </w:rPr>
              <w:t xml:space="preserve">Strengthening the organizational, </w:t>
            </w:r>
            <w:proofErr w:type="gramStart"/>
            <w:r w:rsidRPr="00944A48">
              <w:rPr>
                <w:rFonts w:ascii="Myriad Pro" w:hAnsi="Myriad Pro" w:cstheme="minorHAnsi"/>
                <w:sz w:val="20"/>
                <w:szCs w:val="20"/>
                <w:lang w:val="en-US"/>
              </w:rPr>
              <w:t>operational</w:t>
            </w:r>
            <w:proofErr w:type="gramEnd"/>
            <w:r w:rsidRPr="00944A48">
              <w:rPr>
                <w:rFonts w:ascii="Myriad Pro" w:hAnsi="Myriad Pro" w:cstheme="minorHAnsi"/>
                <w:sz w:val="20"/>
                <w:szCs w:val="20"/>
                <w:lang w:val="en-US"/>
              </w:rPr>
              <w:t xml:space="preserve"> and financial capacities of water utilities in selected local governments within the Municipal Environmental Governance (EU4MEG) Action phase II, BIH- LOT 2 Intervention cluster “North-East” </w:t>
            </w:r>
          </w:p>
          <w:p w14:paraId="32BF37A7" w14:textId="77777777" w:rsidR="00DA7793" w:rsidRPr="00944A48" w:rsidRDefault="00DA7793" w:rsidP="003168AC">
            <w:pPr>
              <w:contextualSpacing/>
              <w:rPr>
                <w:rFonts w:ascii="Myriad Pro" w:hAnsi="Myriad Pro" w:cstheme="minorHAnsi"/>
                <w:sz w:val="20"/>
                <w:szCs w:val="20"/>
                <w:lang w:val="en-US"/>
              </w:rPr>
            </w:pPr>
            <w:r w:rsidRPr="00944A48">
              <w:rPr>
                <w:rFonts w:ascii="Myriad Pro" w:hAnsi="Myriad Pro" w:cstheme="minorHAnsi"/>
                <w:i/>
                <w:sz w:val="20"/>
                <w:szCs w:val="20"/>
                <w:lang w:val="en-US"/>
              </w:rPr>
              <w:t xml:space="preserve">(Comprising 12 water utilities: </w:t>
            </w:r>
            <w:proofErr w:type="spellStart"/>
            <w:r w:rsidRPr="00944A48">
              <w:rPr>
                <w:rFonts w:ascii="Myriad Pro" w:hAnsi="Myriad Pro" w:cstheme="minorHAnsi"/>
                <w:i/>
                <w:sz w:val="20"/>
                <w:szCs w:val="20"/>
                <w:lang w:val="en-US"/>
              </w:rPr>
              <w:t>Busovača</w:t>
            </w:r>
            <w:proofErr w:type="spellEnd"/>
            <w:r w:rsidRPr="00944A48">
              <w:rPr>
                <w:rFonts w:ascii="Myriad Pro" w:hAnsi="Myriad Pro" w:cstheme="minorHAnsi"/>
                <w:i/>
                <w:sz w:val="20"/>
                <w:szCs w:val="20"/>
                <w:lang w:val="en-US"/>
              </w:rPr>
              <w:t xml:space="preserve">, Doboj </w:t>
            </w:r>
            <w:proofErr w:type="spellStart"/>
            <w:r w:rsidRPr="00944A48">
              <w:rPr>
                <w:rFonts w:ascii="Myriad Pro" w:hAnsi="Myriad Pro" w:cstheme="minorHAnsi"/>
                <w:i/>
                <w:sz w:val="20"/>
                <w:szCs w:val="20"/>
                <w:lang w:val="en-US"/>
              </w:rPr>
              <w:t>Istok</w:t>
            </w:r>
            <w:proofErr w:type="spellEnd"/>
            <w:r w:rsidRPr="00944A48">
              <w:rPr>
                <w:rFonts w:ascii="Myriad Pro" w:hAnsi="Myriad Pro" w:cstheme="minorHAnsi"/>
                <w:i/>
                <w:sz w:val="20"/>
                <w:szCs w:val="20"/>
                <w:lang w:val="en-US"/>
              </w:rPr>
              <w:t xml:space="preserve">, Gračanica, </w:t>
            </w:r>
            <w:proofErr w:type="spellStart"/>
            <w:r w:rsidRPr="00944A48">
              <w:rPr>
                <w:rFonts w:ascii="Myriad Pro" w:hAnsi="Myriad Pro" w:cstheme="minorHAnsi"/>
                <w:i/>
                <w:sz w:val="20"/>
                <w:szCs w:val="20"/>
                <w:lang w:val="en-US"/>
              </w:rPr>
              <w:t>Ilijaš</w:t>
            </w:r>
            <w:proofErr w:type="spellEnd"/>
            <w:r w:rsidRPr="00944A48">
              <w:rPr>
                <w:rFonts w:ascii="Myriad Pro" w:hAnsi="Myriad Pro" w:cstheme="minorHAnsi"/>
                <w:i/>
                <w:sz w:val="20"/>
                <w:szCs w:val="20"/>
                <w:lang w:val="en-US"/>
              </w:rPr>
              <w:t xml:space="preserve">, </w:t>
            </w:r>
            <w:proofErr w:type="spellStart"/>
            <w:r w:rsidRPr="00944A48">
              <w:rPr>
                <w:rFonts w:ascii="Myriad Pro" w:hAnsi="Myriad Pro" w:cstheme="minorHAnsi"/>
                <w:i/>
                <w:sz w:val="20"/>
                <w:szCs w:val="20"/>
                <w:lang w:val="en-US"/>
              </w:rPr>
              <w:t>Istočno</w:t>
            </w:r>
            <w:proofErr w:type="spellEnd"/>
            <w:r w:rsidRPr="00944A48">
              <w:rPr>
                <w:rFonts w:ascii="Myriad Pro" w:hAnsi="Myriad Pro" w:cstheme="minorHAnsi"/>
                <w:i/>
                <w:sz w:val="20"/>
                <w:szCs w:val="20"/>
                <w:lang w:val="en-US"/>
              </w:rPr>
              <w:t xml:space="preserve"> Novo Sarajevo, </w:t>
            </w:r>
            <w:proofErr w:type="spellStart"/>
            <w:r w:rsidRPr="00944A48">
              <w:rPr>
                <w:rFonts w:ascii="Myriad Pro" w:hAnsi="Myriad Pro" w:cstheme="minorHAnsi"/>
                <w:i/>
                <w:sz w:val="20"/>
                <w:szCs w:val="20"/>
                <w:lang w:val="en-US"/>
              </w:rPr>
              <w:t>Odžak</w:t>
            </w:r>
            <w:proofErr w:type="spellEnd"/>
            <w:r w:rsidRPr="00944A48">
              <w:rPr>
                <w:rFonts w:ascii="Myriad Pro" w:hAnsi="Myriad Pro" w:cstheme="minorHAnsi"/>
                <w:i/>
                <w:sz w:val="20"/>
                <w:szCs w:val="20"/>
                <w:lang w:val="en-US"/>
              </w:rPr>
              <w:t xml:space="preserve">, </w:t>
            </w:r>
            <w:proofErr w:type="spellStart"/>
            <w:r w:rsidRPr="00944A48">
              <w:rPr>
                <w:rFonts w:ascii="Myriad Pro" w:hAnsi="Myriad Pro" w:cstheme="minorHAnsi"/>
                <w:i/>
                <w:sz w:val="20"/>
                <w:szCs w:val="20"/>
                <w:lang w:val="en-US"/>
              </w:rPr>
              <w:t>Orašje</w:t>
            </w:r>
            <w:proofErr w:type="spellEnd"/>
            <w:r w:rsidRPr="00944A48">
              <w:rPr>
                <w:rFonts w:ascii="Myriad Pro" w:hAnsi="Myriad Pro" w:cstheme="minorHAnsi"/>
                <w:i/>
                <w:sz w:val="20"/>
                <w:szCs w:val="20"/>
                <w:lang w:val="en-US"/>
              </w:rPr>
              <w:t>, Prnjavor, Šamac, Tešanj, Teslić and Žepče)</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6CC6DD87" w14:textId="77777777" w:rsidR="00DA7793" w:rsidRPr="00944A48" w:rsidRDefault="00DA7793" w:rsidP="00D328AC">
            <w:pPr>
              <w:contextualSpacing/>
              <w:jc w:val="center"/>
              <w:rPr>
                <w:rFonts w:ascii="Myriad Pro" w:hAnsi="Myriad Pro" w:cstheme="minorHAnsi"/>
                <w:sz w:val="20"/>
                <w:szCs w:val="20"/>
                <w:lang w:val="en-US"/>
              </w:rPr>
            </w:pPr>
            <w:proofErr w:type="spellStart"/>
            <w:r w:rsidRPr="00944A48">
              <w:rPr>
                <w:rFonts w:ascii="Myriad Pro" w:hAnsi="Myriad Pro" w:cstheme="minorHAnsi"/>
                <w:sz w:val="20"/>
                <w:szCs w:val="20"/>
                <w:lang w:val="en-US"/>
              </w:rPr>
              <w:t>Zavod</w:t>
            </w:r>
            <w:proofErr w:type="spellEnd"/>
            <w:r w:rsidRPr="00944A48">
              <w:rPr>
                <w:rFonts w:ascii="Myriad Pro" w:hAnsi="Myriad Pro" w:cstheme="minorHAnsi"/>
                <w:sz w:val="20"/>
                <w:szCs w:val="20"/>
                <w:lang w:val="en-US"/>
              </w:rPr>
              <w:t xml:space="preserve"> za vodoprivredu </w:t>
            </w:r>
            <w:proofErr w:type="spellStart"/>
            <w:r w:rsidRPr="00944A48">
              <w:rPr>
                <w:rFonts w:ascii="Myriad Pro" w:hAnsi="Myriad Pro" w:cstheme="minorHAnsi"/>
                <w:sz w:val="20"/>
                <w:szCs w:val="20"/>
                <w:lang w:val="en-US"/>
              </w:rPr>
              <w:t>d.d.</w:t>
            </w:r>
            <w:proofErr w:type="spellEnd"/>
            <w:r w:rsidRPr="00944A48">
              <w:rPr>
                <w:rFonts w:ascii="Myriad Pro" w:hAnsi="Myriad Pro" w:cstheme="minorHAnsi"/>
                <w:sz w:val="20"/>
                <w:szCs w:val="20"/>
                <w:lang w:val="en-US"/>
              </w:rPr>
              <w:t xml:space="preserve"> Sarajevo</w:t>
            </w:r>
          </w:p>
        </w:tc>
        <w:tc>
          <w:tcPr>
            <w:tcW w:w="81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242D7869"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BiH</w:t>
            </w:r>
          </w:p>
        </w:tc>
        <w:tc>
          <w:tcPr>
            <w:tcW w:w="72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7F710B10"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Per day</w:t>
            </w:r>
          </w:p>
        </w:tc>
        <w:tc>
          <w:tcPr>
            <w:tcW w:w="90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2EC26A7C"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1035</w:t>
            </w:r>
          </w:p>
        </w:tc>
        <w:tc>
          <w:tcPr>
            <w:tcW w:w="108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737BF2AE"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17 Dec 2021*</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751A0308"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15 March 2025</w:t>
            </w:r>
          </w:p>
        </w:tc>
      </w:tr>
      <w:tr w:rsidR="00DA7793" w:rsidRPr="00A8460B" w14:paraId="5BEF7F28" w14:textId="77777777" w:rsidTr="003168AC">
        <w:trPr>
          <w:jc w:val="center"/>
        </w:trPr>
        <w:tc>
          <w:tcPr>
            <w:tcW w:w="625"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6A108CB7" w14:textId="77777777" w:rsidR="00DA7793" w:rsidRPr="00944A48" w:rsidRDefault="00DA7793" w:rsidP="00316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8</w:t>
            </w:r>
          </w:p>
        </w:tc>
        <w:tc>
          <w:tcPr>
            <w:tcW w:w="2970" w:type="dxa"/>
            <w:tcBorders>
              <w:top w:val="single" w:sz="4" w:space="0" w:color="000000" w:themeColor="text1"/>
              <w:left w:val="single" w:sz="4" w:space="0" w:color="000000" w:themeColor="text1"/>
              <w:bottom w:val="single" w:sz="4" w:space="0" w:color="000000" w:themeColor="text1"/>
              <w:right w:val="single" w:sz="4" w:space="0" w:color="000000" w:themeColor="text1"/>
            </w:tcBorders>
            <w:hideMark/>
          </w:tcPr>
          <w:p w14:paraId="17F33189" w14:textId="77777777" w:rsidR="00DA7793" w:rsidRPr="00944A48" w:rsidRDefault="00DA7793" w:rsidP="003168AC">
            <w:pPr>
              <w:contextualSpacing/>
              <w:rPr>
                <w:rFonts w:ascii="Myriad Pro" w:hAnsi="Myriad Pro" w:cstheme="minorHAnsi"/>
                <w:sz w:val="20"/>
                <w:szCs w:val="20"/>
                <w:lang w:val="en-US"/>
              </w:rPr>
            </w:pPr>
            <w:r w:rsidRPr="00944A48">
              <w:rPr>
                <w:rFonts w:ascii="Myriad Pro" w:hAnsi="Myriad Pro" w:cstheme="minorHAnsi"/>
                <w:sz w:val="20"/>
                <w:szCs w:val="20"/>
                <w:lang w:val="en-US"/>
              </w:rPr>
              <w:t xml:space="preserve">Strengthening the organizational, </w:t>
            </w:r>
            <w:proofErr w:type="gramStart"/>
            <w:r w:rsidRPr="00944A48">
              <w:rPr>
                <w:rFonts w:ascii="Myriad Pro" w:hAnsi="Myriad Pro" w:cstheme="minorHAnsi"/>
                <w:sz w:val="20"/>
                <w:szCs w:val="20"/>
                <w:lang w:val="en-US"/>
              </w:rPr>
              <w:t>operational</w:t>
            </w:r>
            <w:proofErr w:type="gramEnd"/>
            <w:r w:rsidRPr="00944A48">
              <w:rPr>
                <w:rFonts w:ascii="Myriad Pro" w:hAnsi="Myriad Pro" w:cstheme="minorHAnsi"/>
                <w:sz w:val="20"/>
                <w:szCs w:val="20"/>
                <w:lang w:val="en-US"/>
              </w:rPr>
              <w:t xml:space="preserve"> and financial capacities of water utilities in selected local governments within the Municipal Environmental Governance (EU4MEG) Action phase II, BIH- LOT 3 Intervention cluster “South” </w:t>
            </w:r>
          </w:p>
          <w:p w14:paraId="67C01235" w14:textId="77777777" w:rsidR="00DA7793" w:rsidRPr="00944A48" w:rsidRDefault="00DA7793" w:rsidP="003168AC">
            <w:pPr>
              <w:contextualSpacing/>
              <w:rPr>
                <w:rFonts w:ascii="Myriad Pro" w:hAnsi="Myriad Pro" w:cstheme="minorHAnsi"/>
                <w:sz w:val="20"/>
                <w:szCs w:val="20"/>
                <w:lang w:val="en-US"/>
              </w:rPr>
            </w:pPr>
            <w:r w:rsidRPr="00944A48">
              <w:rPr>
                <w:rFonts w:ascii="Myriad Pro" w:hAnsi="Myriad Pro" w:cstheme="minorHAnsi"/>
                <w:i/>
                <w:sz w:val="20"/>
                <w:szCs w:val="20"/>
                <w:lang w:val="en-US"/>
              </w:rPr>
              <w:lastRenderedPageBreak/>
              <w:t xml:space="preserve">(Comprising 8 water utilities: </w:t>
            </w:r>
            <w:proofErr w:type="spellStart"/>
            <w:r w:rsidRPr="00944A48">
              <w:rPr>
                <w:rFonts w:ascii="Myriad Pro" w:hAnsi="Myriad Pro" w:cstheme="minorHAnsi"/>
                <w:i/>
                <w:sz w:val="20"/>
                <w:szCs w:val="20"/>
                <w:lang w:val="en-US"/>
              </w:rPr>
              <w:t>Čapljina</w:t>
            </w:r>
            <w:proofErr w:type="spellEnd"/>
            <w:r w:rsidRPr="00944A48">
              <w:rPr>
                <w:rFonts w:ascii="Myriad Pro" w:hAnsi="Myriad Pro" w:cstheme="minorHAnsi"/>
                <w:i/>
                <w:sz w:val="20"/>
                <w:szCs w:val="20"/>
                <w:lang w:val="en-US"/>
              </w:rPr>
              <w:t xml:space="preserve">, </w:t>
            </w:r>
            <w:proofErr w:type="spellStart"/>
            <w:r w:rsidRPr="00944A48">
              <w:rPr>
                <w:rFonts w:ascii="Myriad Pro" w:hAnsi="Myriad Pro" w:cstheme="minorHAnsi"/>
                <w:i/>
                <w:sz w:val="20"/>
                <w:szCs w:val="20"/>
                <w:lang w:val="en-US"/>
              </w:rPr>
              <w:t>Čitluk</w:t>
            </w:r>
            <w:proofErr w:type="spellEnd"/>
            <w:r w:rsidRPr="00944A48">
              <w:rPr>
                <w:rFonts w:ascii="Myriad Pro" w:hAnsi="Myriad Pro" w:cstheme="minorHAnsi"/>
                <w:i/>
                <w:sz w:val="20"/>
                <w:szCs w:val="20"/>
                <w:lang w:val="en-US"/>
              </w:rPr>
              <w:t xml:space="preserve">, Gacko, Ljubuški, Mostar, </w:t>
            </w:r>
            <w:proofErr w:type="spellStart"/>
            <w:r w:rsidRPr="00944A48">
              <w:rPr>
                <w:rFonts w:ascii="Myriad Pro" w:hAnsi="Myriad Pro" w:cstheme="minorHAnsi"/>
                <w:i/>
                <w:sz w:val="20"/>
                <w:szCs w:val="20"/>
                <w:lang w:val="en-US"/>
              </w:rPr>
              <w:t>Široki</w:t>
            </w:r>
            <w:proofErr w:type="spellEnd"/>
            <w:r w:rsidRPr="00944A48">
              <w:rPr>
                <w:rFonts w:ascii="Myriad Pro" w:hAnsi="Myriad Pro" w:cstheme="minorHAnsi"/>
                <w:i/>
                <w:sz w:val="20"/>
                <w:szCs w:val="20"/>
                <w:lang w:val="en-US"/>
              </w:rPr>
              <w:t xml:space="preserve"> </w:t>
            </w:r>
            <w:proofErr w:type="spellStart"/>
            <w:r w:rsidRPr="00944A48">
              <w:rPr>
                <w:rFonts w:ascii="Myriad Pro" w:hAnsi="Myriad Pro" w:cstheme="minorHAnsi"/>
                <w:i/>
                <w:sz w:val="20"/>
                <w:szCs w:val="20"/>
                <w:lang w:val="en-US"/>
              </w:rPr>
              <w:t>Brijeg</w:t>
            </w:r>
            <w:proofErr w:type="spellEnd"/>
            <w:r w:rsidRPr="00944A48">
              <w:rPr>
                <w:rFonts w:ascii="Myriad Pro" w:hAnsi="Myriad Pro" w:cstheme="minorHAnsi"/>
                <w:i/>
                <w:sz w:val="20"/>
                <w:szCs w:val="20"/>
                <w:lang w:val="en-US"/>
              </w:rPr>
              <w:t>, Tomislavgrad and Trebinje)</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4E87795C"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lastRenderedPageBreak/>
              <w:t>Una Consulting d.o.o Bihać</w:t>
            </w:r>
          </w:p>
        </w:tc>
        <w:tc>
          <w:tcPr>
            <w:tcW w:w="81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3E478CCC"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BiH</w:t>
            </w:r>
          </w:p>
        </w:tc>
        <w:tc>
          <w:tcPr>
            <w:tcW w:w="72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59F147CC"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Per day</w:t>
            </w:r>
          </w:p>
        </w:tc>
        <w:tc>
          <w:tcPr>
            <w:tcW w:w="90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185C4736"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1020</w:t>
            </w:r>
          </w:p>
        </w:tc>
        <w:tc>
          <w:tcPr>
            <w:tcW w:w="108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27249DE3"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17 Dec 2021*</w:t>
            </w:r>
          </w:p>
        </w:tc>
        <w:tc>
          <w:tcPr>
            <w:tcW w:w="1170" w:type="dxa"/>
            <w:tcBorders>
              <w:top w:val="single" w:sz="4" w:space="0" w:color="000000" w:themeColor="text1"/>
              <w:left w:val="single" w:sz="4" w:space="0" w:color="000000" w:themeColor="text1"/>
              <w:bottom w:val="single" w:sz="4" w:space="0" w:color="000000" w:themeColor="text1"/>
              <w:right w:val="single" w:sz="4" w:space="0" w:color="000000" w:themeColor="text1"/>
            </w:tcBorders>
            <w:vAlign w:val="center"/>
            <w:hideMark/>
          </w:tcPr>
          <w:p w14:paraId="42C9DAF1"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15 March</w:t>
            </w:r>
          </w:p>
          <w:p w14:paraId="54E12258" w14:textId="77777777" w:rsidR="00DA7793" w:rsidRPr="00944A48" w:rsidRDefault="00DA7793" w:rsidP="00D328AC">
            <w:pPr>
              <w:contextualSpacing/>
              <w:jc w:val="center"/>
              <w:rPr>
                <w:rFonts w:ascii="Myriad Pro" w:hAnsi="Myriad Pro" w:cstheme="minorHAnsi"/>
                <w:sz w:val="20"/>
                <w:szCs w:val="20"/>
                <w:lang w:val="en-US"/>
              </w:rPr>
            </w:pPr>
            <w:r w:rsidRPr="00944A48">
              <w:rPr>
                <w:rFonts w:ascii="Myriad Pro" w:hAnsi="Myriad Pro" w:cstheme="minorHAnsi"/>
                <w:sz w:val="20"/>
                <w:szCs w:val="20"/>
                <w:lang w:val="en-US"/>
              </w:rPr>
              <w:t>2025</w:t>
            </w:r>
          </w:p>
        </w:tc>
      </w:tr>
    </w:tbl>
    <w:p w14:paraId="0DEDFEAC" w14:textId="77777777" w:rsidR="00DA7793" w:rsidRPr="00944A48" w:rsidRDefault="00DA7793" w:rsidP="00DA7793">
      <w:pPr>
        <w:spacing w:after="0" w:line="240" w:lineRule="auto"/>
        <w:jc w:val="both"/>
        <w:rPr>
          <w:rFonts w:ascii="Myriad Pro" w:hAnsi="Myriad Pro" w:cstheme="minorHAnsi"/>
          <w:i/>
          <w:iCs/>
          <w:sz w:val="18"/>
          <w:szCs w:val="18"/>
          <w:lang w:val="en-US"/>
        </w:rPr>
      </w:pPr>
      <w:r w:rsidRPr="00944A48">
        <w:rPr>
          <w:rFonts w:ascii="Myriad Pro" w:hAnsi="Myriad Pro" w:cstheme="minorHAnsi"/>
          <w:i/>
          <w:iCs/>
          <w:sz w:val="18"/>
          <w:szCs w:val="18"/>
          <w:lang w:val="en-US"/>
        </w:rPr>
        <w:t xml:space="preserve">*Contracts under points 6., 7. and 8. were signed prior signing of the financial agreement with EUD. However, as per the </w:t>
      </w:r>
      <w:proofErr w:type="spellStart"/>
      <w:r w:rsidRPr="00944A48">
        <w:rPr>
          <w:rFonts w:ascii="Myriad Pro" w:hAnsi="Myriad Pro" w:cstheme="minorHAnsi"/>
          <w:i/>
          <w:iCs/>
          <w:sz w:val="18"/>
          <w:szCs w:val="18"/>
          <w:lang w:val="en-US"/>
        </w:rPr>
        <w:t>DoA</w:t>
      </w:r>
      <w:proofErr w:type="spellEnd"/>
      <w:r w:rsidRPr="00944A48">
        <w:rPr>
          <w:rFonts w:ascii="Myriad Pro" w:hAnsi="Myriad Pro" w:cstheme="minorHAnsi"/>
          <w:i/>
          <w:iCs/>
          <w:sz w:val="18"/>
          <w:szCs w:val="18"/>
          <w:lang w:val="en-US"/>
        </w:rPr>
        <w:t xml:space="preserve">, EUD partially covers costs of the activities under these contracts, those implemented upon signature of the </w:t>
      </w:r>
      <w:proofErr w:type="gramStart"/>
      <w:r w:rsidRPr="00944A48">
        <w:rPr>
          <w:rFonts w:ascii="Myriad Pro" w:hAnsi="Myriad Pro" w:cstheme="minorHAnsi"/>
          <w:i/>
          <w:iCs/>
          <w:sz w:val="18"/>
          <w:szCs w:val="18"/>
          <w:lang w:val="en-US"/>
        </w:rPr>
        <w:t>Financial</w:t>
      </w:r>
      <w:proofErr w:type="gramEnd"/>
      <w:r w:rsidRPr="00944A48">
        <w:rPr>
          <w:rFonts w:ascii="Myriad Pro" w:hAnsi="Myriad Pro" w:cstheme="minorHAnsi"/>
          <w:i/>
          <w:iCs/>
          <w:sz w:val="18"/>
          <w:szCs w:val="18"/>
          <w:lang w:val="en-US"/>
        </w:rPr>
        <w:t xml:space="preserve"> agreement with the EUD. </w:t>
      </w:r>
    </w:p>
    <w:p w14:paraId="7E4FB77D" w14:textId="77777777" w:rsidR="00DA7793" w:rsidRPr="00944A48" w:rsidRDefault="00DA7793" w:rsidP="00DA7793">
      <w:pPr>
        <w:pStyle w:val="Heading3"/>
        <w:numPr>
          <w:ilvl w:val="0"/>
          <w:numId w:val="0"/>
        </w:numPr>
        <w:spacing w:before="0" w:line="240" w:lineRule="auto"/>
        <w:contextualSpacing/>
        <w:rPr>
          <w:rFonts w:ascii="Myriad Pro" w:hAnsi="Myriad Pro"/>
          <w:sz w:val="20"/>
          <w:szCs w:val="20"/>
          <w:lang w:val="en-US"/>
        </w:rPr>
      </w:pPr>
    </w:p>
    <w:p w14:paraId="533F40A7" w14:textId="77777777" w:rsidR="00DA7793" w:rsidRPr="00944A48" w:rsidRDefault="00DA7793" w:rsidP="00DA7793">
      <w:pPr>
        <w:pStyle w:val="Heading3"/>
        <w:numPr>
          <w:ilvl w:val="0"/>
          <w:numId w:val="0"/>
        </w:numPr>
        <w:spacing w:before="0" w:line="240" w:lineRule="auto"/>
        <w:contextualSpacing/>
        <w:rPr>
          <w:rFonts w:ascii="Myriad Pro" w:hAnsi="Myriad Pro" w:cstheme="minorHAnsi"/>
          <w:lang w:val="en-US"/>
        </w:rPr>
      </w:pPr>
      <w:bookmarkStart w:id="22" w:name="_Toc202796613"/>
      <w:r w:rsidRPr="00944A48">
        <w:rPr>
          <w:rFonts w:ascii="Myriad Pro" w:hAnsi="Myriad Pro"/>
          <w:lang w:val="en-US"/>
        </w:rPr>
        <w:t>5.2 Changes introduced within the budget during the reporting period</w:t>
      </w:r>
      <w:bookmarkEnd w:id="22"/>
    </w:p>
    <w:p w14:paraId="3CA02574" w14:textId="77777777" w:rsidR="00DA7793" w:rsidRPr="00944A48" w:rsidRDefault="00DA7793" w:rsidP="00DA7793">
      <w:pPr>
        <w:spacing w:after="0" w:line="240" w:lineRule="auto"/>
        <w:rPr>
          <w:rFonts w:ascii="Myriad Pro" w:hAnsi="Myriad Pro" w:cstheme="minorHAnsi"/>
          <w:sz w:val="20"/>
          <w:szCs w:val="20"/>
          <w:lang w:val="en-US"/>
        </w:rPr>
      </w:pPr>
    </w:p>
    <w:p w14:paraId="66C9A45C" w14:textId="77777777" w:rsidR="00DA7793" w:rsidRPr="00944A48" w:rsidRDefault="00DA7793" w:rsidP="00DA7793">
      <w:pPr>
        <w:spacing w:line="240" w:lineRule="auto"/>
        <w:contextualSpacing/>
        <w:jc w:val="both"/>
        <w:rPr>
          <w:rFonts w:ascii="Myriad Pro" w:hAnsi="Myriad Pro" w:cstheme="minorHAnsi"/>
          <w:lang w:val="en-US"/>
        </w:rPr>
      </w:pPr>
      <w:r w:rsidRPr="00944A48">
        <w:rPr>
          <w:rFonts w:ascii="Myriad Pro" w:hAnsi="Myriad Pro" w:cstheme="minorHAnsi"/>
          <w:lang w:val="en-US"/>
        </w:rPr>
        <w:t xml:space="preserve">In line with art.11.3 of the General Conditions, the following corrections within the budget are made, without involving variations of 25% of the amount originally entered: </w:t>
      </w:r>
    </w:p>
    <w:p w14:paraId="60B359BA" w14:textId="77777777" w:rsidR="00DA7793" w:rsidRPr="00944A48" w:rsidRDefault="00DA7793" w:rsidP="00DA7793">
      <w:pPr>
        <w:spacing w:line="240" w:lineRule="auto"/>
        <w:contextualSpacing/>
        <w:jc w:val="both"/>
        <w:rPr>
          <w:rFonts w:ascii="Myriad Pro" w:hAnsi="Myriad Pro" w:cstheme="minorHAnsi"/>
          <w:lang w:val="en-US"/>
        </w:rPr>
      </w:pPr>
    </w:p>
    <w:p w14:paraId="5B861B85" w14:textId="77777777" w:rsidR="00DA7793" w:rsidRPr="00944A48" w:rsidRDefault="00DA7793" w:rsidP="00DA7793">
      <w:pPr>
        <w:spacing w:line="240" w:lineRule="auto"/>
        <w:contextualSpacing/>
        <w:jc w:val="both"/>
        <w:rPr>
          <w:rFonts w:ascii="Myriad Pro" w:hAnsi="Myriad Pro" w:cstheme="minorHAnsi"/>
          <w:lang w:val="en-US"/>
        </w:rPr>
      </w:pPr>
      <w:r w:rsidRPr="00944A48">
        <w:rPr>
          <w:rFonts w:ascii="Myriad Pro" w:hAnsi="Myriad Pro" w:cstheme="minorHAnsi"/>
          <w:lang w:val="en-US"/>
        </w:rPr>
        <w:t>Original budget:</w:t>
      </w:r>
    </w:p>
    <w:tbl>
      <w:tblPr>
        <w:tblW w:w="9499"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4193"/>
        <w:gridCol w:w="2897"/>
        <w:gridCol w:w="681"/>
        <w:gridCol w:w="788"/>
        <w:gridCol w:w="940"/>
      </w:tblGrid>
      <w:tr w:rsidR="00E66406" w:rsidRPr="00A8460B" w14:paraId="0F98F891" w14:textId="77777777" w:rsidTr="00E66406">
        <w:trPr>
          <w:trHeight w:val="234"/>
        </w:trPr>
        <w:tc>
          <w:tcPr>
            <w:tcW w:w="4193" w:type="dxa"/>
            <w:tcBorders>
              <w:top w:val="single" w:sz="4" w:space="0" w:color="auto"/>
              <w:left w:val="single" w:sz="4" w:space="0" w:color="auto"/>
              <w:bottom w:val="single" w:sz="4" w:space="0" w:color="auto"/>
              <w:right w:val="single" w:sz="4" w:space="0" w:color="auto"/>
            </w:tcBorders>
            <w:shd w:val="clear" w:color="auto" w:fill="C0C0C0"/>
            <w:vAlign w:val="center"/>
            <w:hideMark/>
          </w:tcPr>
          <w:p w14:paraId="42DAAD2F" w14:textId="77777777" w:rsidR="00DA7793" w:rsidRPr="00944A48" w:rsidRDefault="00DA7793" w:rsidP="003168AC">
            <w:pPr>
              <w:spacing w:line="240" w:lineRule="auto"/>
              <w:contextualSpacing/>
              <w:rPr>
                <w:rFonts w:ascii="Myriad Pro" w:hAnsi="Myriad Pro"/>
                <w:b/>
                <w:bCs/>
                <w:color w:val="000000"/>
                <w:sz w:val="20"/>
                <w:szCs w:val="20"/>
                <w:lang w:val="en-US"/>
              </w:rPr>
            </w:pPr>
            <w:r w:rsidRPr="00944A48">
              <w:rPr>
                <w:rFonts w:ascii="Myriad Pro" w:hAnsi="Myriad Pro"/>
                <w:b/>
                <w:bCs/>
                <w:color w:val="000000"/>
                <w:sz w:val="20"/>
                <w:szCs w:val="20"/>
                <w:lang w:val="en-US"/>
              </w:rPr>
              <w:t>Result 1. Relevant BIH authorities’ capacities strengthened to design policy and regulatory frameworks that advance water supply and wastewater management services</w:t>
            </w:r>
          </w:p>
          <w:p w14:paraId="5A32C52E" w14:textId="77777777" w:rsidR="00DA7793" w:rsidRPr="00944A48" w:rsidRDefault="00DA7793" w:rsidP="003168AC">
            <w:pPr>
              <w:spacing w:line="240" w:lineRule="auto"/>
              <w:contextualSpacing/>
              <w:rPr>
                <w:rFonts w:ascii="Myriad Pro" w:eastAsia="Symbol" w:hAnsi="Myriad Pro" w:cstheme="minorHAnsi"/>
                <w:b/>
                <w:sz w:val="20"/>
                <w:szCs w:val="20"/>
                <w:lang w:val="en-US"/>
              </w:rPr>
            </w:pPr>
          </w:p>
        </w:tc>
        <w:tc>
          <w:tcPr>
            <w:tcW w:w="2897" w:type="dxa"/>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hideMark/>
          </w:tcPr>
          <w:p w14:paraId="68C35F22" w14:textId="77777777" w:rsidR="00DA7793" w:rsidRPr="00944A48" w:rsidRDefault="00DA7793" w:rsidP="003168AC">
            <w:pPr>
              <w:spacing w:line="240" w:lineRule="auto"/>
              <w:contextualSpacing/>
              <w:jc w:val="center"/>
              <w:rPr>
                <w:rFonts w:ascii="Myriad Pro" w:eastAsia="Symbol" w:hAnsi="Myriad Pro" w:cstheme="minorHAnsi"/>
                <w:sz w:val="20"/>
                <w:szCs w:val="20"/>
                <w:lang w:val="en-US"/>
              </w:rPr>
            </w:pPr>
            <w:r w:rsidRPr="00944A48">
              <w:rPr>
                <w:rFonts w:ascii="Myriad Pro" w:eastAsia="Symbol" w:hAnsi="Myriad Pro" w:cstheme="minorHAnsi"/>
                <w:b/>
                <w:sz w:val="20"/>
                <w:szCs w:val="20"/>
                <w:lang w:val="en-US"/>
              </w:rPr>
              <w:t>Unit</w:t>
            </w:r>
          </w:p>
        </w:tc>
        <w:tc>
          <w:tcPr>
            <w:tcW w:w="681" w:type="dxa"/>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hideMark/>
          </w:tcPr>
          <w:p w14:paraId="2A258AFF" w14:textId="77777777" w:rsidR="00DA7793" w:rsidRPr="00944A48" w:rsidRDefault="00DA7793" w:rsidP="003168AC">
            <w:pPr>
              <w:spacing w:line="240" w:lineRule="auto"/>
              <w:contextualSpacing/>
              <w:jc w:val="center"/>
              <w:rPr>
                <w:rFonts w:ascii="Myriad Pro" w:eastAsia="Symbol" w:hAnsi="Myriad Pro" w:cstheme="minorHAnsi"/>
                <w:sz w:val="20"/>
                <w:szCs w:val="20"/>
                <w:lang w:val="en-US"/>
              </w:rPr>
            </w:pPr>
            <w:r w:rsidRPr="00944A48">
              <w:rPr>
                <w:rFonts w:ascii="Myriad Pro" w:eastAsia="Symbol" w:hAnsi="Myriad Pro" w:cstheme="minorHAnsi"/>
                <w:b/>
                <w:sz w:val="20"/>
                <w:szCs w:val="20"/>
                <w:lang w:val="en-US"/>
              </w:rPr>
              <w:t xml:space="preserve"># </w:t>
            </w:r>
            <w:proofErr w:type="gramStart"/>
            <w:r w:rsidRPr="00944A48">
              <w:rPr>
                <w:rFonts w:ascii="Myriad Pro" w:eastAsia="Symbol" w:hAnsi="Myriad Pro" w:cstheme="minorHAnsi"/>
                <w:b/>
                <w:sz w:val="20"/>
                <w:szCs w:val="20"/>
                <w:lang w:val="en-US"/>
              </w:rPr>
              <w:t>of</w:t>
            </w:r>
            <w:proofErr w:type="gramEnd"/>
            <w:r w:rsidRPr="00944A48">
              <w:rPr>
                <w:rFonts w:ascii="Myriad Pro" w:eastAsia="Symbol" w:hAnsi="Myriad Pro" w:cstheme="minorHAnsi"/>
                <w:b/>
                <w:sz w:val="20"/>
                <w:szCs w:val="20"/>
                <w:lang w:val="en-US"/>
              </w:rPr>
              <w:t xml:space="preserve"> units</w:t>
            </w:r>
          </w:p>
        </w:tc>
        <w:tc>
          <w:tcPr>
            <w:tcW w:w="788" w:type="dxa"/>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hideMark/>
          </w:tcPr>
          <w:p w14:paraId="7D5224D6" w14:textId="77777777" w:rsidR="00DA7793" w:rsidRPr="00944A48" w:rsidRDefault="00DA7793" w:rsidP="003168AC">
            <w:pPr>
              <w:spacing w:line="240" w:lineRule="auto"/>
              <w:contextualSpacing/>
              <w:jc w:val="center"/>
              <w:rPr>
                <w:rFonts w:ascii="Myriad Pro" w:eastAsia="Symbol" w:hAnsi="Myriad Pro" w:cstheme="minorHAnsi"/>
                <w:sz w:val="20"/>
                <w:szCs w:val="20"/>
                <w:lang w:val="en-US"/>
              </w:rPr>
            </w:pPr>
            <w:r w:rsidRPr="00944A48">
              <w:rPr>
                <w:rFonts w:ascii="Myriad Pro" w:eastAsia="Symbol" w:hAnsi="Myriad Pro" w:cstheme="minorHAnsi"/>
                <w:b/>
                <w:sz w:val="20"/>
                <w:szCs w:val="20"/>
                <w:lang w:val="en-US"/>
              </w:rPr>
              <w:t>Unit Rate (EUR)</w:t>
            </w:r>
          </w:p>
        </w:tc>
        <w:tc>
          <w:tcPr>
            <w:tcW w:w="940" w:type="dxa"/>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hideMark/>
          </w:tcPr>
          <w:p w14:paraId="535C1B87" w14:textId="77777777" w:rsidR="00DA7793" w:rsidRPr="00944A48" w:rsidRDefault="00DA7793" w:rsidP="003168AC">
            <w:pPr>
              <w:spacing w:line="240" w:lineRule="auto"/>
              <w:contextualSpacing/>
              <w:jc w:val="center"/>
              <w:rPr>
                <w:rFonts w:ascii="Myriad Pro" w:eastAsia="Symbol" w:hAnsi="Myriad Pro" w:cstheme="minorHAnsi"/>
                <w:sz w:val="20"/>
                <w:szCs w:val="20"/>
                <w:lang w:val="en-US"/>
              </w:rPr>
            </w:pPr>
            <w:r w:rsidRPr="00944A48">
              <w:rPr>
                <w:rFonts w:ascii="Myriad Pro" w:eastAsia="Symbol" w:hAnsi="Myriad Pro" w:cstheme="minorHAnsi"/>
                <w:b/>
                <w:sz w:val="20"/>
                <w:szCs w:val="20"/>
                <w:lang w:val="en-US"/>
              </w:rPr>
              <w:t>Total (EUR)</w:t>
            </w:r>
          </w:p>
        </w:tc>
      </w:tr>
      <w:tr w:rsidR="00E66406" w:rsidRPr="00A8460B" w14:paraId="6654E317" w14:textId="77777777" w:rsidTr="00E66406">
        <w:trPr>
          <w:trHeight w:val="112"/>
        </w:trPr>
        <w:tc>
          <w:tcPr>
            <w:tcW w:w="4193" w:type="dxa"/>
            <w:tcBorders>
              <w:top w:val="single" w:sz="4" w:space="0" w:color="auto"/>
              <w:left w:val="single" w:sz="4" w:space="0" w:color="auto"/>
              <w:bottom w:val="single" w:sz="4" w:space="0" w:color="auto"/>
              <w:right w:val="single" w:sz="4" w:space="0" w:color="auto"/>
            </w:tcBorders>
            <w:vAlign w:val="center"/>
            <w:hideMark/>
          </w:tcPr>
          <w:p w14:paraId="7A848314" w14:textId="77777777" w:rsidR="00DA7793" w:rsidRPr="00944A48" w:rsidRDefault="00DA7793" w:rsidP="003168AC">
            <w:pPr>
              <w:spacing w:line="240" w:lineRule="auto"/>
              <w:contextualSpacing/>
              <w:rPr>
                <w:rFonts w:ascii="Myriad Pro" w:eastAsia="Symbol" w:hAnsi="Myriad Pro" w:cstheme="minorHAnsi"/>
                <w:b/>
                <w:bCs/>
                <w:sz w:val="20"/>
                <w:szCs w:val="20"/>
                <w:lang w:val="en-US"/>
              </w:rPr>
            </w:pPr>
            <w:r w:rsidRPr="00944A48">
              <w:rPr>
                <w:rFonts w:ascii="Myriad Pro" w:eastAsia="Symbol" w:hAnsi="Myriad Pro" w:cstheme="minorHAnsi"/>
                <w:b/>
                <w:bCs/>
                <w:sz w:val="20"/>
                <w:szCs w:val="20"/>
                <w:lang w:val="en-US"/>
              </w:rPr>
              <w:t>Activity 1.1. Stock-taking analysis to determine up-to date information on progress in water services sector</w:t>
            </w:r>
          </w:p>
          <w:p w14:paraId="48A57D24" w14:textId="77777777" w:rsidR="00DA7793" w:rsidRPr="00944A48" w:rsidRDefault="00DA7793" w:rsidP="003168AC">
            <w:pPr>
              <w:spacing w:line="240" w:lineRule="auto"/>
              <w:contextualSpacing/>
              <w:rPr>
                <w:rFonts w:ascii="Myriad Pro" w:eastAsia="Symbol" w:hAnsi="Myriad Pro" w:cstheme="minorHAnsi"/>
                <w:sz w:val="20"/>
                <w:szCs w:val="20"/>
                <w:lang w:val="en-US"/>
              </w:rPr>
            </w:pPr>
          </w:p>
        </w:tc>
        <w:tc>
          <w:tcPr>
            <w:tcW w:w="2897" w:type="dxa"/>
            <w:tcBorders>
              <w:top w:val="single" w:sz="4" w:space="0" w:color="auto"/>
              <w:left w:val="single" w:sz="4" w:space="0" w:color="auto"/>
              <w:bottom w:val="single" w:sz="4" w:space="0" w:color="auto"/>
              <w:right w:val="single" w:sz="4" w:space="0" w:color="auto"/>
            </w:tcBorders>
          </w:tcPr>
          <w:p w14:paraId="0FBEB70E" w14:textId="77777777" w:rsidR="00DA7793" w:rsidRPr="00944A48" w:rsidRDefault="00DA7793" w:rsidP="003168AC">
            <w:pPr>
              <w:spacing w:line="240" w:lineRule="auto"/>
              <w:contextualSpacing/>
              <w:rPr>
                <w:rFonts w:ascii="Myriad Pro" w:hAnsi="Myriad Pro" w:cstheme="minorHAnsi"/>
                <w:sz w:val="20"/>
                <w:szCs w:val="20"/>
                <w:lang w:val="en-US"/>
              </w:rPr>
            </w:pPr>
          </w:p>
        </w:tc>
        <w:tc>
          <w:tcPr>
            <w:tcW w:w="681" w:type="dxa"/>
            <w:tcBorders>
              <w:top w:val="single" w:sz="4" w:space="0" w:color="auto"/>
              <w:left w:val="single" w:sz="4" w:space="0" w:color="auto"/>
              <w:bottom w:val="single" w:sz="4" w:space="0" w:color="auto"/>
              <w:right w:val="single" w:sz="4" w:space="0" w:color="auto"/>
            </w:tcBorders>
          </w:tcPr>
          <w:p w14:paraId="228159EC" w14:textId="77777777" w:rsidR="00DA7793" w:rsidRPr="00944A48" w:rsidRDefault="00DA7793" w:rsidP="003168AC">
            <w:pPr>
              <w:spacing w:line="240" w:lineRule="auto"/>
              <w:contextualSpacing/>
              <w:jc w:val="center"/>
              <w:rPr>
                <w:rFonts w:ascii="Myriad Pro" w:eastAsia="Symbol" w:hAnsi="Myriad Pro" w:cstheme="minorHAnsi"/>
                <w:sz w:val="20"/>
                <w:szCs w:val="20"/>
                <w:lang w:val="en-US"/>
              </w:rPr>
            </w:pPr>
          </w:p>
        </w:tc>
        <w:tc>
          <w:tcPr>
            <w:tcW w:w="788" w:type="dxa"/>
            <w:tcBorders>
              <w:top w:val="single" w:sz="4" w:space="0" w:color="auto"/>
              <w:left w:val="single" w:sz="4" w:space="0" w:color="auto"/>
              <w:bottom w:val="single" w:sz="4" w:space="0" w:color="auto"/>
              <w:right w:val="single" w:sz="4" w:space="0" w:color="auto"/>
            </w:tcBorders>
          </w:tcPr>
          <w:p w14:paraId="5763714C" w14:textId="77777777" w:rsidR="00DA7793" w:rsidRPr="00944A48" w:rsidRDefault="00DA7793" w:rsidP="003168AC">
            <w:pPr>
              <w:spacing w:line="240" w:lineRule="auto"/>
              <w:contextualSpacing/>
              <w:jc w:val="center"/>
              <w:rPr>
                <w:rFonts w:ascii="Myriad Pro" w:eastAsia="Symbol" w:hAnsi="Myriad Pro" w:cstheme="minorHAnsi"/>
                <w:sz w:val="20"/>
                <w:szCs w:val="20"/>
                <w:lang w:val="en-US"/>
              </w:rPr>
            </w:pP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1CFE6427" w14:textId="77777777" w:rsidR="00DA7793" w:rsidRPr="00944A48" w:rsidRDefault="00DA7793" w:rsidP="003168AC">
            <w:pPr>
              <w:spacing w:line="240" w:lineRule="auto"/>
              <w:contextualSpacing/>
              <w:jc w:val="right"/>
              <w:rPr>
                <w:rFonts w:ascii="Myriad Pro" w:eastAsia="Symbol" w:hAnsi="Myriad Pro" w:cstheme="minorHAnsi"/>
                <w:sz w:val="20"/>
                <w:szCs w:val="20"/>
                <w:lang w:val="en-US"/>
              </w:rPr>
            </w:pPr>
          </w:p>
        </w:tc>
      </w:tr>
      <w:tr w:rsidR="00DA7793" w:rsidRPr="00A8460B" w14:paraId="6A467676" w14:textId="77777777" w:rsidTr="00E66406">
        <w:trPr>
          <w:trHeight w:val="153"/>
        </w:trPr>
        <w:tc>
          <w:tcPr>
            <w:tcW w:w="4193" w:type="dxa"/>
            <w:tcBorders>
              <w:top w:val="single" w:sz="4" w:space="0" w:color="auto"/>
              <w:left w:val="single" w:sz="4" w:space="0" w:color="auto"/>
              <w:bottom w:val="single" w:sz="4" w:space="0" w:color="auto"/>
              <w:right w:val="single" w:sz="4" w:space="0" w:color="auto"/>
            </w:tcBorders>
            <w:shd w:val="clear" w:color="auto" w:fill="auto"/>
            <w:vAlign w:val="center"/>
            <w:hideMark/>
          </w:tcPr>
          <w:p w14:paraId="6198C8AA"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 xml:space="preserve">Technical assistance for developing country-wide concept, translating the identified priorities into draft </w:t>
            </w:r>
            <w:proofErr w:type="gramStart"/>
            <w:r w:rsidRPr="00944A48">
              <w:rPr>
                <w:rFonts w:ascii="Myriad Pro" w:hAnsi="Myriad Pro"/>
                <w:sz w:val="20"/>
                <w:szCs w:val="20"/>
                <w:lang w:val="en-US"/>
              </w:rPr>
              <w:t>regulation</w:t>
            </w:r>
            <w:proofErr w:type="gramEnd"/>
            <w:r w:rsidRPr="00944A48">
              <w:rPr>
                <w:rFonts w:ascii="Myriad Pro" w:hAnsi="Myriad Pro"/>
                <w:sz w:val="20"/>
                <w:szCs w:val="20"/>
                <w:lang w:val="en-US"/>
              </w:rPr>
              <w:t xml:space="preserve"> and supporting capacity development  </w:t>
            </w:r>
          </w:p>
        </w:tc>
        <w:tc>
          <w:tcPr>
            <w:tcW w:w="2897" w:type="dxa"/>
            <w:tcBorders>
              <w:top w:val="single" w:sz="4" w:space="0" w:color="auto"/>
              <w:left w:val="single" w:sz="4" w:space="0" w:color="auto"/>
              <w:bottom w:val="single" w:sz="4" w:space="0" w:color="auto"/>
              <w:right w:val="single" w:sz="4" w:space="0" w:color="auto"/>
            </w:tcBorders>
            <w:shd w:val="clear" w:color="auto" w:fill="auto"/>
            <w:hideMark/>
          </w:tcPr>
          <w:p w14:paraId="3D56FD65"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per day</w:t>
            </w:r>
          </w:p>
        </w:tc>
        <w:tc>
          <w:tcPr>
            <w:tcW w:w="681" w:type="dxa"/>
            <w:tcBorders>
              <w:top w:val="single" w:sz="4" w:space="0" w:color="auto"/>
              <w:left w:val="single" w:sz="4" w:space="0" w:color="auto"/>
              <w:bottom w:val="single" w:sz="4" w:space="0" w:color="auto"/>
              <w:right w:val="single" w:sz="4" w:space="0" w:color="auto"/>
            </w:tcBorders>
            <w:shd w:val="clear" w:color="auto" w:fill="auto"/>
            <w:hideMark/>
          </w:tcPr>
          <w:p w14:paraId="4D43EB26"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200</w:t>
            </w:r>
          </w:p>
        </w:tc>
        <w:tc>
          <w:tcPr>
            <w:tcW w:w="788" w:type="dxa"/>
            <w:tcBorders>
              <w:top w:val="single" w:sz="4" w:space="0" w:color="auto"/>
              <w:left w:val="single" w:sz="4" w:space="0" w:color="auto"/>
              <w:bottom w:val="single" w:sz="4" w:space="0" w:color="auto"/>
              <w:right w:val="single" w:sz="4" w:space="0" w:color="auto"/>
            </w:tcBorders>
            <w:shd w:val="clear" w:color="auto" w:fill="auto"/>
            <w:hideMark/>
          </w:tcPr>
          <w:p w14:paraId="41A0FA61"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260 </w:t>
            </w:r>
          </w:p>
        </w:tc>
        <w:tc>
          <w:tcPr>
            <w:tcW w:w="940" w:type="dxa"/>
            <w:tcBorders>
              <w:top w:val="single" w:sz="4" w:space="0" w:color="auto"/>
              <w:left w:val="single" w:sz="4" w:space="0" w:color="auto"/>
              <w:bottom w:val="single" w:sz="4" w:space="0" w:color="auto"/>
              <w:right w:val="single" w:sz="4" w:space="0" w:color="auto"/>
            </w:tcBorders>
            <w:shd w:val="clear" w:color="auto" w:fill="auto"/>
            <w:noWrap/>
            <w:hideMark/>
          </w:tcPr>
          <w:p w14:paraId="57B23274"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52,000 </w:t>
            </w:r>
          </w:p>
        </w:tc>
      </w:tr>
      <w:tr w:rsidR="00E66406" w:rsidRPr="00A8460B" w14:paraId="083D880A" w14:textId="77777777" w:rsidTr="00E66406">
        <w:trPr>
          <w:trHeight w:val="68"/>
        </w:trPr>
        <w:tc>
          <w:tcPr>
            <w:tcW w:w="4193" w:type="dxa"/>
            <w:tcBorders>
              <w:top w:val="single" w:sz="4" w:space="0" w:color="auto"/>
              <w:left w:val="single" w:sz="4" w:space="0" w:color="auto"/>
              <w:bottom w:val="single" w:sz="4" w:space="0" w:color="auto"/>
              <w:right w:val="single" w:sz="4" w:space="0" w:color="auto"/>
            </w:tcBorders>
            <w:hideMark/>
          </w:tcPr>
          <w:p w14:paraId="2C3B8368" w14:textId="77777777" w:rsidR="00DA7793" w:rsidRPr="00944A48" w:rsidRDefault="00DA7793" w:rsidP="003168AC">
            <w:pPr>
              <w:spacing w:line="240" w:lineRule="auto"/>
              <w:contextualSpacing/>
              <w:rPr>
                <w:rFonts w:ascii="Myriad Pro" w:eastAsia="Symbol" w:hAnsi="Myriad Pro" w:cstheme="minorHAnsi"/>
                <w:sz w:val="20"/>
                <w:szCs w:val="20"/>
                <w:lang w:val="en-US"/>
              </w:rPr>
            </w:pPr>
            <w:r w:rsidRPr="00944A48">
              <w:rPr>
                <w:rFonts w:ascii="Myriad Pro" w:hAnsi="Myriad Pro"/>
                <w:sz w:val="20"/>
                <w:szCs w:val="20"/>
                <w:lang w:val="en-US"/>
              </w:rPr>
              <w:t>Policy Coordinator</w:t>
            </w:r>
          </w:p>
        </w:tc>
        <w:tc>
          <w:tcPr>
            <w:tcW w:w="2897" w:type="dxa"/>
            <w:tcBorders>
              <w:top w:val="single" w:sz="4" w:space="0" w:color="auto"/>
              <w:left w:val="single" w:sz="4" w:space="0" w:color="auto"/>
              <w:bottom w:val="single" w:sz="4" w:space="0" w:color="auto"/>
              <w:right w:val="single" w:sz="4" w:space="0" w:color="auto"/>
            </w:tcBorders>
            <w:hideMark/>
          </w:tcPr>
          <w:p w14:paraId="022CEDE6" w14:textId="77777777" w:rsidR="00DA7793" w:rsidRPr="00944A48" w:rsidRDefault="00DA7793" w:rsidP="003168AC">
            <w:pPr>
              <w:spacing w:line="240" w:lineRule="auto"/>
              <w:contextualSpacing/>
              <w:rPr>
                <w:rFonts w:ascii="Myriad Pro" w:eastAsia="Symbol" w:hAnsi="Myriad Pro" w:cstheme="minorHAnsi"/>
                <w:sz w:val="20"/>
                <w:szCs w:val="20"/>
                <w:lang w:val="en-US"/>
              </w:rPr>
            </w:pPr>
            <w:r w:rsidRPr="00944A48">
              <w:rPr>
                <w:rFonts w:ascii="Myriad Pro" w:hAnsi="Myriad Pro"/>
                <w:sz w:val="20"/>
                <w:szCs w:val="20"/>
                <w:lang w:val="en-US"/>
              </w:rPr>
              <w:t>100% of monthly pay- Y1, Y2, and Y3; NPSA 8</w:t>
            </w:r>
          </w:p>
        </w:tc>
        <w:tc>
          <w:tcPr>
            <w:tcW w:w="681" w:type="dxa"/>
            <w:tcBorders>
              <w:top w:val="single" w:sz="4" w:space="0" w:color="auto"/>
              <w:left w:val="single" w:sz="4" w:space="0" w:color="auto"/>
              <w:bottom w:val="single" w:sz="4" w:space="0" w:color="auto"/>
              <w:right w:val="single" w:sz="4" w:space="0" w:color="auto"/>
            </w:tcBorders>
            <w:hideMark/>
          </w:tcPr>
          <w:p w14:paraId="10AF3E1D" w14:textId="77777777" w:rsidR="00DA7793" w:rsidRPr="00944A48" w:rsidRDefault="00DA7793" w:rsidP="003168AC">
            <w:pPr>
              <w:spacing w:line="240" w:lineRule="auto"/>
              <w:contextualSpacing/>
              <w:jc w:val="center"/>
              <w:rPr>
                <w:rFonts w:ascii="Myriad Pro" w:eastAsia="Symbol" w:hAnsi="Myriad Pro" w:cstheme="minorHAnsi"/>
                <w:sz w:val="20"/>
                <w:szCs w:val="20"/>
                <w:lang w:val="en-US"/>
              </w:rPr>
            </w:pPr>
            <w:r w:rsidRPr="00944A48">
              <w:rPr>
                <w:rFonts w:ascii="Myriad Pro" w:hAnsi="Myriad Pro"/>
                <w:sz w:val="20"/>
                <w:szCs w:val="20"/>
                <w:lang w:val="en-US"/>
              </w:rPr>
              <w:t>36</w:t>
            </w:r>
          </w:p>
        </w:tc>
        <w:tc>
          <w:tcPr>
            <w:tcW w:w="788" w:type="dxa"/>
            <w:tcBorders>
              <w:top w:val="single" w:sz="4" w:space="0" w:color="auto"/>
              <w:left w:val="single" w:sz="4" w:space="0" w:color="auto"/>
              <w:bottom w:val="single" w:sz="4" w:space="0" w:color="auto"/>
              <w:right w:val="single" w:sz="4" w:space="0" w:color="auto"/>
            </w:tcBorders>
            <w:hideMark/>
          </w:tcPr>
          <w:p w14:paraId="2DEEA2CC" w14:textId="77777777" w:rsidR="00DA7793" w:rsidRPr="00944A48" w:rsidRDefault="00DA7793" w:rsidP="003168AC">
            <w:pPr>
              <w:spacing w:line="240" w:lineRule="auto"/>
              <w:contextualSpacing/>
              <w:jc w:val="right"/>
              <w:rPr>
                <w:rFonts w:ascii="Myriad Pro" w:eastAsia="Symbol" w:hAnsi="Myriad Pro" w:cstheme="minorHAnsi"/>
                <w:sz w:val="20"/>
                <w:szCs w:val="20"/>
                <w:lang w:val="en-US"/>
              </w:rPr>
            </w:pPr>
            <w:r w:rsidRPr="00944A48">
              <w:rPr>
                <w:rFonts w:ascii="Myriad Pro" w:hAnsi="Myriad Pro"/>
                <w:sz w:val="20"/>
                <w:szCs w:val="20"/>
                <w:lang w:val="en-US"/>
              </w:rPr>
              <w:t xml:space="preserve"> 2,500 </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hideMark/>
          </w:tcPr>
          <w:p w14:paraId="36E848CC" w14:textId="77777777" w:rsidR="00DA7793" w:rsidRPr="00944A48" w:rsidRDefault="00DA7793" w:rsidP="003168AC">
            <w:pPr>
              <w:spacing w:line="240" w:lineRule="auto"/>
              <w:contextualSpacing/>
              <w:jc w:val="right"/>
              <w:rPr>
                <w:rFonts w:ascii="Myriad Pro" w:eastAsia="Symbol" w:hAnsi="Myriad Pro" w:cstheme="minorHAnsi"/>
                <w:sz w:val="20"/>
                <w:szCs w:val="20"/>
                <w:lang w:val="en-US"/>
              </w:rPr>
            </w:pPr>
            <w:r w:rsidRPr="00944A48">
              <w:rPr>
                <w:rFonts w:ascii="Myriad Pro" w:hAnsi="Myriad Pro"/>
                <w:sz w:val="20"/>
                <w:szCs w:val="20"/>
                <w:lang w:val="en-US"/>
              </w:rPr>
              <w:t xml:space="preserve"> 90,000 </w:t>
            </w:r>
          </w:p>
        </w:tc>
      </w:tr>
      <w:tr w:rsidR="00E66406" w:rsidRPr="00A8460B" w14:paraId="4D68E691" w14:textId="77777777" w:rsidTr="00E66406">
        <w:trPr>
          <w:trHeight w:val="255"/>
        </w:trPr>
        <w:tc>
          <w:tcPr>
            <w:tcW w:w="4193"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3B989783" w14:textId="77777777" w:rsidR="00DA7793" w:rsidRPr="00944A48" w:rsidRDefault="00DA7793" w:rsidP="003168AC">
            <w:pPr>
              <w:spacing w:line="240" w:lineRule="auto"/>
              <w:contextualSpacing/>
              <w:rPr>
                <w:rFonts w:ascii="Myriad Pro" w:hAnsi="Myriad Pro"/>
                <w:b/>
                <w:bCs/>
                <w:sz w:val="20"/>
                <w:szCs w:val="20"/>
                <w:lang w:val="en-US"/>
              </w:rPr>
            </w:pPr>
            <w:r w:rsidRPr="00944A48">
              <w:rPr>
                <w:rFonts w:ascii="Myriad Pro" w:hAnsi="Myriad Pro"/>
                <w:b/>
                <w:bCs/>
                <w:sz w:val="20"/>
                <w:szCs w:val="20"/>
                <w:lang w:val="en-US"/>
              </w:rPr>
              <w:t xml:space="preserve">Result 2: Local government capacities and frameworks entailing sustainable partnerships with their water utilities enhanced to enable more effective, </w:t>
            </w:r>
            <w:proofErr w:type="gramStart"/>
            <w:r w:rsidRPr="00944A48">
              <w:rPr>
                <w:rFonts w:ascii="Myriad Pro" w:hAnsi="Myriad Pro"/>
                <w:b/>
                <w:bCs/>
                <w:sz w:val="20"/>
                <w:szCs w:val="20"/>
                <w:lang w:val="en-US"/>
              </w:rPr>
              <w:t>efficient</w:t>
            </w:r>
            <w:proofErr w:type="gramEnd"/>
            <w:r w:rsidRPr="00944A48">
              <w:rPr>
                <w:rFonts w:ascii="Myriad Pro" w:hAnsi="Myriad Pro"/>
                <w:b/>
                <w:bCs/>
                <w:sz w:val="20"/>
                <w:szCs w:val="20"/>
                <w:lang w:val="en-US"/>
              </w:rPr>
              <w:t xml:space="preserve"> and inclusive water supply and wastewater service delivery</w:t>
            </w:r>
          </w:p>
          <w:p w14:paraId="67F9590D" w14:textId="77777777" w:rsidR="00DA7793" w:rsidRPr="00944A48" w:rsidRDefault="00DA7793" w:rsidP="003168AC">
            <w:pPr>
              <w:spacing w:line="240" w:lineRule="auto"/>
              <w:contextualSpacing/>
              <w:rPr>
                <w:rFonts w:ascii="Myriad Pro" w:hAnsi="Myriad Pro"/>
                <w:sz w:val="20"/>
                <w:szCs w:val="20"/>
                <w:lang w:val="en-US"/>
              </w:rPr>
            </w:pPr>
          </w:p>
        </w:tc>
        <w:tc>
          <w:tcPr>
            <w:tcW w:w="2897" w:type="dxa"/>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63DA271B"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eastAsia="Symbol" w:hAnsi="Myriad Pro" w:cstheme="minorHAnsi"/>
                <w:b/>
                <w:sz w:val="20"/>
                <w:szCs w:val="20"/>
                <w:lang w:val="en-US"/>
              </w:rPr>
              <w:t>Unit</w:t>
            </w:r>
          </w:p>
        </w:tc>
        <w:tc>
          <w:tcPr>
            <w:tcW w:w="681" w:type="dxa"/>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431B196A"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eastAsia="Symbol" w:hAnsi="Myriad Pro" w:cstheme="minorHAnsi"/>
                <w:b/>
                <w:sz w:val="20"/>
                <w:szCs w:val="20"/>
                <w:lang w:val="en-US"/>
              </w:rPr>
              <w:t xml:space="preserve"># </w:t>
            </w:r>
            <w:proofErr w:type="gramStart"/>
            <w:r w:rsidRPr="00944A48">
              <w:rPr>
                <w:rFonts w:ascii="Myriad Pro" w:eastAsia="Symbol" w:hAnsi="Myriad Pro" w:cstheme="minorHAnsi"/>
                <w:b/>
                <w:sz w:val="20"/>
                <w:szCs w:val="20"/>
                <w:lang w:val="en-US"/>
              </w:rPr>
              <w:t>of</w:t>
            </w:r>
            <w:proofErr w:type="gramEnd"/>
            <w:r w:rsidRPr="00944A48">
              <w:rPr>
                <w:rFonts w:ascii="Myriad Pro" w:eastAsia="Symbol" w:hAnsi="Myriad Pro" w:cstheme="minorHAnsi"/>
                <w:b/>
                <w:sz w:val="20"/>
                <w:szCs w:val="20"/>
                <w:lang w:val="en-US"/>
              </w:rPr>
              <w:t xml:space="preserve"> units</w:t>
            </w:r>
          </w:p>
        </w:tc>
        <w:tc>
          <w:tcPr>
            <w:tcW w:w="788" w:type="dxa"/>
            <w:tcBorders>
              <w:top w:val="single" w:sz="4" w:space="0" w:color="auto"/>
              <w:left w:val="single" w:sz="4" w:space="0" w:color="auto"/>
              <w:bottom w:val="single" w:sz="4" w:space="0" w:color="auto"/>
              <w:right w:val="single" w:sz="4" w:space="0" w:color="auto"/>
            </w:tcBorders>
            <w:shd w:val="clear" w:color="auto" w:fill="BFBFBF" w:themeFill="background1" w:themeFillShade="BF"/>
            <w:vAlign w:val="center"/>
          </w:tcPr>
          <w:p w14:paraId="01AAD2D9"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eastAsia="Symbol" w:hAnsi="Myriad Pro" w:cstheme="minorHAnsi"/>
                <w:b/>
                <w:sz w:val="20"/>
                <w:szCs w:val="20"/>
                <w:lang w:val="en-US"/>
              </w:rPr>
              <w:t>Unit Rate (EUR)</w:t>
            </w:r>
          </w:p>
        </w:tc>
        <w:tc>
          <w:tcPr>
            <w:tcW w:w="940" w:type="dxa"/>
            <w:tcBorders>
              <w:top w:val="single" w:sz="4" w:space="0" w:color="auto"/>
              <w:left w:val="single" w:sz="4" w:space="0" w:color="auto"/>
              <w:bottom w:val="single" w:sz="4" w:space="0" w:color="auto"/>
              <w:right w:val="single" w:sz="4" w:space="0" w:color="auto"/>
            </w:tcBorders>
            <w:shd w:val="clear" w:color="auto" w:fill="BFBFBF" w:themeFill="background1" w:themeFillShade="BF"/>
            <w:noWrap/>
            <w:vAlign w:val="center"/>
          </w:tcPr>
          <w:p w14:paraId="1167926C"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eastAsia="Symbol" w:hAnsi="Myriad Pro" w:cstheme="minorHAnsi"/>
                <w:b/>
                <w:sz w:val="20"/>
                <w:szCs w:val="20"/>
                <w:lang w:val="en-US"/>
              </w:rPr>
              <w:t>Total (EUR)</w:t>
            </w:r>
          </w:p>
        </w:tc>
      </w:tr>
      <w:tr w:rsidR="00E66406" w:rsidRPr="00A8460B" w14:paraId="52371F85"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tcPr>
          <w:p w14:paraId="4C623565" w14:textId="77777777" w:rsidR="00DA7793" w:rsidRPr="00944A48" w:rsidRDefault="00DA7793" w:rsidP="003168AC">
            <w:pPr>
              <w:spacing w:line="240" w:lineRule="auto"/>
              <w:contextualSpacing/>
              <w:rPr>
                <w:rFonts w:ascii="Myriad Pro" w:hAnsi="Myriad Pro"/>
                <w:b/>
                <w:bCs/>
                <w:sz w:val="20"/>
                <w:szCs w:val="20"/>
                <w:lang w:val="en-US"/>
              </w:rPr>
            </w:pPr>
            <w:r w:rsidRPr="00944A48">
              <w:rPr>
                <w:rFonts w:ascii="Myriad Pro" w:hAnsi="Myriad Pro"/>
                <w:b/>
                <w:bCs/>
                <w:sz w:val="20"/>
                <w:szCs w:val="20"/>
                <w:lang w:val="en-US"/>
              </w:rPr>
              <w:t xml:space="preserve">Activity 2.1. Support PSAs development, </w:t>
            </w:r>
            <w:proofErr w:type="gramStart"/>
            <w:r w:rsidRPr="00944A48">
              <w:rPr>
                <w:rFonts w:ascii="Myriad Pro" w:hAnsi="Myriad Pro"/>
                <w:b/>
                <w:bCs/>
                <w:sz w:val="20"/>
                <w:szCs w:val="20"/>
                <w:lang w:val="en-US"/>
              </w:rPr>
              <w:t>institutionalization</w:t>
            </w:r>
            <w:proofErr w:type="gramEnd"/>
            <w:r w:rsidRPr="00944A48">
              <w:rPr>
                <w:rFonts w:ascii="Myriad Pro" w:hAnsi="Myriad Pro"/>
                <w:b/>
                <w:bCs/>
                <w:sz w:val="20"/>
                <w:szCs w:val="20"/>
                <w:lang w:val="en-US"/>
              </w:rPr>
              <w:t xml:space="preserve"> and implementation in partner local governments</w:t>
            </w:r>
          </w:p>
        </w:tc>
        <w:tc>
          <w:tcPr>
            <w:tcW w:w="2897" w:type="dxa"/>
            <w:tcBorders>
              <w:top w:val="single" w:sz="4" w:space="0" w:color="auto"/>
              <w:left w:val="single" w:sz="4" w:space="0" w:color="auto"/>
              <w:bottom w:val="single" w:sz="4" w:space="0" w:color="auto"/>
              <w:right w:val="single" w:sz="4" w:space="0" w:color="auto"/>
            </w:tcBorders>
          </w:tcPr>
          <w:p w14:paraId="6EA75308" w14:textId="77777777" w:rsidR="00DA7793" w:rsidRPr="00944A48" w:rsidRDefault="00DA7793" w:rsidP="003168AC">
            <w:pPr>
              <w:spacing w:line="240" w:lineRule="auto"/>
              <w:contextualSpacing/>
              <w:rPr>
                <w:rFonts w:ascii="Myriad Pro" w:hAnsi="Myriad Pro"/>
                <w:sz w:val="20"/>
                <w:szCs w:val="20"/>
                <w:lang w:val="en-US"/>
              </w:rPr>
            </w:pPr>
          </w:p>
        </w:tc>
        <w:tc>
          <w:tcPr>
            <w:tcW w:w="681" w:type="dxa"/>
            <w:tcBorders>
              <w:top w:val="single" w:sz="4" w:space="0" w:color="auto"/>
              <w:left w:val="single" w:sz="4" w:space="0" w:color="auto"/>
              <w:bottom w:val="single" w:sz="4" w:space="0" w:color="auto"/>
              <w:right w:val="single" w:sz="4" w:space="0" w:color="auto"/>
            </w:tcBorders>
          </w:tcPr>
          <w:p w14:paraId="242956F7" w14:textId="77777777" w:rsidR="00DA7793" w:rsidRPr="00944A48" w:rsidRDefault="00DA7793" w:rsidP="003168AC">
            <w:pPr>
              <w:spacing w:line="240" w:lineRule="auto"/>
              <w:contextualSpacing/>
              <w:jc w:val="center"/>
              <w:rPr>
                <w:rFonts w:ascii="Myriad Pro" w:hAnsi="Myriad Pro"/>
                <w:sz w:val="20"/>
                <w:szCs w:val="20"/>
                <w:lang w:val="en-US"/>
              </w:rPr>
            </w:pPr>
          </w:p>
        </w:tc>
        <w:tc>
          <w:tcPr>
            <w:tcW w:w="788" w:type="dxa"/>
            <w:tcBorders>
              <w:top w:val="single" w:sz="4" w:space="0" w:color="auto"/>
              <w:left w:val="single" w:sz="4" w:space="0" w:color="auto"/>
              <w:bottom w:val="single" w:sz="4" w:space="0" w:color="auto"/>
              <w:right w:val="single" w:sz="4" w:space="0" w:color="auto"/>
            </w:tcBorders>
          </w:tcPr>
          <w:p w14:paraId="60F9FB59" w14:textId="77777777" w:rsidR="00DA7793" w:rsidRPr="00944A48" w:rsidRDefault="00DA7793" w:rsidP="003168AC">
            <w:pPr>
              <w:spacing w:line="240" w:lineRule="auto"/>
              <w:contextualSpacing/>
              <w:jc w:val="center"/>
              <w:rPr>
                <w:rFonts w:ascii="Myriad Pro" w:hAnsi="Myriad Pro"/>
                <w:sz w:val="20"/>
                <w:szCs w:val="20"/>
                <w:lang w:val="en-US"/>
              </w:rPr>
            </w:pP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712C7951" w14:textId="77777777" w:rsidR="00DA7793" w:rsidRPr="00944A48" w:rsidRDefault="00DA7793" w:rsidP="003168AC">
            <w:pPr>
              <w:spacing w:line="240" w:lineRule="auto"/>
              <w:contextualSpacing/>
              <w:jc w:val="center"/>
              <w:rPr>
                <w:rFonts w:ascii="Myriad Pro" w:hAnsi="Myriad Pro"/>
                <w:sz w:val="20"/>
                <w:szCs w:val="20"/>
                <w:lang w:val="en-US"/>
              </w:rPr>
            </w:pPr>
          </w:p>
        </w:tc>
      </w:tr>
      <w:tr w:rsidR="00E66406" w:rsidRPr="00A8460B" w14:paraId="12B79116"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tcPr>
          <w:p w14:paraId="27C11E57"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Water Management Field Officers</w:t>
            </w:r>
          </w:p>
        </w:tc>
        <w:tc>
          <w:tcPr>
            <w:tcW w:w="2897" w:type="dxa"/>
            <w:tcBorders>
              <w:top w:val="single" w:sz="4" w:space="0" w:color="auto"/>
              <w:left w:val="single" w:sz="4" w:space="0" w:color="auto"/>
              <w:bottom w:val="single" w:sz="4" w:space="0" w:color="auto"/>
              <w:right w:val="single" w:sz="4" w:space="0" w:color="auto"/>
            </w:tcBorders>
          </w:tcPr>
          <w:p w14:paraId="36B5AE19"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100% of monthly pay- Y1 12 months, Y2 6 months, and Y3 6 months; NPSA 8</w:t>
            </w:r>
          </w:p>
        </w:tc>
        <w:tc>
          <w:tcPr>
            <w:tcW w:w="681" w:type="dxa"/>
            <w:tcBorders>
              <w:top w:val="single" w:sz="4" w:space="0" w:color="auto"/>
              <w:left w:val="single" w:sz="4" w:space="0" w:color="auto"/>
              <w:bottom w:val="single" w:sz="4" w:space="0" w:color="auto"/>
              <w:right w:val="single" w:sz="4" w:space="0" w:color="auto"/>
            </w:tcBorders>
          </w:tcPr>
          <w:p w14:paraId="72E4BB49"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24</w:t>
            </w:r>
          </w:p>
        </w:tc>
        <w:tc>
          <w:tcPr>
            <w:tcW w:w="788" w:type="dxa"/>
            <w:tcBorders>
              <w:top w:val="single" w:sz="4" w:space="0" w:color="auto"/>
              <w:left w:val="single" w:sz="4" w:space="0" w:color="auto"/>
              <w:bottom w:val="single" w:sz="4" w:space="0" w:color="auto"/>
              <w:right w:val="single" w:sz="4" w:space="0" w:color="auto"/>
            </w:tcBorders>
          </w:tcPr>
          <w:p w14:paraId="4BF1E74A"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2,500 </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1A42E0D2"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60,000 </w:t>
            </w:r>
          </w:p>
        </w:tc>
      </w:tr>
      <w:tr w:rsidR="00E66406" w:rsidRPr="00A8460B" w14:paraId="10E4395B" w14:textId="77777777" w:rsidTr="00E66406">
        <w:trPr>
          <w:trHeight w:val="104"/>
        </w:trPr>
        <w:tc>
          <w:tcPr>
            <w:tcW w:w="4193" w:type="dxa"/>
            <w:tcBorders>
              <w:top w:val="single" w:sz="4" w:space="0" w:color="auto"/>
              <w:left w:val="single" w:sz="4" w:space="0" w:color="auto"/>
              <w:bottom w:val="single" w:sz="4" w:space="0" w:color="auto"/>
              <w:right w:val="single" w:sz="4" w:space="0" w:color="auto"/>
            </w:tcBorders>
          </w:tcPr>
          <w:p w14:paraId="2745C6B2"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Technical assistance to partner LGs and utilities</w:t>
            </w:r>
          </w:p>
        </w:tc>
        <w:tc>
          <w:tcPr>
            <w:tcW w:w="2897" w:type="dxa"/>
            <w:tcBorders>
              <w:top w:val="single" w:sz="4" w:space="0" w:color="auto"/>
              <w:left w:val="single" w:sz="4" w:space="0" w:color="auto"/>
              <w:bottom w:val="single" w:sz="4" w:space="0" w:color="auto"/>
              <w:right w:val="single" w:sz="4" w:space="0" w:color="auto"/>
            </w:tcBorders>
          </w:tcPr>
          <w:p w14:paraId="3AE45C01"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per day</w:t>
            </w:r>
          </w:p>
        </w:tc>
        <w:tc>
          <w:tcPr>
            <w:tcW w:w="681" w:type="dxa"/>
            <w:tcBorders>
              <w:top w:val="single" w:sz="4" w:space="0" w:color="auto"/>
              <w:left w:val="single" w:sz="4" w:space="0" w:color="auto"/>
              <w:bottom w:val="single" w:sz="4" w:space="0" w:color="auto"/>
              <w:right w:val="single" w:sz="4" w:space="0" w:color="auto"/>
            </w:tcBorders>
          </w:tcPr>
          <w:p w14:paraId="65AA54D3"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65</w:t>
            </w:r>
          </w:p>
        </w:tc>
        <w:tc>
          <w:tcPr>
            <w:tcW w:w="788" w:type="dxa"/>
            <w:tcBorders>
              <w:top w:val="single" w:sz="4" w:space="0" w:color="auto"/>
              <w:left w:val="single" w:sz="4" w:space="0" w:color="auto"/>
              <w:bottom w:val="single" w:sz="4" w:space="0" w:color="auto"/>
              <w:right w:val="single" w:sz="4" w:space="0" w:color="auto"/>
            </w:tcBorders>
          </w:tcPr>
          <w:p w14:paraId="528500E9"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260 </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5380D7D0"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16,900 </w:t>
            </w:r>
          </w:p>
        </w:tc>
      </w:tr>
      <w:tr w:rsidR="00E66406" w:rsidRPr="00A8460B" w14:paraId="788A8E3F"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1E791607" w14:textId="77777777" w:rsidR="00DA7793" w:rsidRPr="00944A48" w:rsidRDefault="00DA7793" w:rsidP="003168AC">
            <w:pPr>
              <w:spacing w:line="240" w:lineRule="auto"/>
              <w:contextualSpacing/>
              <w:rPr>
                <w:rFonts w:ascii="Myriad Pro" w:hAnsi="Myriad Pro"/>
                <w:b/>
                <w:bCs/>
                <w:sz w:val="20"/>
                <w:szCs w:val="20"/>
                <w:lang w:val="en-US"/>
              </w:rPr>
            </w:pPr>
            <w:r w:rsidRPr="00944A48">
              <w:rPr>
                <w:rFonts w:ascii="Myriad Pro" w:hAnsi="Myriad Pro"/>
                <w:b/>
                <w:bCs/>
                <w:sz w:val="20"/>
                <w:szCs w:val="20"/>
                <w:lang w:val="en-US"/>
              </w:rPr>
              <w:t>Result 3: Financial and operational performance of water utilities improved</w:t>
            </w:r>
          </w:p>
          <w:p w14:paraId="264EC656" w14:textId="77777777" w:rsidR="00DA7793" w:rsidRPr="00944A48" w:rsidRDefault="00DA7793" w:rsidP="003168AC">
            <w:pPr>
              <w:spacing w:line="240" w:lineRule="auto"/>
              <w:contextualSpacing/>
              <w:rPr>
                <w:rFonts w:ascii="Myriad Pro" w:hAnsi="Myriad Pro"/>
                <w:b/>
                <w:bCs/>
                <w:sz w:val="20"/>
                <w:szCs w:val="20"/>
                <w:lang w:val="en-US"/>
              </w:rPr>
            </w:pPr>
          </w:p>
        </w:tc>
        <w:tc>
          <w:tcPr>
            <w:tcW w:w="2897"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371BA922" w14:textId="77777777" w:rsidR="00DA7793" w:rsidRPr="00944A48" w:rsidRDefault="00DA7793" w:rsidP="003168AC">
            <w:pPr>
              <w:spacing w:line="240" w:lineRule="auto"/>
              <w:contextualSpacing/>
              <w:jc w:val="center"/>
              <w:rPr>
                <w:rFonts w:ascii="Myriad Pro" w:hAnsi="Myriad Pro"/>
                <w:b/>
                <w:bCs/>
                <w:sz w:val="20"/>
                <w:szCs w:val="20"/>
                <w:lang w:val="en-US"/>
              </w:rPr>
            </w:pPr>
            <w:r w:rsidRPr="00944A48">
              <w:rPr>
                <w:rFonts w:ascii="Myriad Pro" w:hAnsi="Myriad Pro"/>
                <w:b/>
                <w:bCs/>
                <w:sz w:val="20"/>
                <w:szCs w:val="20"/>
                <w:lang w:val="en-US"/>
              </w:rPr>
              <w:t>Unit</w:t>
            </w:r>
          </w:p>
        </w:tc>
        <w:tc>
          <w:tcPr>
            <w:tcW w:w="681"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3B3459AA" w14:textId="77777777" w:rsidR="00DA7793" w:rsidRPr="00944A48" w:rsidRDefault="00DA7793" w:rsidP="003168AC">
            <w:pPr>
              <w:spacing w:line="240" w:lineRule="auto"/>
              <w:contextualSpacing/>
              <w:jc w:val="center"/>
              <w:rPr>
                <w:rFonts w:ascii="Myriad Pro" w:hAnsi="Myriad Pro"/>
                <w:b/>
                <w:bCs/>
                <w:sz w:val="20"/>
                <w:szCs w:val="20"/>
                <w:lang w:val="en-US"/>
              </w:rPr>
            </w:pPr>
            <w:r w:rsidRPr="00944A48">
              <w:rPr>
                <w:rFonts w:ascii="Myriad Pro" w:hAnsi="Myriad Pro"/>
                <w:b/>
                <w:bCs/>
                <w:sz w:val="20"/>
                <w:szCs w:val="20"/>
                <w:lang w:val="en-US"/>
              </w:rPr>
              <w:t xml:space="preserve"># </w:t>
            </w:r>
            <w:proofErr w:type="gramStart"/>
            <w:r w:rsidRPr="00944A48">
              <w:rPr>
                <w:rFonts w:ascii="Myriad Pro" w:hAnsi="Myriad Pro"/>
                <w:b/>
                <w:bCs/>
                <w:sz w:val="20"/>
                <w:szCs w:val="20"/>
                <w:lang w:val="en-US"/>
              </w:rPr>
              <w:t>of</w:t>
            </w:r>
            <w:proofErr w:type="gramEnd"/>
            <w:r w:rsidRPr="00944A48">
              <w:rPr>
                <w:rFonts w:ascii="Myriad Pro" w:hAnsi="Myriad Pro"/>
                <w:b/>
                <w:bCs/>
                <w:sz w:val="20"/>
                <w:szCs w:val="20"/>
                <w:lang w:val="en-US"/>
              </w:rPr>
              <w:t xml:space="preserve"> units</w:t>
            </w:r>
          </w:p>
        </w:tc>
        <w:tc>
          <w:tcPr>
            <w:tcW w:w="788"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6260A034" w14:textId="77777777" w:rsidR="00DA7793" w:rsidRPr="00944A48" w:rsidRDefault="00DA7793" w:rsidP="003168AC">
            <w:pPr>
              <w:spacing w:line="240" w:lineRule="auto"/>
              <w:contextualSpacing/>
              <w:jc w:val="center"/>
              <w:rPr>
                <w:rFonts w:ascii="Myriad Pro" w:hAnsi="Myriad Pro"/>
                <w:b/>
                <w:bCs/>
                <w:sz w:val="20"/>
                <w:szCs w:val="20"/>
                <w:lang w:val="en-US"/>
              </w:rPr>
            </w:pPr>
            <w:r w:rsidRPr="00944A48">
              <w:rPr>
                <w:rFonts w:ascii="Myriad Pro" w:hAnsi="Myriad Pro"/>
                <w:b/>
                <w:bCs/>
                <w:sz w:val="20"/>
                <w:szCs w:val="20"/>
                <w:lang w:val="en-US"/>
              </w:rPr>
              <w:t>Unit Rate (EUR)</w:t>
            </w:r>
          </w:p>
        </w:tc>
        <w:tc>
          <w:tcPr>
            <w:tcW w:w="940" w:type="dxa"/>
            <w:tcBorders>
              <w:top w:val="single" w:sz="4" w:space="0" w:color="auto"/>
              <w:left w:val="single" w:sz="4" w:space="0" w:color="auto"/>
              <w:bottom w:val="single" w:sz="4" w:space="0" w:color="auto"/>
              <w:right w:val="single" w:sz="4" w:space="0" w:color="auto"/>
            </w:tcBorders>
            <w:shd w:val="clear" w:color="auto" w:fill="BFBFBF" w:themeFill="background1" w:themeFillShade="BF"/>
            <w:noWrap/>
          </w:tcPr>
          <w:p w14:paraId="2FEED5BD" w14:textId="77777777" w:rsidR="00DA7793" w:rsidRPr="00944A48" w:rsidRDefault="00DA7793" w:rsidP="003168AC">
            <w:pPr>
              <w:spacing w:line="240" w:lineRule="auto"/>
              <w:contextualSpacing/>
              <w:jc w:val="center"/>
              <w:rPr>
                <w:rFonts w:ascii="Myriad Pro" w:hAnsi="Myriad Pro"/>
                <w:b/>
                <w:bCs/>
                <w:sz w:val="20"/>
                <w:szCs w:val="20"/>
                <w:lang w:val="en-US"/>
              </w:rPr>
            </w:pPr>
            <w:r w:rsidRPr="00944A48">
              <w:rPr>
                <w:rFonts w:ascii="Myriad Pro" w:hAnsi="Myriad Pro"/>
                <w:b/>
                <w:bCs/>
                <w:sz w:val="20"/>
                <w:szCs w:val="20"/>
                <w:lang w:val="en-US"/>
              </w:rPr>
              <w:t>Total (EUR)</w:t>
            </w:r>
          </w:p>
        </w:tc>
      </w:tr>
      <w:tr w:rsidR="00E66406" w:rsidRPr="00A8460B" w14:paraId="59EEAB91"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tcPr>
          <w:p w14:paraId="767FF7E0"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Water Management Field Officer</w:t>
            </w:r>
          </w:p>
        </w:tc>
        <w:tc>
          <w:tcPr>
            <w:tcW w:w="2897" w:type="dxa"/>
            <w:tcBorders>
              <w:top w:val="single" w:sz="4" w:space="0" w:color="auto"/>
              <w:left w:val="single" w:sz="4" w:space="0" w:color="auto"/>
              <w:bottom w:val="single" w:sz="4" w:space="0" w:color="auto"/>
              <w:right w:val="single" w:sz="4" w:space="0" w:color="auto"/>
            </w:tcBorders>
          </w:tcPr>
          <w:p w14:paraId="26554948"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100% of monthly pay - Y1 11 months, Y2 8 months, and Y3 8 month, NPSA 8</w:t>
            </w:r>
          </w:p>
        </w:tc>
        <w:tc>
          <w:tcPr>
            <w:tcW w:w="681" w:type="dxa"/>
            <w:tcBorders>
              <w:top w:val="single" w:sz="4" w:space="0" w:color="auto"/>
              <w:left w:val="single" w:sz="4" w:space="0" w:color="auto"/>
              <w:bottom w:val="single" w:sz="4" w:space="0" w:color="auto"/>
              <w:right w:val="single" w:sz="4" w:space="0" w:color="auto"/>
            </w:tcBorders>
          </w:tcPr>
          <w:p w14:paraId="30E92134"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27</w:t>
            </w:r>
          </w:p>
        </w:tc>
        <w:tc>
          <w:tcPr>
            <w:tcW w:w="788" w:type="dxa"/>
            <w:tcBorders>
              <w:top w:val="single" w:sz="4" w:space="0" w:color="auto"/>
              <w:left w:val="single" w:sz="4" w:space="0" w:color="auto"/>
              <w:bottom w:val="single" w:sz="4" w:space="0" w:color="auto"/>
              <w:right w:val="single" w:sz="4" w:space="0" w:color="auto"/>
            </w:tcBorders>
          </w:tcPr>
          <w:p w14:paraId="7AAB9DC1"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2,500 </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24CFFB76"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67,500 </w:t>
            </w:r>
          </w:p>
        </w:tc>
      </w:tr>
      <w:tr w:rsidR="00E66406" w:rsidRPr="00A8460B" w14:paraId="35755712"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tcPr>
          <w:p w14:paraId="3438C161"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Water Management Field Officer</w:t>
            </w:r>
          </w:p>
        </w:tc>
        <w:tc>
          <w:tcPr>
            <w:tcW w:w="2897" w:type="dxa"/>
            <w:tcBorders>
              <w:top w:val="single" w:sz="4" w:space="0" w:color="auto"/>
              <w:left w:val="single" w:sz="4" w:space="0" w:color="auto"/>
              <w:bottom w:val="single" w:sz="4" w:space="0" w:color="auto"/>
              <w:right w:val="single" w:sz="4" w:space="0" w:color="auto"/>
            </w:tcBorders>
          </w:tcPr>
          <w:p w14:paraId="005F68B4"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100% of monthly pay - Y1 12 months, Y2 6 months, and Y3 6 month, NPSA 8</w:t>
            </w:r>
          </w:p>
        </w:tc>
        <w:tc>
          <w:tcPr>
            <w:tcW w:w="681" w:type="dxa"/>
            <w:tcBorders>
              <w:top w:val="single" w:sz="4" w:space="0" w:color="auto"/>
              <w:left w:val="single" w:sz="4" w:space="0" w:color="auto"/>
              <w:bottom w:val="single" w:sz="4" w:space="0" w:color="auto"/>
              <w:right w:val="single" w:sz="4" w:space="0" w:color="auto"/>
            </w:tcBorders>
          </w:tcPr>
          <w:p w14:paraId="67407949"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24</w:t>
            </w:r>
          </w:p>
        </w:tc>
        <w:tc>
          <w:tcPr>
            <w:tcW w:w="788" w:type="dxa"/>
            <w:tcBorders>
              <w:top w:val="single" w:sz="4" w:space="0" w:color="auto"/>
              <w:left w:val="single" w:sz="4" w:space="0" w:color="auto"/>
              <w:bottom w:val="single" w:sz="4" w:space="0" w:color="auto"/>
              <w:right w:val="single" w:sz="4" w:space="0" w:color="auto"/>
            </w:tcBorders>
          </w:tcPr>
          <w:p w14:paraId="2F79D2B1"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2,500 </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6F94AB1C"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60,000 </w:t>
            </w:r>
          </w:p>
        </w:tc>
      </w:tr>
      <w:tr w:rsidR="00E66406" w:rsidRPr="00A8460B" w14:paraId="51AA3F54"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719A17CA" w14:textId="77777777" w:rsidR="00DA7793" w:rsidRPr="00944A48" w:rsidRDefault="00DA7793" w:rsidP="003168AC">
            <w:pPr>
              <w:spacing w:line="240" w:lineRule="auto"/>
              <w:contextualSpacing/>
              <w:rPr>
                <w:rFonts w:ascii="Myriad Pro" w:hAnsi="Myriad Pro"/>
                <w:b/>
                <w:bCs/>
                <w:sz w:val="20"/>
                <w:szCs w:val="20"/>
                <w:lang w:val="en-US"/>
              </w:rPr>
            </w:pPr>
            <w:r w:rsidRPr="00944A48">
              <w:rPr>
                <w:rFonts w:ascii="Myriad Pro" w:hAnsi="Myriad Pro"/>
                <w:b/>
                <w:bCs/>
                <w:sz w:val="20"/>
                <w:szCs w:val="20"/>
                <w:lang w:val="en-US"/>
              </w:rPr>
              <w:t>Action Management and Evaluation</w:t>
            </w:r>
          </w:p>
          <w:p w14:paraId="3F8FA0CF" w14:textId="77777777" w:rsidR="00DA7793" w:rsidRPr="00944A48" w:rsidRDefault="00DA7793" w:rsidP="003168AC">
            <w:pPr>
              <w:spacing w:line="240" w:lineRule="auto"/>
              <w:contextualSpacing/>
              <w:rPr>
                <w:rFonts w:ascii="Myriad Pro" w:hAnsi="Myriad Pro"/>
                <w:b/>
                <w:bCs/>
                <w:sz w:val="20"/>
                <w:szCs w:val="20"/>
                <w:lang w:val="en-US"/>
              </w:rPr>
            </w:pPr>
          </w:p>
        </w:tc>
        <w:tc>
          <w:tcPr>
            <w:tcW w:w="2897"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04190BEE" w14:textId="77777777" w:rsidR="00DA7793" w:rsidRPr="00944A48" w:rsidRDefault="00DA7793" w:rsidP="003168AC">
            <w:pPr>
              <w:spacing w:line="240" w:lineRule="auto"/>
              <w:contextualSpacing/>
              <w:jc w:val="center"/>
              <w:rPr>
                <w:rFonts w:ascii="Myriad Pro" w:hAnsi="Myriad Pro"/>
                <w:b/>
                <w:bCs/>
                <w:sz w:val="20"/>
                <w:szCs w:val="20"/>
                <w:lang w:val="en-US"/>
              </w:rPr>
            </w:pPr>
            <w:r w:rsidRPr="00944A48">
              <w:rPr>
                <w:rFonts w:ascii="Myriad Pro" w:hAnsi="Myriad Pro"/>
                <w:b/>
                <w:bCs/>
                <w:sz w:val="20"/>
                <w:szCs w:val="20"/>
                <w:lang w:val="en-US"/>
              </w:rPr>
              <w:t>Unit</w:t>
            </w:r>
          </w:p>
        </w:tc>
        <w:tc>
          <w:tcPr>
            <w:tcW w:w="681"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4FEB5E0F" w14:textId="77777777" w:rsidR="00DA7793" w:rsidRPr="00944A48" w:rsidRDefault="00DA7793" w:rsidP="003168AC">
            <w:pPr>
              <w:spacing w:line="240" w:lineRule="auto"/>
              <w:contextualSpacing/>
              <w:jc w:val="center"/>
              <w:rPr>
                <w:rFonts w:ascii="Myriad Pro" w:hAnsi="Myriad Pro"/>
                <w:b/>
                <w:bCs/>
                <w:sz w:val="20"/>
                <w:szCs w:val="20"/>
                <w:lang w:val="en-US"/>
              </w:rPr>
            </w:pPr>
            <w:r w:rsidRPr="00944A48">
              <w:rPr>
                <w:rFonts w:ascii="Myriad Pro" w:hAnsi="Myriad Pro"/>
                <w:b/>
                <w:bCs/>
                <w:sz w:val="20"/>
                <w:szCs w:val="20"/>
                <w:lang w:val="en-US"/>
              </w:rPr>
              <w:t xml:space="preserve"># </w:t>
            </w:r>
            <w:proofErr w:type="gramStart"/>
            <w:r w:rsidRPr="00944A48">
              <w:rPr>
                <w:rFonts w:ascii="Myriad Pro" w:hAnsi="Myriad Pro"/>
                <w:b/>
                <w:bCs/>
                <w:sz w:val="20"/>
                <w:szCs w:val="20"/>
                <w:lang w:val="en-US"/>
              </w:rPr>
              <w:t>of</w:t>
            </w:r>
            <w:proofErr w:type="gramEnd"/>
            <w:r w:rsidRPr="00944A48">
              <w:rPr>
                <w:rFonts w:ascii="Myriad Pro" w:hAnsi="Myriad Pro"/>
                <w:b/>
                <w:bCs/>
                <w:sz w:val="20"/>
                <w:szCs w:val="20"/>
                <w:lang w:val="en-US"/>
              </w:rPr>
              <w:t xml:space="preserve"> units</w:t>
            </w:r>
          </w:p>
        </w:tc>
        <w:tc>
          <w:tcPr>
            <w:tcW w:w="788"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138452EC" w14:textId="77777777" w:rsidR="00DA7793" w:rsidRPr="00944A48" w:rsidRDefault="00DA7793" w:rsidP="003168AC">
            <w:pPr>
              <w:spacing w:line="240" w:lineRule="auto"/>
              <w:contextualSpacing/>
              <w:jc w:val="center"/>
              <w:rPr>
                <w:rFonts w:ascii="Myriad Pro" w:hAnsi="Myriad Pro"/>
                <w:b/>
                <w:bCs/>
                <w:sz w:val="20"/>
                <w:szCs w:val="20"/>
                <w:lang w:val="en-US"/>
              </w:rPr>
            </w:pPr>
            <w:r w:rsidRPr="00944A48">
              <w:rPr>
                <w:rFonts w:ascii="Myriad Pro" w:hAnsi="Myriad Pro"/>
                <w:b/>
                <w:bCs/>
                <w:sz w:val="20"/>
                <w:szCs w:val="20"/>
                <w:lang w:val="en-US"/>
              </w:rPr>
              <w:t>Unit Rate (EUR)</w:t>
            </w:r>
          </w:p>
        </w:tc>
        <w:tc>
          <w:tcPr>
            <w:tcW w:w="940" w:type="dxa"/>
            <w:tcBorders>
              <w:top w:val="single" w:sz="4" w:space="0" w:color="auto"/>
              <w:left w:val="single" w:sz="4" w:space="0" w:color="auto"/>
              <w:bottom w:val="single" w:sz="4" w:space="0" w:color="auto"/>
              <w:right w:val="single" w:sz="4" w:space="0" w:color="auto"/>
            </w:tcBorders>
            <w:shd w:val="clear" w:color="auto" w:fill="BFBFBF" w:themeFill="background1" w:themeFillShade="BF"/>
            <w:noWrap/>
          </w:tcPr>
          <w:p w14:paraId="566DE9AC" w14:textId="77777777" w:rsidR="00DA7793" w:rsidRPr="00944A48" w:rsidRDefault="00DA7793" w:rsidP="003168AC">
            <w:pPr>
              <w:spacing w:line="240" w:lineRule="auto"/>
              <w:contextualSpacing/>
              <w:jc w:val="center"/>
              <w:rPr>
                <w:rFonts w:ascii="Myriad Pro" w:hAnsi="Myriad Pro"/>
                <w:b/>
                <w:bCs/>
                <w:sz w:val="20"/>
                <w:szCs w:val="20"/>
                <w:lang w:val="en-US"/>
              </w:rPr>
            </w:pPr>
            <w:r w:rsidRPr="00944A48">
              <w:rPr>
                <w:rFonts w:ascii="Myriad Pro" w:hAnsi="Myriad Pro"/>
                <w:b/>
                <w:bCs/>
                <w:sz w:val="20"/>
                <w:szCs w:val="20"/>
                <w:lang w:val="en-US"/>
              </w:rPr>
              <w:t>Total (EUR)</w:t>
            </w:r>
          </w:p>
        </w:tc>
      </w:tr>
      <w:tr w:rsidR="00E66406" w:rsidRPr="00A8460B" w14:paraId="2F6D10DE"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tcPr>
          <w:p w14:paraId="0B4C5D2C"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Sector quality assurance / Sector Leader</w:t>
            </w:r>
          </w:p>
        </w:tc>
        <w:tc>
          <w:tcPr>
            <w:tcW w:w="2897" w:type="dxa"/>
            <w:tcBorders>
              <w:top w:val="single" w:sz="4" w:space="0" w:color="auto"/>
              <w:left w:val="single" w:sz="4" w:space="0" w:color="auto"/>
              <w:bottom w:val="single" w:sz="4" w:space="0" w:color="auto"/>
              <w:right w:val="single" w:sz="4" w:space="0" w:color="auto"/>
            </w:tcBorders>
          </w:tcPr>
          <w:p w14:paraId="0B9F2ACB"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11% of monthly pay Fixed Term Appointment NOC for Y2 and Y3 (24*11%=2.64)</w:t>
            </w:r>
          </w:p>
        </w:tc>
        <w:tc>
          <w:tcPr>
            <w:tcW w:w="681" w:type="dxa"/>
            <w:tcBorders>
              <w:top w:val="single" w:sz="4" w:space="0" w:color="auto"/>
              <w:left w:val="single" w:sz="4" w:space="0" w:color="auto"/>
              <w:bottom w:val="single" w:sz="4" w:space="0" w:color="auto"/>
              <w:right w:val="single" w:sz="4" w:space="0" w:color="auto"/>
            </w:tcBorders>
          </w:tcPr>
          <w:p w14:paraId="74395DFF"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2.64</w:t>
            </w:r>
          </w:p>
        </w:tc>
        <w:tc>
          <w:tcPr>
            <w:tcW w:w="788" w:type="dxa"/>
            <w:tcBorders>
              <w:top w:val="single" w:sz="4" w:space="0" w:color="auto"/>
              <w:left w:val="single" w:sz="4" w:space="0" w:color="auto"/>
              <w:bottom w:val="single" w:sz="4" w:space="0" w:color="auto"/>
              <w:right w:val="single" w:sz="4" w:space="0" w:color="auto"/>
            </w:tcBorders>
          </w:tcPr>
          <w:p w14:paraId="57D7FEF0"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6,657 </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145C2E68"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17,574 </w:t>
            </w:r>
          </w:p>
        </w:tc>
      </w:tr>
      <w:tr w:rsidR="00E66406" w:rsidRPr="00A8460B" w14:paraId="11A95229"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tcPr>
          <w:p w14:paraId="062CDA43"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lastRenderedPageBreak/>
              <w:t>Sector quality assurance / Sector Associate</w:t>
            </w:r>
          </w:p>
        </w:tc>
        <w:tc>
          <w:tcPr>
            <w:tcW w:w="2897" w:type="dxa"/>
            <w:tcBorders>
              <w:top w:val="single" w:sz="4" w:space="0" w:color="auto"/>
              <w:left w:val="single" w:sz="4" w:space="0" w:color="auto"/>
              <w:bottom w:val="single" w:sz="4" w:space="0" w:color="auto"/>
              <w:right w:val="single" w:sz="4" w:space="0" w:color="auto"/>
            </w:tcBorders>
          </w:tcPr>
          <w:p w14:paraId="01BDE601"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11 % of monthly pay Fixed Term Appointment GS7 for Y2 and Y3 (24*11%=2.64)</w:t>
            </w:r>
          </w:p>
        </w:tc>
        <w:tc>
          <w:tcPr>
            <w:tcW w:w="681" w:type="dxa"/>
            <w:tcBorders>
              <w:top w:val="single" w:sz="4" w:space="0" w:color="auto"/>
              <w:left w:val="single" w:sz="4" w:space="0" w:color="auto"/>
              <w:bottom w:val="single" w:sz="4" w:space="0" w:color="auto"/>
              <w:right w:val="single" w:sz="4" w:space="0" w:color="auto"/>
            </w:tcBorders>
          </w:tcPr>
          <w:p w14:paraId="6D2D6789"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2.64</w:t>
            </w:r>
          </w:p>
        </w:tc>
        <w:tc>
          <w:tcPr>
            <w:tcW w:w="788" w:type="dxa"/>
            <w:tcBorders>
              <w:top w:val="single" w:sz="4" w:space="0" w:color="auto"/>
              <w:left w:val="single" w:sz="4" w:space="0" w:color="auto"/>
              <w:bottom w:val="single" w:sz="4" w:space="0" w:color="auto"/>
              <w:right w:val="single" w:sz="4" w:space="0" w:color="auto"/>
            </w:tcBorders>
          </w:tcPr>
          <w:p w14:paraId="01E9F54D"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4,557 </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07743F34"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12,030 </w:t>
            </w:r>
          </w:p>
        </w:tc>
      </w:tr>
      <w:tr w:rsidR="00E66406" w:rsidRPr="00A8460B" w14:paraId="2A684EDA"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tcPr>
          <w:p w14:paraId="27C1B612"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Project Manager</w:t>
            </w:r>
          </w:p>
        </w:tc>
        <w:tc>
          <w:tcPr>
            <w:tcW w:w="2897" w:type="dxa"/>
            <w:tcBorders>
              <w:top w:val="single" w:sz="4" w:space="0" w:color="auto"/>
              <w:left w:val="single" w:sz="4" w:space="0" w:color="auto"/>
              <w:bottom w:val="single" w:sz="4" w:space="0" w:color="auto"/>
              <w:right w:val="single" w:sz="4" w:space="0" w:color="auto"/>
            </w:tcBorders>
          </w:tcPr>
          <w:p w14:paraId="4D728A32"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100% of monthly pay for Y1 3 months, Y2 10 months, Y3 2 months; NPSA 9</w:t>
            </w:r>
          </w:p>
        </w:tc>
        <w:tc>
          <w:tcPr>
            <w:tcW w:w="681" w:type="dxa"/>
            <w:tcBorders>
              <w:top w:val="single" w:sz="4" w:space="0" w:color="auto"/>
              <w:left w:val="single" w:sz="4" w:space="0" w:color="auto"/>
              <w:bottom w:val="single" w:sz="4" w:space="0" w:color="auto"/>
              <w:right w:val="single" w:sz="4" w:space="0" w:color="auto"/>
            </w:tcBorders>
          </w:tcPr>
          <w:p w14:paraId="3E2C8475"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15</w:t>
            </w:r>
          </w:p>
        </w:tc>
        <w:tc>
          <w:tcPr>
            <w:tcW w:w="788" w:type="dxa"/>
            <w:tcBorders>
              <w:top w:val="single" w:sz="4" w:space="0" w:color="auto"/>
              <w:left w:val="single" w:sz="4" w:space="0" w:color="auto"/>
              <w:bottom w:val="single" w:sz="4" w:space="0" w:color="auto"/>
              <w:right w:val="single" w:sz="4" w:space="0" w:color="auto"/>
            </w:tcBorders>
          </w:tcPr>
          <w:p w14:paraId="4CE24808"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2,700 </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1FF23858"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 40,500 </w:t>
            </w:r>
          </w:p>
        </w:tc>
      </w:tr>
      <w:tr w:rsidR="00E66406" w:rsidRPr="00A8460B" w14:paraId="4085DE62"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tcPr>
          <w:p w14:paraId="7EA5D496"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Chief Technical Advisor</w:t>
            </w:r>
          </w:p>
        </w:tc>
        <w:tc>
          <w:tcPr>
            <w:tcW w:w="2897" w:type="dxa"/>
            <w:tcBorders>
              <w:top w:val="single" w:sz="4" w:space="0" w:color="auto"/>
              <w:left w:val="single" w:sz="4" w:space="0" w:color="auto"/>
              <w:bottom w:val="single" w:sz="4" w:space="0" w:color="auto"/>
              <w:right w:val="single" w:sz="4" w:space="0" w:color="auto"/>
            </w:tcBorders>
          </w:tcPr>
          <w:p w14:paraId="3AD98510"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2 % of monthly pay Fixed Term Appointment P4 for Y3 and Y4 (24*2%=0.48)</w:t>
            </w:r>
          </w:p>
        </w:tc>
        <w:tc>
          <w:tcPr>
            <w:tcW w:w="681" w:type="dxa"/>
            <w:tcBorders>
              <w:top w:val="single" w:sz="4" w:space="0" w:color="auto"/>
              <w:left w:val="single" w:sz="4" w:space="0" w:color="auto"/>
              <w:bottom w:val="single" w:sz="4" w:space="0" w:color="auto"/>
              <w:right w:val="single" w:sz="4" w:space="0" w:color="auto"/>
            </w:tcBorders>
          </w:tcPr>
          <w:p w14:paraId="45D29958"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0.48</w:t>
            </w:r>
          </w:p>
        </w:tc>
        <w:tc>
          <w:tcPr>
            <w:tcW w:w="788" w:type="dxa"/>
            <w:tcBorders>
              <w:top w:val="single" w:sz="4" w:space="0" w:color="auto"/>
              <w:left w:val="single" w:sz="4" w:space="0" w:color="auto"/>
              <w:bottom w:val="single" w:sz="4" w:space="0" w:color="auto"/>
              <w:right w:val="single" w:sz="4" w:space="0" w:color="auto"/>
            </w:tcBorders>
          </w:tcPr>
          <w:p w14:paraId="3B519957"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15,792</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44746650"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7,580</w:t>
            </w:r>
          </w:p>
        </w:tc>
      </w:tr>
      <w:tr w:rsidR="00E66406" w:rsidRPr="00A8460B" w14:paraId="6ED7C55D"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tcPr>
          <w:p w14:paraId="6AB12ED7"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Project Associate</w:t>
            </w:r>
          </w:p>
        </w:tc>
        <w:tc>
          <w:tcPr>
            <w:tcW w:w="2897" w:type="dxa"/>
            <w:tcBorders>
              <w:top w:val="single" w:sz="4" w:space="0" w:color="auto"/>
              <w:left w:val="single" w:sz="4" w:space="0" w:color="auto"/>
              <w:bottom w:val="single" w:sz="4" w:space="0" w:color="auto"/>
              <w:right w:val="single" w:sz="4" w:space="0" w:color="auto"/>
            </w:tcBorders>
          </w:tcPr>
          <w:p w14:paraId="2A5ED4C2"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100% of monthly pay for Y1 3 months, Y2 10 months, Y3 2 months; NPSA 7</w:t>
            </w:r>
          </w:p>
        </w:tc>
        <w:tc>
          <w:tcPr>
            <w:tcW w:w="681" w:type="dxa"/>
            <w:tcBorders>
              <w:top w:val="single" w:sz="4" w:space="0" w:color="auto"/>
              <w:left w:val="single" w:sz="4" w:space="0" w:color="auto"/>
              <w:bottom w:val="single" w:sz="4" w:space="0" w:color="auto"/>
              <w:right w:val="single" w:sz="4" w:space="0" w:color="auto"/>
            </w:tcBorders>
          </w:tcPr>
          <w:p w14:paraId="1314EA79"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15</w:t>
            </w:r>
          </w:p>
        </w:tc>
        <w:tc>
          <w:tcPr>
            <w:tcW w:w="788" w:type="dxa"/>
            <w:tcBorders>
              <w:top w:val="single" w:sz="4" w:space="0" w:color="auto"/>
              <w:left w:val="single" w:sz="4" w:space="0" w:color="auto"/>
              <w:bottom w:val="single" w:sz="4" w:space="0" w:color="auto"/>
              <w:right w:val="single" w:sz="4" w:space="0" w:color="auto"/>
            </w:tcBorders>
          </w:tcPr>
          <w:p w14:paraId="2473EF30"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2,100</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0EABC601"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31,500</w:t>
            </w:r>
          </w:p>
        </w:tc>
      </w:tr>
      <w:tr w:rsidR="00E66406" w:rsidRPr="00A8460B" w14:paraId="20EE2E63" w14:textId="77777777" w:rsidTr="00E66406">
        <w:trPr>
          <w:trHeight w:val="153"/>
        </w:trPr>
        <w:tc>
          <w:tcPr>
            <w:tcW w:w="4193" w:type="dxa"/>
            <w:vMerge w:val="restart"/>
            <w:tcBorders>
              <w:top w:val="single" w:sz="4" w:space="0" w:color="auto"/>
              <w:left w:val="single" w:sz="4" w:space="0" w:color="auto"/>
              <w:right w:val="single" w:sz="4" w:space="0" w:color="auto"/>
            </w:tcBorders>
          </w:tcPr>
          <w:p w14:paraId="66BB790B"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Programme Operation Support</w:t>
            </w:r>
          </w:p>
        </w:tc>
        <w:tc>
          <w:tcPr>
            <w:tcW w:w="2897" w:type="dxa"/>
            <w:tcBorders>
              <w:top w:val="single" w:sz="4" w:space="0" w:color="auto"/>
              <w:left w:val="single" w:sz="4" w:space="0" w:color="auto"/>
              <w:bottom w:val="single" w:sz="4" w:space="0" w:color="auto"/>
              <w:right w:val="single" w:sz="4" w:space="0" w:color="auto"/>
            </w:tcBorders>
            <w:vAlign w:val="center"/>
          </w:tcPr>
          <w:p w14:paraId="411F895E"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5% of monthly pay Fixed Term Appointment NOB for Y2 and Y3 (24*5%=1.20)</w:t>
            </w:r>
          </w:p>
        </w:tc>
        <w:tc>
          <w:tcPr>
            <w:tcW w:w="681" w:type="dxa"/>
            <w:tcBorders>
              <w:top w:val="single" w:sz="4" w:space="0" w:color="auto"/>
              <w:left w:val="single" w:sz="4" w:space="0" w:color="auto"/>
              <w:right w:val="single" w:sz="4" w:space="0" w:color="auto"/>
            </w:tcBorders>
          </w:tcPr>
          <w:p w14:paraId="71E5A3FA"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1.20</w:t>
            </w:r>
          </w:p>
        </w:tc>
        <w:tc>
          <w:tcPr>
            <w:tcW w:w="788" w:type="dxa"/>
            <w:tcBorders>
              <w:top w:val="single" w:sz="4" w:space="0" w:color="auto"/>
              <w:left w:val="single" w:sz="4" w:space="0" w:color="auto"/>
              <w:right w:val="single" w:sz="4" w:space="0" w:color="auto"/>
            </w:tcBorders>
          </w:tcPr>
          <w:p w14:paraId="11D09CF1"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6,461 </w:t>
            </w:r>
          </w:p>
        </w:tc>
        <w:tc>
          <w:tcPr>
            <w:tcW w:w="940" w:type="dxa"/>
            <w:tcBorders>
              <w:top w:val="single" w:sz="4" w:space="0" w:color="auto"/>
              <w:left w:val="single" w:sz="4" w:space="0" w:color="auto"/>
              <w:right w:val="single" w:sz="4" w:space="0" w:color="auto"/>
            </w:tcBorders>
            <w:shd w:val="clear" w:color="auto" w:fill="FFFFFF" w:themeFill="background1"/>
            <w:noWrap/>
          </w:tcPr>
          <w:p w14:paraId="0B218B6B"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 xml:space="preserve">7,753 </w:t>
            </w:r>
          </w:p>
        </w:tc>
      </w:tr>
      <w:tr w:rsidR="00E66406" w:rsidRPr="00A8460B" w14:paraId="078C08F6" w14:textId="77777777" w:rsidTr="00E66406">
        <w:trPr>
          <w:trHeight w:val="153"/>
        </w:trPr>
        <w:tc>
          <w:tcPr>
            <w:tcW w:w="4193" w:type="dxa"/>
            <w:vMerge/>
            <w:tcBorders>
              <w:left w:val="single" w:sz="4" w:space="0" w:color="auto"/>
              <w:bottom w:val="single" w:sz="4" w:space="0" w:color="auto"/>
              <w:right w:val="single" w:sz="4" w:space="0" w:color="auto"/>
            </w:tcBorders>
          </w:tcPr>
          <w:p w14:paraId="6C764D60" w14:textId="77777777" w:rsidR="00DA7793" w:rsidRPr="00944A48" w:rsidRDefault="00DA7793" w:rsidP="003168AC">
            <w:pPr>
              <w:spacing w:line="240" w:lineRule="auto"/>
              <w:contextualSpacing/>
              <w:rPr>
                <w:rFonts w:ascii="Myriad Pro" w:hAnsi="Myriad Pro"/>
                <w:sz w:val="20"/>
                <w:szCs w:val="20"/>
                <w:lang w:val="en-US"/>
              </w:rPr>
            </w:pPr>
          </w:p>
        </w:tc>
        <w:tc>
          <w:tcPr>
            <w:tcW w:w="2897" w:type="dxa"/>
            <w:tcBorders>
              <w:top w:val="single" w:sz="4" w:space="0" w:color="auto"/>
              <w:left w:val="single" w:sz="4" w:space="0" w:color="auto"/>
              <w:bottom w:val="single" w:sz="4" w:space="0" w:color="auto"/>
              <w:right w:val="single" w:sz="4" w:space="0" w:color="auto"/>
            </w:tcBorders>
            <w:vAlign w:val="center"/>
          </w:tcPr>
          <w:p w14:paraId="11834BAC"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5% of monthly pay NPSA 7 for Y2 and Y3 (24*5%=1.20)</w:t>
            </w:r>
          </w:p>
        </w:tc>
        <w:tc>
          <w:tcPr>
            <w:tcW w:w="681" w:type="dxa"/>
            <w:tcBorders>
              <w:left w:val="single" w:sz="4" w:space="0" w:color="auto"/>
              <w:bottom w:val="single" w:sz="4" w:space="0" w:color="auto"/>
              <w:right w:val="single" w:sz="4" w:space="0" w:color="auto"/>
            </w:tcBorders>
          </w:tcPr>
          <w:p w14:paraId="74FAB942"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1.20</w:t>
            </w:r>
          </w:p>
        </w:tc>
        <w:tc>
          <w:tcPr>
            <w:tcW w:w="788" w:type="dxa"/>
            <w:tcBorders>
              <w:left w:val="single" w:sz="4" w:space="0" w:color="auto"/>
              <w:bottom w:val="single" w:sz="4" w:space="0" w:color="auto"/>
              <w:right w:val="single" w:sz="4" w:space="0" w:color="auto"/>
            </w:tcBorders>
          </w:tcPr>
          <w:p w14:paraId="51A20685"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2,100</w:t>
            </w:r>
          </w:p>
        </w:tc>
        <w:tc>
          <w:tcPr>
            <w:tcW w:w="940" w:type="dxa"/>
            <w:tcBorders>
              <w:left w:val="single" w:sz="4" w:space="0" w:color="auto"/>
              <w:bottom w:val="single" w:sz="4" w:space="0" w:color="auto"/>
              <w:right w:val="single" w:sz="4" w:space="0" w:color="auto"/>
            </w:tcBorders>
            <w:shd w:val="clear" w:color="auto" w:fill="FFFFFF" w:themeFill="background1"/>
            <w:noWrap/>
          </w:tcPr>
          <w:p w14:paraId="4FE10BBC"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2,520</w:t>
            </w:r>
          </w:p>
        </w:tc>
      </w:tr>
      <w:tr w:rsidR="00E66406" w:rsidRPr="00A8460B" w14:paraId="40FD409E" w14:textId="77777777" w:rsidTr="00E66406">
        <w:trPr>
          <w:trHeight w:val="178"/>
        </w:trPr>
        <w:tc>
          <w:tcPr>
            <w:tcW w:w="4193" w:type="dxa"/>
            <w:tcBorders>
              <w:top w:val="single" w:sz="4" w:space="0" w:color="auto"/>
              <w:left w:val="single" w:sz="4" w:space="0" w:color="auto"/>
              <w:bottom w:val="single" w:sz="4" w:space="0" w:color="auto"/>
              <w:right w:val="single" w:sz="4" w:space="0" w:color="auto"/>
            </w:tcBorders>
          </w:tcPr>
          <w:p w14:paraId="22407ACB"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Project Assistant</w:t>
            </w:r>
          </w:p>
        </w:tc>
        <w:tc>
          <w:tcPr>
            <w:tcW w:w="2897" w:type="dxa"/>
            <w:tcBorders>
              <w:top w:val="single" w:sz="4" w:space="0" w:color="auto"/>
              <w:left w:val="single" w:sz="4" w:space="0" w:color="auto"/>
              <w:bottom w:val="single" w:sz="4" w:space="0" w:color="auto"/>
              <w:right w:val="single" w:sz="4" w:space="0" w:color="auto"/>
            </w:tcBorders>
          </w:tcPr>
          <w:p w14:paraId="1EB384C8"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100% of monthly pay - Y1-2 months, Y2 10 months and Y3 2 months; NPSA 5</w:t>
            </w:r>
          </w:p>
        </w:tc>
        <w:tc>
          <w:tcPr>
            <w:tcW w:w="681" w:type="dxa"/>
            <w:tcBorders>
              <w:top w:val="single" w:sz="4" w:space="0" w:color="auto"/>
              <w:left w:val="single" w:sz="4" w:space="0" w:color="auto"/>
              <w:bottom w:val="single" w:sz="4" w:space="0" w:color="auto"/>
              <w:right w:val="single" w:sz="4" w:space="0" w:color="auto"/>
            </w:tcBorders>
          </w:tcPr>
          <w:p w14:paraId="67F9A79F"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14</w:t>
            </w:r>
          </w:p>
        </w:tc>
        <w:tc>
          <w:tcPr>
            <w:tcW w:w="788" w:type="dxa"/>
            <w:tcBorders>
              <w:top w:val="single" w:sz="4" w:space="0" w:color="auto"/>
              <w:left w:val="single" w:sz="4" w:space="0" w:color="auto"/>
              <w:bottom w:val="single" w:sz="4" w:space="0" w:color="auto"/>
              <w:right w:val="single" w:sz="4" w:space="0" w:color="auto"/>
            </w:tcBorders>
          </w:tcPr>
          <w:p w14:paraId="6FA07D17"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1,635</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7AEBBEA2"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22,890</w:t>
            </w:r>
          </w:p>
        </w:tc>
      </w:tr>
      <w:tr w:rsidR="00E66406" w:rsidRPr="00A8460B" w14:paraId="7C68579E" w14:textId="77777777" w:rsidTr="00E66406">
        <w:trPr>
          <w:trHeight w:val="90"/>
        </w:trPr>
        <w:tc>
          <w:tcPr>
            <w:tcW w:w="4193" w:type="dxa"/>
            <w:tcBorders>
              <w:top w:val="single" w:sz="4" w:space="0" w:color="auto"/>
              <w:left w:val="single" w:sz="4" w:space="0" w:color="auto"/>
              <w:bottom w:val="single" w:sz="4" w:space="0" w:color="auto"/>
              <w:right w:val="single" w:sz="4" w:space="0" w:color="auto"/>
            </w:tcBorders>
          </w:tcPr>
          <w:p w14:paraId="4EA4B94D"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Communications Associate</w:t>
            </w:r>
          </w:p>
        </w:tc>
        <w:tc>
          <w:tcPr>
            <w:tcW w:w="2897" w:type="dxa"/>
            <w:tcBorders>
              <w:top w:val="single" w:sz="4" w:space="0" w:color="auto"/>
              <w:left w:val="single" w:sz="4" w:space="0" w:color="auto"/>
              <w:bottom w:val="single" w:sz="4" w:space="0" w:color="auto"/>
              <w:right w:val="single" w:sz="4" w:space="0" w:color="auto"/>
            </w:tcBorders>
          </w:tcPr>
          <w:p w14:paraId="206598E4"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40% of monthly pay for Y1, Y2 and Y3 (36 * 40% = 14.40), NPSA 6</w:t>
            </w:r>
          </w:p>
        </w:tc>
        <w:tc>
          <w:tcPr>
            <w:tcW w:w="681" w:type="dxa"/>
            <w:tcBorders>
              <w:top w:val="single" w:sz="4" w:space="0" w:color="auto"/>
              <w:left w:val="single" w:sz="4" w:space="0" w:color="auto"/>
              <w:bottom w:val="single" w:sz="4" w:space="0" w:color="auto"/>
              <w:right w:val="single" w:sz="4" w:space="0" w:color="auto"/>
            </w:tcBorders>
          </w:tcPr>
          <w:p w14:paraId="74A7151A"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14.40</w:t>
            </w:r>
          </w:p>
        </w:tc>
        <w:tc>
          <w:tcPr>
            <w:tcW w:w="788" w:type="dxa"/>
            <w:tcBorders>
              <w:top w:val="single" w:sz="4" w:space="0" w:color="auto"/>
              <w:left w:val="single" w:sz="4" w:space="0" w:color="auto"/>
              <w:bottom w:val="single" w:sz="4" w:space="0" w:color="auto"/>
              <w:right w:val="single" w:sz="4" w:space="0" w:color="auto"/>
            </w:tcBorders>
          </w:tcPr>
          <w:p w14:paraId="48E18214"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2050</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0E480805"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29,520</w:t>
            </w:r>
          </w:p>
        </w:tc>
      </w:tr>
      <w:tr w:rsidR="00E66406" w:rsidRPr="00A8460B" w14:paraId="45D2D251" w14:textId="77777777" w:rsidTr="00E66406">
        <w:trPr>
          <w:trHeight w:val="15"/>
        </w:trPr>
        <w:tc>
          <w:tcPr>
            <w:tcW w:w="4193" w:type="dxa"/>
            <w:tcBorders>
              <w:top w:val="single" w:sz="4" w:space="0" w:color="auto"/>
              <w:left w:val="single" w:sz="4" w:space="0" w:color="auto"/>
              <w:bottom w:val="single" w:sz="4" w:space="0" w:color="auto"/>
              <w:right w:val="single" w:sz="4" w:space="0" w:color="auto"/>
            </w:tcBorders>
          </w:tcPr>
          <w:p w14:paraId="49F64441"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Travel costs - Daily Subsistence Allowance</w:t>
            </w:r>
          </w:p>
        </w:tc>
        <w:tc>
          <w:tcPr>
            <w:tcW w:w="2897" w:type="dxa"/>
            <w:tcBorders>
              <w:top w:val="single" w:sz="4" w:space="0" w:color="auto"/>
              <w:left w:val="single" w:sz="4" w:space="0" w:color="auto"/>
              <w:bottom w:val="single" w:sz="4" w:space="0" w:color="auto"/>
              <w:right w:val="single" w:sz="4" w:space="0" w:color="auto"/>
            </w:tcBorders>
          </w:tcPr>
          <w:p w14:paraId="07A55532" w14:textId="77777777" w:rsidR="00DA7793" w:rsidRPr="00944A48" w:rsidRDefault="00DA7793" w:rsidP="003168AC">
            <w:pPr>
              <w:spacing w:line="240" w:lineRule="auto"/>
              <w:contextualSpacing/>
              <w:rPr>
                <w:rFonts w:ascii="Myriad Pro" w:hAnsi="Myriad Pro"/>
                <w:sz w:val="20"/>
                <w:szCs w:val="20"/>
                <w:lang w:val="en-US"/>
              </w:rPr>
            </w:pPr>
            <w:r w:rsidRPr="00944A48">
              <w:rPr>
                <w:rFonts w:ascii="Myriad Pro" w:hAnsi="Myriad Pro"/>
                <w:sz w:val="20"/>
                <w:szCs w:val="20"/>
                <w:lang w:val="en-US"/>
              </w:rPr>
              <w:t>monthly average</w:t>
            </w:r>
          </w:p>
        </w:tc>
        <w:tc>
          <w:tcPr>
            <w:tcW w:w="681" w:type="dxa"/>
            <w:tcBorders>
              <w:top w:val="single" w:sz="4" w:space="0" w:color="auto"/>
              <w:left w:val="single" w:sz="4" w:space="0" w:color="auto"/>
              <w:bottom w:val="single" w:sz="4" w:space="0" w:color="auto"/>
              <w:right w:val="single" w:sz="4" w:space="0" w:color="auto"/>
            </w:tcBorders>
          </w:tcPr>
          <w:p w14:paraId="6CC221FF" w14:textId="77777777" w:rsidR="00DA7793" w:rsidRPr="00944A48" w:rsidRDefault="00DA7793" w:rsidP="003168AC">
            <w:pPr>
              <w:spacing w:line="240" w:lineRule="auto"/>
              <w:contextualSpacing/>
              <w:jc w:val="center"/>
              <w:rPr>
                <w:rFonts w:ascii="Myriad Pro" w:hAnsi="Myriad Pro"/>
                <w:sz w:val="20"/>
                <w:szCs w:val="20"/>
                <w:lang w:val="en-US"/>
              </w:rPr>
            </w:pPr>
            <w:r w:rsidRPr="00944A48">
              <w:rPr>
                <w:rFonts w:ascii="Myriad Pro" w:hAnsi="Myriad Pro"/>
                <w:sz w:val="20"/>
                <w:szCs w:val="20"/>
                <w:lang w:val="en-US"/>
              </w:rPr>
              <w:t>14</w:t>
            </w:r>
          </w:p>
        </w:tc>
        <w:tc>
          <w:tcPr>
            <w:tcW w:w="788" w:type="dxa"/>
            <w:tcBorders>
              <w:top w:val="single" w:sz="4" w:space="0" w:color="auto"/>
              <w:left w:val="single" w:sz="4" w:space="0" w:color="auto"/>
              <w:bottom w:val="single" w:sz="4" w:space="0" w:color="auto"/>
              <w:right w:val="single" w:sz="4" w:space="0" w:color="auto"/>
            </w:tcBorders>
          </w:tcPr>
          <w:p w14:paraId="6E9F34BC"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2,416</w:t>
            </w:r>
          </w:p>
        </w:tc>
        <w:tc>
          <w:tcPr>
            <w:tcW w:w="940"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6CB70F4C" w14:textId="77777777" w:rsidR="00DA7793" w:rsidRPr="00944A48" w:rsidRDefault="00DA7793" w:rsidP="003168AC">
            <w:pPr>
              <w:spacing w:line="240" w:lineRule="auto"/>
              <w:contextualSpacing/>
              <w:jc w:val="right"/>
              <w:rPr>
                <w:rFonts w:ascii="Myriad Pro" w:hAnsi="Myriad Pro"/>
                <w:sz w:val="20"/>
                <w:szCs w:val="20"/>
                <w:lang w:val="en-US"/>
              </w:rPr>
            </w:pPr>
            <w:r w:rsidRPr="00944A48">
              <w:rPr>
                <w:rFonts w:ascii="Myriad Pro" w:hAnsi="Myriad Pro"/>
                <w:sz w:val="20"/>
                <w:szCs w:val="20"/>
                <w:lang w:val="en-US"/>
              </w:rPr>
              <w:t>33,822</w:t>
            </w:r>
          </w:p>
        </w:tc>
      </w:tr>
    </w:tbl>
    <w:p w14:paraId="43DB4312" w14:textId="77777777" w:rsidR="00DA7793" w:rsidRPr="00944A48" w:rsidRDefault="00DA7793" w:rsidP="00DA7793">
      <w:pPr>
        <w:spacing w:line="240" w:lineRule="auto"/>
        <w:contextualSpacing/>
        <w:rPr>
          <w:rFonts w:ascii="Myriad Pro" w:hAnsi="Myriad Pro" w:cstheme="minorHAnsi"/>
          <w:sz w:val="20"/>
          <w:szCs w:val="20"/>
          <w:lang w:val="en-US"/>
        </w:rPr>
      </w:pPr>
    </w:p>
    <w:p w14:paraId="4DA8D49E" w14:textId="77777777" w:rsidR="00DA7793" w:rsidRPr="00944A48" w:rsidRDefault="00DA7793" w:rsidP="00DA7793">
      <w:pPr>
        <w:spacing w:line="240" w:lineRule="auto"/>
        <w:contextualSpacing/>
        <w:rPr>
          <w:rFonts w:ascii="Myriad Pro" w:hAnsi="Myriad Pro"/>
          <w:lang w:val="en-US"/>
        </w:rPr>
      </w:pPr>
    </w:p>
    <w:p w14:paraId="60F18B63" w14:textId="77777777" w:rsidR="00DA7793" w:rsidRPr="00944A48" w:rsidRDefault="00DA7793" w:rsidP="00416AD9">
      <w:pPr>
        <w:spacing w:line="240" w:lineRule="auto"/>
        <w:contextualSpacing/>
        <w:jc w:val="both"/>
        <w:rPr>
          <w:rFonts w:ascii="Myriad Pro" w:hAnsi="Myriad Pro"/>
          <w:lang w:val="en-US"/>
        </w:rPr>
      </w:pPr>
      <w:r w:rsidRPr="00944A48">
        <w:rPr>
          <w:rFonts w:ascii="Myriad Pro" w:hAnsi="Myriad Pro"/>
          <w:lang w:val="en-US"/>
        </w:rPr>
        <w:t>The proposed adjustment of the budget lines is as follows: all totals under the specified headings will remain unchanged, with adjustments made to the unit names and increases or decreases in certain line unit values.</w:t>
      </w:r>
    </w:p>
    <w:p w14:paraId="3756BC8D" w14:textId="77777777" w:rsidR="00DA7793" w:rsidRPr="00944A48" w:rsidRDefault="00DA7793" w:rsidP="00DA7793">
      <w:pPr>
        <w:pStyle w:val="Caption"/>
        <w:keepNext/>
        <w:contextualSpacing/>
        <w:rPr>
          <w:rFonts w:ascii="Myriad Pro" w:hAnsi="Myriad Pro" w:cstheme="minorHAnsi"/>
          <w:sz w:val="22"/>
          <w:szCs w:val="22"/>
          <w:lang w:val="en-US"/>
        </w:rPr>
      </w:pPr>
      <w:r w:rsidRPr="00944A48">
        <w:rPr>
          <w:rFonts w:ascii="Myriad Pro" w:hAnsi="Myriad Pro" w:cstheme="minorHAnsi"/>
          <w:sz w:val="22"/>
          <w:szCs w:val="22"/>
          <w:lang w:val="en-US"/>
        </w:rPr>
        <w:t>Proposed budget correction:</w:t>
      </w:r>
    </w:p>
    <w:tbl>
      <w:tblPr>
        <w:tblW w:w="9654"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4A0" w:firstRow="1" w:lastRow="0" w:firstColumn="1" w:lastColumn="0" w:noHBand="0" w:noVBand="1"/>
      </w:tblPr>
      <w:tblGrid>
        <w:gridCol w:w="4149"/>
        <w:gridCol w:w="2926"/>
        <w:gridCol w:w="688"/>
        <w:gridCol w:w="771"/>
        <w:gridCol w:w="1120"/>
      </w:tblGrid>
      <w:tr w:rsidR="00DA7793" w:rsidRPr="00A8460B" w14:paraId="2F5D9962" w14:textId="77777777" w:rsidTr="00416AD9">
        <w:trPr>
          <w:trHeight w:val="499"/>
        </w:trPr>
        <w:tc>
          <w:tcPr>
            <w:tcW w:w="4198"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158C3C33" w14:textId="77777777" w:rsidR="00DA7793" w:rsidRPr="00944A48" w:rsidRDefault="00DA7793" w:rsidP="003168AC">
            <w:pPr>
              <w:spacing w:after="0" w:line="240" w:lineRule="auto"/>
              <w:rPr>
                <w:rFonts w:ascii="Myriad Pro" w:hAnsi="Myriad Pro"/>
                <w:b/>
                <w:bCs/>
                <w:sz w:val="20"/>
                <w:szCs w:val="20"/>
                <w:lang w:val="en-US"/>
              </w:rPr>
            </w:pPr>
            <w:r w:rsidRPr="00944A48">
              <w:rPr>
                <w:rFonts w:ascii="Myriad Pro" w:hAnsi="Myriad Pro"/>
                <w:b/>
                <w:bCs/>
                <w:sz w:val="20"/>
                <w:szCs w:val="20"/>
                <w:lang w:val="en-US"/>
              </w:rPr>
              <w:t xml:space="preserve">Result 2: Local government capacities and frameworks entailing sustainable partnerships with their water utilities enhanced to enable more effective, </w:t>
            </w:r>
            <w:proofErr w:type="gramStart"/>
            <w:r w:rsidRPr="00944A48">
              <w:rPr>
                <w:rFonts w:ascii="Myriad Pro" w:hAnsi="Myriad Pro"/>
                <w:b/>
                <w:bCs/>
                <w:sz w:val="20"/>
                <w:szCs w:val="20"/>
                <w:lang w:val="en-US"/>
              </w:rPr>
              <w:t>efficient</w:t>
            </w:r>
            <w:proofErr w:type="gramEnd"/>
            <w:r w:rsidRPr="00944A48">
              <w:rPr>
                <w:rFonts w:ascii="Myriad Pro" w:hAnsi="Myriad Pro"/>
                <w:b/>
                <w:bCs/>
                <w:sz w:val="20"/>
                <w:szCs w:val="20"/>
                <w:lang w:val="en-US"/>
              </w:rPr>
              <w:t xml:space="preserve"> and inclusive water supply and wastewater service delivery</w:t>
            </w:r>
          </w:p>
        </w:tc>
        <w:tc>
          <w:tcPr>
            <w:tcW w:w="2956"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3FEE353D" w14:textId="77777777" w:rsidR="00DA7793" w:rsidRPr="00944A48" w:rsidRDefault="00DA7793" w:rsidP="003168AC">
            <w:pPr>
              <w:spacing w:after="0" w:line="240" w:lineRule="auto"/>
              <w:jc w:val="center"/>
              <w:rPr>
                <w:rFonts w:ascii="Myriad Pro" w:eastAsia="Symbol" w:hAnsi="Myriad Pro" w:cstheme="minorHAnsi"/>
                <w:b/>
                <w:sz w:val="20"/>
                <w:szCs w:val="20"/>
                <w:lang w:val="en-US"/>
              </w:rPr>
            </w:pPr>
            <w:r w:rsidRPr="00944A48">
              <w:rPr>
                <w:rFonts w:ascii="Myriad Pro" w:eastAsia="Symbol" w:hAnsi="Myriad Pro" w:cstheme="minorHAnsi"/>
                <w:b/>
                <w:sz w:val="20"/>
                <w:szCs w:val="20"/>
                <w:lang w:val="en-US"/>
              </w:rPr>
              <w:t>Unit</w:t>
            </w:r>
          </w:p>
        </w:tc>
        <w:tc>
          <w:tcPr>
            <w:tcW w:w="689"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307D2E4B" w14:textId="77777777" w:rsidR="00DA7793" w:rsidRPr="00944A48" w:rsidRDefault="00DA7793" w:rsidP="003168AC">
            <w:pPr>
              <w:spacing w:after="0" w:line="240" w:lineRule="auto"/>
              <w:jc w:val="center"/>
              <w:rPr>
                <w:rFonts w:ascii="Myriad Pro" w:eastAsia="Symbol" w:hAnsi="Myriad Pro" w:cstheme="minorHAnsi"/>
                <w:b/>
                <w:sz w:val="20"/>
                <w:szCs w:val="20"/>
                <w:lang w:val="en-US"/>
              </w:rPr>
            </w:pPr>
            <w:r w:rsidRPr="00944A48">
              <w:rPr>
                <w:rFonts w:ascii="Myriad Pro" w:eastAsia="Symbol" w:hAnsi="Myriad Pro" w:cstheme="minorHAnsi"/>
                <w:b/>
                <w:sz w:val="20"/>
                <w:szCs w:val="20"/>
                <w:lang w:val="en-US"/>
              </w:rPr>
              <w:t xml:space="preserve"># </w:t>
            </w:r>
            <w:proofErr w:type="gramStart"/>
            <w:r w:rsidRPr="00944A48">
              <w:rPr>
                <w:rFonts w:ascii="Myriad Pro" w:eastAsia="Symbol" w:hAnsi="Myriad Pro" w:cstheme="minorHAnsi"/>
                <w:b/>
                <w:sz w:val="20"/>
                <w:szCs w:val="20"/>
                <w:lang w:val="en-US"/>
              </w:rPr>
              <w:t>of</w:t>
            </w:r>
            <w:proofErr w:type="gramEnd"/>
            <w:r w:rsidRPr="00944A48">
              <w:rPr>
                <w:rFonts w:ascii="Myriad Pro" w:eastAsia="Symbol" w:hAnsi="Myriad Pro" w:cstheme="minorHAnsi"/>
                <w:b/>
                <w:sz w:val="20"/>
                <w:szCs w:val="20"/>
                <w:lang w:val="en-US"/>
              </w:rPr>
              <w:t xml:space="preserve"> units</w:t>
            </w:r>
          </w:p>
        </w:tc>
        <w:tc>
          <w:tcPr>
            <w:tcW w:w="738"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4D65B183" w14:textId="77777777" w:rsidR="00DA7793" w:rsidRPr="00944A48" w:rsidRDefault="00DA7793" w:rsidP="003168AC">
            <w:pPr>
              <w:spacing w:after="0" w:line="240" w:lineRule="auto"/>
              <w:jc w:val="center"/>
              <w:rPr>
                <w:rFonts w:ascii="Myriad Pro" w:eastAsia="Symbol" w:hAnsi="Myriad Pro" w:cstheme="minorHAnsi"/>
                <w:b/>
                <w:sz w:val="20"/>
                <w:szCs w:val="20"/>
                <w:lang w:val="en-US"/>
              </w:rPr>
            </w:pPr>
            <w:r w:rsidRPr="00944A48">
              <w:rPr>
                <w:rFonts w:ascii="Myriad Pro" w:eastAsia="Symbol" w:hAnsi="Myriad Pro" w:cstheme="minorHAnsi"/>
                <w:b/>
                <w:sz w:val="20"/>
                <w:szCs w:val="20"/>
                <w:lang w:val="en-US"/>
              </w:rPr>
              <w:t>Unit Rate (EUR)</w:t>
            </w:r>
          </w:p>
        </w:tc>
        <w:tc>
          <w:tcPr>
            <w:tcW w:w="1073" w:type="dxa"/>
            <w:tcBorders>
              <w:top w:val="single" w:sz="4" w:space="0" w:color="auto"/>
              <w:left w:val="single" w:sz="4" w:space="0" w:color="auto"/>
              <w:bottom w:val="single" w:sz="4" w:space="0" w:color="auto"/>
              <w:right w:val="single" w:sz="4" w:space="0" w:color="auto"/>
            </w:tcBorders>
            <w:shd w:val="clear" w:color="auto" w:fill="BFBFBF" w:themeFill="background1" w:themeFillShade="BF"/>
            <w:noWrap/>
          </w:tcPr>
          <w:p w14:paraId="5157C641" w14:textId="77777777" w:rsidR="00DA7793" w:rsidRPr="00944A48" w:rsidRDefault="00DA7793" w:rsidP="003168AC">
            <w:pPr>
              <w:spacing w:after="0" w:line="240" w:lineRule="auto"/>
              <w:jc w:val="center"/>
              <w:rPr>
                <w:rFonts w:ascii="Myriad Pro" w:eastAsia="Symbol" w:hAnsi="Myriad Pro" w:cstheme="minorHAnsi"/>
                <w:b/>
                <w:sz w:val="20"/>
                <w:szCs w:val="20"/>
                <w:lang w:val="en-US"/>
              </w:rPr>
            </w:pPr>
            <w:r w:rsidRPr="00944A48">
              <w:rPr>
                <w:rFonts w:ascii="Myriad Pro" w:eastAsia="Symbol" w:hAnsi="Myriad Pro" w:cstheme="minorHAnsi"/>
                <w:b/>
                <w:sz w:val="20"/>
                <w:szCs w:val="20"/>
                <w:lang w:val="en-US"/>
              </w:rPr>
              <w:t>Total (EUR)</w:t>
            </w:r>
          </w:p>
        </w:tc>
      </w:tr>
      <w:tr w:rsidR="00DA7793" w:rsidRPr="00A8460B" w14:paraId="4DC3CD71" w14:textId="77777777" w:rsidTr="00416AD9">
        <w:trPr>
          <w:trHeight w:val="194"/>
        </w:trPr>
        <w:tc>
          <w:tcPr>
            <w:tcW w:w="4198" w:type="dxa"/>
            <w:tcBorders>
              <w:top w:val="single" w:sz="4" w:space="0" w:color="auto"/>
              <w:left w:val="single" w:sz="4" w:space="0" w:color="auto"/>
              <w:bottom w:val="single" w:sz="4" w:space="0" w:color="auto"/>
              <w:right w:val="single" w:sz="4" w:space="0" w:color="auto"/>
            </w:tcBorders>
          </w:tcPr>
          <w:p w14:paraId="34D2226A" w14:textId="77777777" w:rsidR="00DA7793" w:rsidRPr="00944A48" w:rsidRDefault="00DA7793" w:rsidP="003168AC">
            <w:pPr>
              <w:spacing w:after="0" w:line="240" w:lineRule="auto"/>
              <w:rPr>
                <w:rFonts w:ascii="Myriad Pro" w:hAnsi="Myriad Pro"/>
                <w:b/>
                <w:bCs/>
                <w:sz w:val="20"/>
                <w:szCs w:val="20"/>
                <w:lang w:val="en-US"/>
              </w:rPr>
            </w:pPr>
            <w:bookmarkStart w:id="23" w:name="_Hlk202178285"/>
            <w:r w:rsidRPr="00944A48">
              <w:rPr>
                <w:rFonts w:ascii="Myriad Pro" w:hAnsi="Myriad Pro"/>
                <w:b/>
                <w:bCs/>
                <w:sz w:val="20"/>
                <w:szCs w:val="20"/>
                <w:lang w:val="en-US"/>
              </w:rPr>
              <w:t xml:space="preserve">Activity 2.1. Support PSAs development, </w:t>
            </w:r>
            <w:proofErr w:type="gramStart"/>
            <w:r w:rsidRPr="00944A48">
              <w:rPr>
                <w:rFonts w:ascii="Myriad Pro" w:hAnsi="Myriad Pro"/>
                <w:b/>
                <w:bCs/>
                <w:sz w:val="20"/>
                <w:szCs w:val="20"/>
                <w:lang w:val="en-US"/>
              </w:rPr>
              <w:t>institutionalization</w:t>
            </w:r>
            <w:proofErr w:type="gramEnd"/>
            <w:r w:rsidRPr="00944A48">
              <w:rPr>
                <w:rFonts w:ascii="Myriad Pro" w:hAnsi="Myriad Pro"/>
                <w:b/>
                <w:bCs/>
                <w:sz w:val="20"/>
                <w:szCs w:val="20"/>
                <w:lang w:val="en-US"/>
              </w:rPr>
              <w:t xml:space="preserve"> and implementation in partner local governments</w:t>
            </w:r>
          </w:p>
        </w:tc>
        <w:tc>
          <w:tcPr>
            <w:tcW w:w="2956" w:type="dxa"/>
            <w:tcBorders>
              <w:top w:val="single" w:sz="4" w:space="0" w:color="auto"/>
              <w:left w:val="single" w:sz="4" w:space="0" w:color="auto"/>
              <w:bottom w:val="single" w:sz="4" w:space="0" w:color="auto"/>
              <w:right w:val="single" w:sz="4" w:space="0" w:color="auto"/>
            </w:tcBorders>
          </w:tcPr>
          <w:p w14:paraId="7C7EFFDD" w14:textId="77777777" w:rsidR="00DA7793" w:rsidRPr="00944A48" w:rsidRDefault="00DA7793" w:rsidP="003168AC">
            <w:pPr>
              <w:spacing w:after="0" w:line="240" w:lineRule="auto"/>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2F2ACCCE"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17FFB6B5" w14:textId="77777777" w:rsidR="00DA7793" w:rsidRPr="00944A48" w:rsidRDefault="00DA7793" w:rsidP="003168AC">
            <w:pPr>
              <w:spacing w:after="0" w:line="240" w:lineRule="auto"/>
              <w:jc w:val="center"/>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4810F640" w14:textId="77777777" w:rsidR="00DA7793" w:rsidRPr="00944A48" w:rsidRDefault="00DA7793" w:rsidP="003168AC">
            <w:pPr>
              <w:spacing w:after="0" w:line="240" w:lineRule="auto"/>
              <w:jc w:val="center"/>
              <w:rPr>
                <w:rFonts w:ascii="Myriad Pro" w:hAnsi="Myriad Pro"/>
                <w:sz w:val="20"/>
                <w:szCs w:val="20"/>
                <w:lang w:val="en-US"/>
              </w:rPr>
            </w:pPr>
          </w:p>
        </w:tc>
      </w:tr>
      <w:tr w:rsidR="00DA7793" w:rsidRPr="00A8460B" w14:paraId="24F22830" w14:textId="77777777" w:rsidTr="00416AD9">
        <w:trPr>
          <w:trHeight w:val="62"/>
        </w:trPr>
        <w:tc>
          <w:tcPr>
            <w:tcW w:w="4198" w:type="dxa"/>
            <w:tcBorders>
              <w:top w:val="single" w:sz="4" w:space="0" w:color="auto"/>
              <w:left w:val="single" w:sz="4" w:space="0" w:color="auto"/>
              <w:bottom w:val="single" w:sz="4" w:space="0" w:color="auto"/>
              <w:right w:val="single" w:sz="4" w:space="0" w:color="auto"/>
            </w:tcBorders>
          </w:tcPr>
          <w:p w14:paraId="6BAD39DF"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Technical assistance to partner LGs and utilities</w:t>
            </w:r>
          </w:p>
        </w:tc>
        <w:tc>
          <w:tcPr>
            <w:tcW w:w="2956" w:type="dxa"/>
            <w:tcBorders>
              <w:top w:val="single" w:sz="4" w:space="0" w:color="auto"/>
              <w:left w:val="single" w:sz="4" w:space="0" w:color="auto"/>
              <w:bottom w:val="single" w:sz="4" w:space="0" w:color="auto"/>
              <w:right w:val="single" w:sz="4" w:space="0" w:color="auto"/>
            </w:tcBorders>
          </w:tcPr>
          <w:p w14:paraId="6F920756"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per event</w:t>
            </w:r>
          </w:p>
        </w:tc>
        <w:tc>
          <w:tcPr>
            <w:tcW w:w="689" w:type="dxa"/>
            <w:tcBorders>
              <w:top w:val="single" w:sz="4" w:space="0" w:color="auto"/>
              <w:left w:val="single" w:sz="4" w:space="0" w:color="auto"/>
              <w:bottom w:val="single" w:sz="4" w:space="0" w:color="auto"/>
              <w:right w:val="single" w:sz="4" w:space="0" w:color="auto"/>
            </w:tcBorders>
          </w:tcPr>
          <w:p w14:paraId="50305AAA"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10</w:t>
            </w:r>
          </w:p>
        </w:tc>
        <w:tc>
          <w:tcPr>
            <w:tcW w:w="738" w:type="dxa"/>
            <w:tcBorders>
              <w:top w:val="single" w:sz="4" w:space="0" w:color="auto"/>
              <w:left w:val="single" w:sz="4" w:space="0" w:color="auto"/>
              <w:bottom w:val="single" w:sz="4" w:space="0" w:color="auto"/>
              <w:right w:val="single" w:sz="4" w:space="0" w:color="auto"/>
            </w:tcBorders>
          </w:tcPr>
          <w:p w14:paraId="6A12FF4D"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2,331</w:t>
            </w: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75D91B1D"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23,305.55</w:t>
            </w:r>
          </w:p>
        </w:tc>
      </w:tr>
      <w:bookmarkEnd w:id="23"/>
      <w:tr w:rsidR="00DA7793" w:rsidRPr="00A8460B" w14:paraId="2899982F" w14:textId="77777777" w:rsidTr="00416AD9">
        <w:trPr>
          <w:trHeight w:val="261"/>
        </w:trPr>
        <w:tc>
          <w:tcPr>
            <w:tcW w:w="4198" w:type="dxa"/>
            <w:tcBorders>
              <w:top w:val="single" w:sz="4" w:space="0" w:color="auto"/>
              <w:left w:val="single" w:sz="4" w:space="0" w:color="auto"/>
              <w:bottom w:val="single" w:sz="4" w:space="0" w:color="auto"/>
              <w:right w:val="single" w:sz="4" w:space="0" w:color="auto"/>
            </w:tcBorders>
          </w:tcPr>
          <w:p w14:paraId="78FC8EA1"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Water Management Field Officers</w:t>
            </w:r>
          </w:p>
          <w:p w14:paraId="0BF8A47D" w14:textId="77777777" w:rsidR="00DA7793" w:rsidRPr="00944A48" w:rsidRDefault="00DA7793" w:rsidP="003168AC">
            <w:pPr>
              <w:spacing w:after="0" w:line="240" w:lineRule="auto"/>
              <w:rPr>
                <w:rFonts w:ascii="Myriad Pro" w:hAnsi="Myriad Pro"/>
                <w:sz w:val="20"/>
                <w:szCs w:val="20"/>
                <w:lang w:val="en-US"/>
              </w:rPr>
            </w:pPr>
          </w:p>
        </w:tc>
        <w:tc>
          <w:tcPr>
            <w:tcW w:w="2956" w:type="dxa"/>
            <w:tcBorders>
              <w:top w:val="single" w:sz="4" w:space="0" w:color="auto"/>
              <w:left w:val="single" w:sz="4" w:space="0" w:color="auto"/>
              <w:bottom w:val="single" w:sz="4" w:space="0" w:color="auto"/>
              <w:right w:val="single" w:sz="4" w:space="0" w:color="auto"/>
            </w:tcBorders>
          </w:tcPr>
          <w:p w14:paraId="5CCAF566"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100% of monthly pay - Y1 12 months, Y2 12 month, Y4 1 month; NPSA 8</w:t>
            </w:r>
          </w:p>
        </w:tc>
        <w:tc>
          <w:tcPr>
            <w:tcW w:w="689" w:type="dxa"/>
            <w:tcBorders>
              <w:top w:val="single" w:sz="4" w:space="0" w:color="auto"/>
              <w:left w:val="single" w:sz="4" w:space="0" w:color="auto"/>
              <w:bottom w:val="single" w:sz="4" w:space="0" w:color="auto"/>
              <w:right w:val="single" w:sz="4" w:space="0" w:color="auto"/>
            </w:tcBorders>
          </w:tcPr>
          <w:p w14:paraId="7135276A"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25</w:t>
            </w:r>
          </w:p>
          <w:p w14:paraId="1F35F3CA"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73D63D9C"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2,656</w:t>
            </w:r>
          </w:p>
          <w:p w14:paraId="7D067078"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7B15B3E3"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66,400.00</w:t>
            </w:r>
          </w:p>
          <w:p w14:paraId="0AA2F4E4"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1AE14EF8" w14:textId="77777777" w:rsidTr="00416AD9">
        <w:trPr>
          <w:trHeight w:val="499"/>
        </w:trPr>
        <w:tc>
          <w:tcPr>
            <w:tcW w:w="4198" w:type="dxa"/>
            <w:tcBorders>
              <w:top w:val="single" w:sz="4" w:space="0" w:color="auto"/>
              <w:left w:val="single" w:sz="4" w:space="0" w:color="auto"/>
              <w:bottom w:val="single" w:sz="4" w:space="0" w:color="auto"/>
              <w:right w:val="single" w:sz="4" w:space="0" w:color="auto"/>
            </w:tcBorders>
          </w:tcPr>
          <w:p w14:paraId="2770163F" w14:textId="77777777" w:rsidR="00DA7793" w:rsidRPr="00944A48" w:rsidRDefault="00DA7793" w:rsidP="003168AC">
            <w:pPr>
              <w:spacing w:after="0" w:line="240" w:lineRule="auto"/>
              <w:rPr>
                <w:rFonts w:ascii="Myriad Pro" w:hAnsi="Myriad Pro"/>
                <w:b/>
                <w:bCs/>
                <w:sz w:val="20"/>
                <w:szCs w:val="20"/>
                <w:lang w:val="en-US"/>
              </w:rPr>
            </w:pPr>
            <w:proofErr w:type="gramStart"/>
            <w:r w:rsidRPr="00944A48">
              <w:rPr>
                <w:rFonts w:ascii="Myriad Pro" w:hAnsi="Myriad Pro"/>
                <w:b/>
                <w:bCs/>
                <w:sz w:val="20"/>
                <w:szCs w:val="20"/>
                <w:lang w:val="en-US"/>
              </w:rPr>
              <w:t>Activity  2.3.</w:t>
            </w:r>
            <w:proofErr w:type="gramEnd"/>
            <w:r w:rsidRPr="00944A48">
              <w:rPr>
                <w:rFonts w:ascii="Myriad Pro" w:hAnsi="Myriad Pro"/>
                <w:b/>
                <w:bCs/>
                <w:sz w:val="20"/>
                <w:szCs w:val="20"/>
                <w:lang w:val="en-US"/>
              </w:rPr>
              <w:t xml:space="preserve"> Support fixed assets book completion and revalorization of fixed assets, as well as adoption of water tariff setting procedure and gender-sensitive employment policy for water utilities.</w:t>
            </w:r>
          </w:p>
        </w:tc>
        <w:tc>
          <w:tcPr>
            <w:tcW w:w="2956" w:type="dxa"/>
            <w:tcBorders>
              <w:top w:val="single" w:sz="4" w:space="0" w:color="auto"/>
              <w:left w:val="single" w:sz="4" w:space="0" w:color="auto"/>
              <w:bottom w:val="single" w:sz="4" w:space="0" w:color="auto"/>
              <w:right w:val="single" w:sz="4" w:space="0" w:color="auto"/>
            </w:tcBorders>
          </w:tcPr>
          <w:p w14:paraId="12123A31" w14:textId="77777777" w:rsidR="00DA7793" w:rsidRPr="00944A48" w:rsidRDefault="00DA7793" w:rsidP="003168AC">
            <w:pPr>
              <w:spacing w:after="0" w:line="240" w:lineRule="auto"/>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604F3254"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594ABA1F"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22D32FE6"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10B239F0" w14:textId="77777777" w:rsidTr="00416AD9">
        <w:trPr>
          <w:trHeight w:val="99"/>
        </w:trPr>
        <w:tc>
          <w:tcPr>
            <w:tcW w:w="4198" w:type="dxa"/>
            <w:tcBorders>
              <w:top w:val="single" w:sz="4" w:space="0" w:color="auto"/>
              <w:left w:val="single" w:sz="4" w:space="0" w:color="auto"/>
              <w:bottom w:val="single" w:sz="4" w:space="0" w:color="auto"/>
              <w:right w:val="single" w:sz="4" w:space="0" w:color="auto"/>
            </w:tcBorders>
          </w:tcPr>
          <w:p w14:paraId="509F2D5A"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Technical assistance to partner LGs and utilities</w:t>
            </w:r>
          </w:p>
        </w:tc>
        <w:tc>
          <w:tcPr>
            <w:tcW w:w="2956" w:type="dxa"/>
            <w:tcBorders>
              <w:top w:val="single" w:sz="4" w:space="0" w:color="auto"/>
              <w:left w:val="single" w:sz="4" w:space="0" w:color="auto"/>
              <w:bottom w:val="single" w:sz="4" w:space="0" w:color="auto"/>
              <w:right w:val="single" w:sz="4" w:space="0" w:color="auto"/>
            </w:tcBorders>
          </w:tcPr>
          <w:p w14:paraId="059BA473"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per day</w:t>
            </w:r>
          </w:p>
        </w:tc>
        <w:tc>
          <w:tcPr>
            <w:tcW w:w="689" w:type="dxa"/>
            <w:tcBorders>
              <w:top w:val="single" w:sz="4" w:space="0" w:color="auto"/>
              <w:left w:val="single" w:sz="4" w:space="0" w:color="auto"/>
              <w:bottom w:val="single" w:sz="4" w:space="0" w:color="auto"/>
              <w:right w:val="single" w:sz="4" w:space="0" w:color="auto"/>
            </w:tcBorders>
          </w:tcPr>
          <w:p w14:paraId="3F007F95"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59</w:t>
            </w:r>
          </w:p>
        </w:tc>
        <w:tc>
          <w:tcPr>
            <w:tcW w:w="738" w:type="dxa"/>
            <w:tcBorders>
              <w:top w:val="single" w:sz="4" w:space="0" w:color="auto"/>
              <w:left w:val="single" w:sz="4" w:space="0" w:color="auto"/>
              <w:bottom w:val="single" w:sz="4" w:space="0" w:color="auto"/>
              <w:right w:val="single" w:sz="4" w:space="0" w:color="auto"/>
            </w:tcBorders>
          </w:tcPr>
          <w:p w14:paraId="112B4CA0"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160</w:t>
            </w: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45275344"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9,467.89</w:t>
            </w:r>
          </w:p>
        </w:tc>
      </w:tr>
      <w:tr w:rsidR="00DA7793" w:rsidRPr="00A8460B" w14:paraId="6FC5E01E" w14:textId="77777777" w:rsidTr="00416AD9">
        <w:trPr>
          <w:trHeight w:val="89"/>
        </w:trPr>
        <w:tc>
          <w:tcPr>
            <w:tcW w:w="4198"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206564B0" w14:textId="77777777" w:rsidR="00DA7793" w:rsidRPr="00944A48" w:rsidRDefault="00DA7793" w:rsidP="003168AC">
            <w:pPr>
              <w:spacing w:after="0" w:line="240" w:lineRule="auto"/>
              <w:rPr>
                <w:rFonts w:ascii="Myriad Pro" w:hAnsi="Myriad Pro"/>
                <w:b/>
                <w:bCs/>
                <w:sz w:val="20"/>
                <w:szCs w:val="20"/>
                <w:lang w:val="en-US"/>
              </w:rPr>
            </w:pPr>
            <w:r w:rsidRPr="00944A48">
              <w:rPr>
                <w:rFonts w:ascii="Myriad Pro" w:hAnsi="Myriad Pro"/>
                <w:b/>
                <w:bCs/>
                <w:sz w:val="20"/>
                <w:szCs w:val="20"/>
                <w:lang w:val="en-US"/>
              </w:rPr>
              <w:t>Result 3: Financial and operational performance of water utilities improved</w:t>
            </w:r>
          </w:p>
        </w:tc>
        <w:tc>
          <w:tcPr>
            <w:tcW w:w="2956"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6CD465C3" w14:textId="77777777" w:rsidR="00DA7793" w:rsidRPr="00944A48" w:rsidRDefault="00DA7793" w:rsidP="003168AC">
            <w:pPr>
              <w:spacing w:after="0" w:line="240" w:lineRule="auto"/>
              <w:jc w:val="center"/>
              <w:rPr>
                <w:rFonts w:ascii="Myriad Pro" w:hAnsi="Myriad Pro"/>
                <w:b/>
                <w:bCs/>
                <w:sz w:val="20"/>
                <w:szCs w:val="20"/>
                <w:lang w:val="en-US"/>
              </w:rPr>
            </w:pPr>
            <w:r w:rsidRPr="00944A48">
              <w:rPr>
                <w:rFonts w:ascii="Myriad Pro" w:hAnsi="Myriad Pro"/>
                <w:b/>
                <w:bCs/>
                <w:sz w:val="20"/>
                <w:szCs w:val="20"/>
                <w:lang w:val="en-US"/>
              </w:rPr>
              <w:t>Unit</w:t>
            </w:r>
          </w:p>
        </w:tc>
        <w:tc>
          <w:tcPr>
            <w:tcW w:w="689"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2B50E207" w14:textId="77777777" w:rsidR="00DA7793" w:rsidRPr="00944A48" w:rsidRDefault="00DA7793" w:rsidP="003168AC">
            <w:pPr>
              <w:spacing w:after="0" w:line="240" w:lineRule="auto"/>
              <w:jc w:val="center"/>
              <w:rPr>
                <w:rFonts w:ascii="Myriad Pro" w:hAnsi="Myriad Pro"/>
                <w:b/>
                <w:bCs/>
                <w:sz w:val="20"/>
                <w:szCs w:val="20"/>
                <w:lang w:val="en-US"/>
              </w:rPr>
            </w:pPr>
            <w:r w:rsidRPr="00944A48">
              <w:rPr>
                <w:rFonts w:ascii="Myriad Pro" w:hAnsi="Myriad Pro"/>
                <w:b/>
                <w:bCs/>
                <w:sz w:val="20"/>
                <w:szCs w:val="20"/>
                <w:lang w:val="en-US"/>
              </w:rPr>
              <w:t xml:space="preserve"># </w:t>
            </w:r>
            <w:proofErr w:type="gramStart"/>
            <w:r w:rsidRPr="00944A48">
              <w:rPr>
                <w:rFonts w:ascii="Myriad Pro" w:hAnsi="Myriad Pro"/>
                <w:b/>
                <w:bCs/>
                <w:sz w:val="20"/>
                <w:szCs w:val="20"/>
                <w:lang w:val="en-US"/>
              </w:rPr>
              <w:t>of</w:t>
            </w:r>
            <w:proofErr w:type="gramEnd"/>
            <w:r w:rsidRPr="00944A48">
              <w:rPr>
                <w:rFonts w:ascii="Myriad Pro" w:hAnsi="Myriad Pro"/>
                <w:b/>
                <w:bCs/>
                <w:sz w:val="20"/>
                <w:szCs w:val="20"/>
                <w:lang w:val="en-US"/>
              </w:rPr>
              <w:t xml:space="preserve"> units</w:t>
            </w:r>
          </w:p>
        </w:tc>
        <w:tc>
          <w:tcPr>
            <w:tcW w:w="738"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58FBE781" w14:textId="77777777" w:rsidR="00DA7793" w:rsidRPr="00944A48" w:rsidRDefault="00DA7793" w:rsidP="003168AC">
            <w:pPr>
              <w:spacing w:after="0" w:line="240" w:lineRule="auto"/>
              <w:jc w:val="center"/>
              <w:rPr>
                <w:rFonts w:ascii="Myriad Pro" w:hAnsi="Myriad Pro"/>
                <w:b/>
                <w:bCs/>
                <w:sz w:val="20"/>
                <w:szCs w:val="20"/>
                <w:lang w:val="en-US"/>
              </w:rPr>
            </w:pPr>
            <w:r w:rsidRPr="00944A48">
              <w:rPr>
                <w:rFonts w:ascii="Myriad Pro" w:hAnsi="Myriad Pro"/>
                <w:b/>
                <w:bCs/>
                <w:sz w:val="20"/>
                <w:szCs w:val="20"/>
                <w:lang w:val="en-US"/>
              </w:rPr>
              <w:t>Unit Rate (EUR)</w:t>
            </w:r>
          </w:p>
        </w:tc>
        <w:tc>
          <w:tcPr>
            <w:tcW w:w="1073" w:type="dxa"/>
            <w:tcBorders>
              <w:top w:val="single" w:sz="4" w:space="0" w:color="auto"/>
              <w:left w:val="single" w:sz="4" w:space="0" w:color="auto"/>
              <w:bottom w:val="single" w:sz="4" w:space="0" w:color="auto"/>
              <w:right w:val="single" w:sz="4" w:space="0" w:color="auto"/>
            </w:tcBorders>
            <w:shd w:val="clear" w:color="auto" w:fill="BFBFBF" w:themeFill="background1" w:themeFillShade="BF"/>
            <w:noWrap/>
          </w:tcPr>
          <w:p w14:paraId="52ED2C35" w14:textId="77777777" w:rsidR="00DA7793" w:rsidRPr="00944A48" w:rsidRDefault="00DA7793" w:rsidP="003168AC">
            <w:pPr>
              <w:spacing w:after="0" w:line="240" w:lineRule="auto"/>
              <w:jc w:val="center"/>
              <w:rPr>
                <w:rFonts w:ascii="Myriad Pro" w:hAnsi="Myriad Pro"/>
                <w:b/>
                <w:bCs/>
                <w:sz w:val="20"/>
                <w:szCs w:val="20"/>
                <w:lang w:val="en-US"/>
              </w:rPr>
            </w:pPr>
            <w:r w:rsidRPr="00944A48">
              <w:rPr>
                <w:rFonts w:ascii="Myriad Pro" w:hAnsi="Myriad Pro"/>
                <w:b/>
                <w:bCs/>
                <w:sz w:val="20"/>
                <w:szCs w:val="20"/>
                <w:lang w:val="en-US"/>
              </w:rPr>
              <w:t>Total (EUR)</w:t>
            </w:r>
          </w:p>
        </w:tc>
      </w:tr>
      <w:tr w:rsidR="00DA7793" w:rsidRPr="00A8460B" w14:paraId="48FE80F6" w14:textId="77777777" w:rsidTr="00416AD9">
        <w:trPr>
          <w:trHeight w:val="499"/>
        </w:trPr>
        <w:tc>
          <w:tcPr>
            <w:tcW w:w="4198" w:type="dxa"/>
            <w:tcBorders>
              <w:top w:val="single" w:sz="4" w:space="0" w:color="auto"/>
              <w:left w:val="single" w:sz="4" w:space="0" w:color="auto"/>
              <w:bottom w:val="single" w:sz="4" w:space="0" w:color="auto"/>
              <w:right w:val="single" w:sz="4" w:space="0" w:color="auto"/>
            </w:tcBorders>
          </w:tcPr>
          <w:p w14:paraId="1533CA33" w14:textId="77777777" w:rsidR="00DA7793" w:rsidRPr="00944A48" w:rsidRDefault="00DA7793" w:rsidP="003168AC">
            <w:pPr>
              <w:spacing w:after="0" w:line="240" w:lineRule="auto"/>
              <w:rPr>
                <w:rFonts w:ascii="Myriad Pro" w:hAnsi="Myriad Pro"/>
                <w:b/>
                <w:bCs/>
                <w:sz w:val="20"/>
                <w:szCs w:val="20"/>
                <w:lang w:val="en-US"/>
              </w:rPr>
            </w:pPr>
            <w:r w:rsidRPr="00944A48">
              <w:rPr>
                <w:rFonts w:ascii="Myriad Pro" w:hAnsi="Myriad Pro"/>
                <w:b/>
                <w:bCs/>
                <w:sz w:val="20"/>
                <w:szCs w:val="20"/>
                <w:lang w:val="en-US"/>
              </w:rPr>
              <w:t>Activity 3.1. Support to enhancing organizational structure and staffing of water utilities</w:t>
            </w:r>
          </w:p>
        </w:tc>
        <w:tc>
          <w:tcPr>
            <w:tcW w:w="2956" w:type="dxa"/>
            <w:tcBorders>
              <w:top w:val="single" w:sz="4" w:space="0" w:color="auto"/>
              <w:left w:val="single" w:sz="4" w:space="0" w:color="auto"/>
              <w:bottom w:val="single" w:sz="4" w:space="0" w:color="auto"/>
              <w:right w:val="single" w:sz="4" w:space="0" w:color="auto"/>
            </w:tcBorders>
          </w:tcPr>
          <w:p w14:paraId="7EE0BE32" w14:textId="77777777" w:rsidR="00DA7793" w:rsidRPr="00944A48" w:rsidRDefault="00DA7793" w:rsidP="003168AC">
            <w:pPr>
              <w:spacing w:after="0" w:line="240" w:lineRule="auto"/>
              <w:jc w:val="center"/>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0EED82CC"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48BF7EB0" w14:textId="77777777" w:rsidR="00DA7793" w:rsidRPr="00944A48" w:rsidRDefault="00DA7793" w:rsidP="003168AC">
            <w:pPr>
              <w:spacing w:after="0" w:line="240" w:lineRule="auto"/>
              <w:jc w:val="center"/>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756BF0B7" w14:textId="77777777" w:rsidR="00DA7793" w:rsidRPr="00944A48" w:rsidRDefault="00DA7793" w:rsidP="003168AC">
            <w:pPr>
              <w:spacing w:after="0" w:line="240" w:lineRule="auto"/>
              <w:jc w:val="center"/>
              <w:rPr>
                <w:rFonts w:ascii="Myriad Pro" w:hAnsi="Myriad Pro"/>
                <w:sz w:val="20"/>
                <w:szCs w:val="20"/>
                <w:lang w:val="en-US"/>
              </w:rPr>
            </w:pPr>
          </w:p>
        </w:tc>
      </w:tr>
      <w:tr w:rsidR="00DA7793" w:rsidRPr="00A8460B" w14:paraId="5747EC19" w14:textId="77777777" w:rsidTr="00416AD9">
        <w:trPr>
          <w:trHeight w:val="83"/>
        </w:trPr>
        <w:tc>
          <w:tcPr>
            <w:tcW w:w="4198" w:type="dxa"/>
            <w:tcBorders>
              <w:top w:val="single" w:sz="4" w:space="0" w:color="auto"/>
              <w:left w:val="single" w:sz="4" w:space="0" w:color="auto"/>
              <w:bottom w:val="single" w:sz="4" w:space="0" w:color="auto"/>
              <w:right w:val="single" w:sz="4" w:space="0" w:color="auto"/>
            </w:tcBorders>
          </w:tcPr>
          <w:p w14:paraId="66A6272B"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lastRenderedPageBreak/>
              <w:t>Technical assistance to partner utilities</w:t>
            </w:r>
          </w:p>
        </w:tc>
        <w:tc>
          <w:tcPr>
            <w:tcW w:w="2956" w:type="dxa"/>
            <w:tcBorders>
              <w:top w:val="single" w:sz="4" w:space="0" w:color="auto"/>
              <w:left w:val="single" w:sz="4" w:space="0" w:color="auto"/>
              <w:bottom w:val="single" w:sz="4" w:space="0" w:color="auto"/>
              <w:right w:val="single" w:sz="4" w:space="0" w:color="auto"/>
            </w:tcBorders>
          </w:tcPr>
          <w:p w14:paraId="0F39999B"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Yearly Lump Sum per WUC</w:t>
            </w:r>
          </w:p>
        </w:tc>
        <w:tc>
          <w:tcPr>
            <w:tcW w:w="689" w:type="dxa"/>
            <w:tcBorders>
              <w:top w:val="single" w:sz="4" w:space="0" w:color="auto"/>
              <w:left w:val="single" w:sz="4" w:space="0" w:color="auto"/>
              <w:bottom w:val="single" w:sz="4" w:space="0" w:color="auto"/>
              <w:right w:val="single" w:sz="4" w:space="0" w:color="auto"/>
            </w:tcBorders>
          </w:tcPr>
          <w:p w14:paraId="2FC681E3"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95</w:t>
            </w:r>
          </w:p>
        </w:tc>
        <w:tc>
          <w:tcPr>
            <w:tcW w:w="738" w:type="dxa"/>
            <w:tcBorders>
              <w:top w:val="single" w:sz="4" w:space="0" w:color="auto"/>
              <w:left w:val="single" w:sz="4" w:space="0" w:color="auto"/>
              <w:bottom w:val="single" w:sz="4" w:space="0" w:color="auto"/>
              <w:right w:val="single" w:sz="4" w:space="0" w:color="auto"/>
            </w:tcBorders>
          </w:tcPr>
          <w:p w14:paraId="6D71AC3E"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1,448</w:t>
            </w:r>
          </w:p>
          <w:p w14:paraId="3CE9AB01"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6B520F2A"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137,600.86</w:t>
            </w:r>
          </w:p>
          <w:p w14:paraId="461CBB3D"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01BC7B99" w14:textId="77777777" w:rsidTr="00416AD9">
        <w:trPr>
          <w:trHeight w:val="499"/>
        </w:trPr>
        <w:tc>
          <w:tcPr>
            <w:tcW w:w="4198" w:type="dxa"/>
            <w:tcBorders>
              <w:top w:val="single" w:sz="4" w:space="0" w:color="auto"/>
              <w:left w:val="single" w:sz="4" w:space="0" w:color="auto"/>
              <w:bottom w:val="single" w:sz="4" w:space="0" w:color="auto"/>
              <w:right w:val="single" w:sz="4" w:space="0" w:color="auto"/>
            </w:tcBorders>
          </w:tcPr>
          <w:p w14:paraId="7D396C38"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Water Management Field Officer</w:t>
            </w:r>
          </w:p>
        </w:tc>
        <w:tc>
          <w:tcPr>
            <w:tcW w:w="2956" w:type="dxa"/>
            <w:tcBorders>
              <w:top w:val="single" w:sz="4" w:space="0" w:color="auto"/>
              <w:left w:val="single" w:sz="4" w:space="0" w:color="auto"/>
              <w:bottom w:val="single" w:sz="4" w:space="0" w:color="auto"/>
              <w:right w:val="single" w:sz="4" w:space="0" w:color="auto"/>
            </w:tcBorders>
          </w:tcPr>
          <w:p w14:paraId="1EF9AB30"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100% of monthly pay - Y1 12 months, Y2 9 months, Y3 6 month, and Y4 1 month; NPSA 8</w:t>
            </w:r>
          </w:p>
        </w:tc>
        <w:tc>
          <w:tcPr>
            <w:tcW w:w="689" w:type="dxa"/>
            <w:tcBorders>
              <w:top w:val="single" w:sz="4" w:space="0" w:color="auto"/>
              <w:left w:val="single" w:sz="4" w:space="0" w:color="auto"/>
              <w:bottom w:val="single" w:sz="4" w:space="0" w:color="auto"/>
              <w:right w:val="single" w:sz="4" w:space="0" w:color="auto"/>
            </w:tcBorders>
          </w:tcPr>
          <w:p w14:paraId="6B291A3D"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28</w:t>
            </w:r>
          </w:p>
        </w:tc>
        <w:tc>
          <w:tcPr>
            <w:tcW w:w="738" w:type="dxa"/>
            <w:tcBorders>
              <w:top w:val="single" w:sz="4" w:space="0" w:color="auto"/>
              <w:left w:val="single" w:sz="4" w:space="0" w:color="auto"/>
              <w:bottom w:val="single" w:sz="4" w:space="0" w:color="auto"/>
              <w:right w:val="single" w:sz="4" w:space="0" w:color="auto"/>
            </w:tcBorders>
          </w:tcPr>
          <w:p w14:paraId="22E09325"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2,471</w:t>
            </w: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1C79A505"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69,200</w:t>
            </w:r>
          </w:p>
        </w:tc>
      </w:tr>
      <w:tr w:rsidR="00DA7793" w:rsidRPr="00A8460B" w14:paraId="426661DB" w14:textId="77777777" w:rsidTr="00416AD9">
        <w:trPr>
          <w:trHeight w:val="300"/>
        </w:trPr>
        <w:tc>
          <w:tcPr>
            <w:tcW w:w="4198" w:type="dxa"/>
            <w:tcBorders>
              <w:top w:val="single" w:sz="4" w:space="0" w:color="auto"/>
              <w:left w:val="single" w:sz="4" w:space="0" w:color="auto"/>
              <w:bottom w:val="single" w:sz="4" w:space="0" w:color="auto"/>
              <w:right w:val="single" w:sz="4" w:space="0" w:color="auto"/>
            </w:tcBorders>
          </w:tcPr>
          <w:p w14:paraId="36DE5AB3"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b/>
                <w:bCs/>
                <w:sz w:val="20"/>
                <w:szCs w:val="20"/>
                <w:lang w:val="en-US"/>
              </w:rPr>
              <w:t>Activity 3.2. Support improvements of technical and management capacities of water utilities</w:t>
            </w:r>
          </w:p>
        </w:tc>
        <w:tc>
          <w:tcPr>
            <w:tcW w:w="2956" w:type="dxa"/>
            <w:tcBorders>
              <w:top w:val="single" w:sz="4" w:space="0" w:color="auto"/>
              <w:left w:val="single" w:sz="4" w:space="0" w:color="auto"/>
              <w:bottom w:val="single" w:sz="4" w:space="0" w:color="auto"/>
              <w:right w:val="single" w:sz="4" w:space="0" w:color="auto"/>
            </w:tcBorders>
          </w:tcPr>
          <w:p w14:paraId="0B4A4EC3" w14:textId="77777777" w:rsidR="00DA7793" w:rsidRPr="00944A48" w:rsidRDefault="00DA7793" w:rsidP="003168AC">
            <w:pPr>
              <w:spacing w:after="0" w:line="240" w:lineRule="auto"/>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3CBC4F21"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1F3478FC"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3B1226C7"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76881D65" w14:textId="77777777" w:rsidTr="00416AD9">
        <w:trPr>
          <w:trHeight w:val="41"/>
        </w:trPr>
        <w:tc>
          <w:tcPr>
            <w:tcW w:w="4198" w:type="dxa"/>
            <w:tcBorders>
              <w:top w:val="single" w:sz="4" w:space="0" w:color="auto"/>
              <w:left w:val="single" w:sz="4" w:space="0" w:color="auto"/>
              <w:bottom w:val="single" w:sz="4" w:space="0" w:color="auto"/>
              <w:right w:val="single" w:sz="4" w:space="0" w:color="auto"/>
            </w:tcBorders>
          </w:tcPr>
          <w:p w14:paraId="6CC4E5EC"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Technical assistance to partner utilities</w:t>
            </w:r>
          </w:p>
          <w:p w14:paraId="58B586FE" w14:textId="77777777" w:rsidR="00DA7793" w:rsidRPr="00944A48" w:rsidRDefault="00DA7793" w:rsidP="003168AC">
            <w:pPr>
              <w:spacing w:after="0" w:line="240" w:lineRule="auto"/>
              <w:jc w:val="center"/>
              <w:rPr>
                <w:rFonts w:ascii="Myriad Pro" w:hAnsi="Myriad Pro"/>
                <w:sz w:val="20"/>
                <w:szCs w:val="20"/>
                <w:lang w:val="en-US"/>
              </w:rPr>
            </w:pPr>
          </w:p>
        </w:tc>
        <w:tc>
          <w:tcPr>
            <w:tcW w:w="2956" w:type="dxa"/>
            <w:tcBorders>
              <w:top w:val="single" w:sz="4" w:space="0" w:color="auto"/>
              <w:left w:val="single" w:sz="4" w:space="0" w:color="auto"/>
              <w:bottom w:val="single" w:sz="4" w:space="0" w:color="auto"/>
              <w:right w:val="single" w:sz="4" w:space="0" w:color="auto"/>
            </w:tcBorders>
          </w:tcPr>
          <w:p w14:paraId="4708ACA5"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Yearly Lump Sum per WUC</w:t>
            </w:r>
          </w:p>
        </w:tc>
        <w:tc>
          <w:tcPr>
            <w:tcW w:w="689" w:type="dxa"/>
            <w:tcBorders>
              <w:top w:val="single" w:sz="4" w:space="0" w:color="auto"/>
              <w:left w:val="single" w:sz="4" w:space="0" w:color="auto"/>
              <w:bottom w:val="single" w:sz="4" w:space="0" w:color="auto"/>
              <w:right w:val="single" w:sz="4" w:space="0" w:color="auto"/>
            </w:tcBorders>
          </w:tcPr>
          <w:p w14:paraId="32D3FEC6"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95</w:t>
            </w:r>
          </w:p>
        </w:tc>
        <w:tc>
          <w:tcPr>
            <w:tcW w:w="738" w:type="dxa"/>
            <w:tcBorders>
              <w:top w:val="single" w:sz="4" w:space="0" w:color="auto"/>
              <w:left w:val="single" w:sz="4" w:space="0" w:color="auto"/>
              <w:bottom w:val="single" w:sz="4" w:space="0" w:color="auto"/>
              <w:right w:val="single" w:sz="4" w:space="0" w:color="auto"/>
            </w:tcBorders>
          </w:tcPr>
          <w:p w14:paraId="09E1BAB0"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3,572</w:t>
            </w:r>
          </w:p>
          <w:p w14:paraId="33C3B3BA"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75D2AC7A"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339,300.00</w:t>
            </w:r>
          </w:p>
          <w:p w14:paraId="2E2FB038"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482B35C8" w14:textId="77777777" w:rsidTr="00416AD9">
        <w:trPr>
          <w:trHeight w:val="427"/>
        </w:trPr>
        <w:tc>
          <w:tcPr>
            <w:tcW w:w="4198" w:type="dxa"/>
            <w:tcBorders>
              <w:top w:val="single" w:sz="4" w:space="0" w:color="auto"/>
              <w:left w:val="single" w:sz="4" w:space="0" w:color="auto"/>
              <w:bottom w:val="single" w:sz="4" w:space="0" w:color="auto"/>
              <w:right w:val="single" w:sz="4" w:space="0" w:color="auto"/>
            </w:tcBorders>
          </w:tcPr>
          <w:p w14:paraId="5EDCAFB7"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Water Management Field Officer</w:t>
            </w:r>
          </w:p>
        </w:tc>
        <w:tc>
          <w:tcPr>
            <w:tcW w:w="2956" w:type="dxa"/>
            <w:tcBorders>
              <w:top w:val="single" w:sz="4" w:space="0" w:color="auto"/>
              <w:left w:val="single" w:sz="4" w:space="0" w:color="auto"/>
              <w:bottom w:val="single" w:sz="4" w:space="0" w:color="auto"/>
              <w:right w:val="single" w:sz="4" w:space="0" w:color="auto"/>
            </w:tcBorders>
          </w:tcPr>
          <w:p w14:paraId="534DDB6B"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100% of monthly pay - Y1 12 months, Y2 12 months, Y4 1 month; NPSA 8</w:t>
            </w:r>
          </w:p>
        </w:tc>
        <w:tc>
          <w:tcPr>
            <w:tcW w:w="689" w:type="dxa"/>
            <w:tcBorders>
              <w:top w:val="single" w:sz="4" w:space="0" w:color="auto"/>
              <w:left w:val="single" w:sz="4" w:space="0" w:color="auto"/>
              <w:bottom w:val="single" w:sz="4" w:space="0" w:color="auto"/>
              <w:right w:val="single" w:sz="4" w:space="0" w:color="auto"/>
            </w:tcBorders>
          </w:tcPr>
          <w:p w14:paraId="6CE76CD6"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25</w:t>
            </w:r>
          </w:p>
        </w:tc>
        <w:tc>
          <w:tcPr>
            <w:tcW w:w="738" w:type="dxa"/>
            <w:tcBorders>
              <w:top w:val="single" w:sz="4" w:space="0" w:color="auto"/>
              <w:left w:val="single" w:sz="4" w:space="0" w:color="auto"/>
              <w:bottom w:val="single" w:sz="4" w:space="0" w:color="auto"/>
              <w:right w:val="single" w:sz="4" w:space="0" w:color="auto"/>
            </w:tcBorders>
          </w:tcPr>
          <w:p w14:paraId="05474D33"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2,400</w:t>
            </w:r>
          </w:p>
          <w:p w14:paraId="1B694FF5"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322D26D9"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60,000.00</w:t>
            </w:r>
          </w:p>
          <w:p w14:paraId="09381932"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05AFB567" w14:textId="77777777" w:rsidTr="00416AD9">
        <w:trPr>
          <w:trHeight w:val="168"/>
        </w:trPr>
        <w:tc>
          <w:tcPr>
            <w:tcW w:w="4198" w:type="dxa"/>
            <w:tcBorders>
              <w:top w:val="single" w:sz="4" w:space="0" w:color="auto"/>
              <w:left w:val="single" w:sz="4" w:space="0" w:color="auto"/>
              <w:bottom w:val="single" w:sz="4" w:space="0" w:color="auto"/>
              <w:right w:val="single" w:sz="4" w:space="0" w:color="auto"/>
            </w:tcBorders>
          </w:tcPr>
          <w:p w14:paraId="3CBB1059" w14:textId="77777777" w:rsidR="00DA7793" w:rsidRPr="00944A48" w:rsidRDefault="00DA7793" w:rsidP="003168AC">
            <w:pPr>
              <w:spacing w:after="0" w:line="240" w:lineRule="auto"/>
              <w:rPr>
                <w:rFonts w:ascii="Myriad Pro" w:hAnsi="Myriad Pro"/>
                <w:b/>
                <w:bCs/>
                <w:sz w:val="20"/>
                <w:szCs w:val="20"/>
                <w:lang w:val="en-US"/>
              </w:rPr>
            </w:pPr>
            <w:r w:rsidRPr="00944A48">
              <w:rPr>
                <w:rFonts w:ascii="Myriad Pro" w:hAnsi="Myriad Pro"/>
                <w:b/>
                <w:bCs/>
                <w:sz w:val="20"/>
                <w:szCs w:val="20"/>
                <w:lang w:val="en-US"/>
              </w:rPr>
              <w:t>Activity 3.3. Support upgrading water utilities’ financial management capacity</w:t>
            </w:r>
          </w:p>
        </w:tc>
        <w:tc>
          <w:tcPr>
            <w:tcW w:w="2956" w:type="dxa"/>
            <w:tcBorders>
              <w:top w:val="single" w:sz="4" w:space="0" w:color="auto"/>
              <w:left w:val="single" w:sz="4" w:space="0" w:color="auto"/>
              <w:bottom w:val="single" w:sz="4" w:space="0" w:color="auto"/>
              <w:right w:val="single" w:sz="4" w:space="0" w:color="auto"/>
            </w:tcBorders>
          </w:tcPr>
          <w:p w14:paraId="6F6F063D" w14:textId="77777777" w:rsidR="00DA7793" w:rsidRPr="00944A48" w:rsidRDefault="00DA7793" w:rsidP="003168AC">
            <w:pPr>
              <w:spacing w:after="0" w:line="240" w:lineRule="auto"/>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114F3F2F"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2837ACA4"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7AE6DCC0"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3B93AEAC" w14:textId="77777777" w:rsidTr="00416AD9">
        <w:trPr>
          <w:trHeight w:val="142"/>
        </w:trPr>
        <w:tc>
          <w:tcPr>
            <w:tcW w:w="4198" w:type="dxa"/>
            <w:tcBorders>
              <w:top w:val="single" w:sz="4" w:space="0" w:color="auto"/>
              <w:left w:val="single" w:sz="4" w:space="0" w:color="auto"/>
              <w:bottom w:val="single" w:sz="4" w:space="0" w:color="auto"/>
              <w:right w:val="single" w:sz="4" w:space="0" w:color="auto"/>
            </w:tcBorders>
          </w:tcPr>
          <w:p w14:paraId="40CEE970"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Technical assistance to partner utilities</w:t>
            </w:r>
          </w:p>
          <w:p w14:paraId="5CDE504B" w14:textId="77777777" w:rsidR="00DA7793" w:rsidRPr="00944A48" w:rsidRDefault="00DA7793" w:rsidP="003168AC">
            <w:pPr>
              <w:spacing w:after="0" w:line="240" w:lineRule="auto"/>
              <w:rPr>
                <w:rFonts w:ascii="Myriad Pro" w:hAnsi="Myriad Pro"/>
                <w:sz w:val="20"/>
                <w:szCs w:val="20"/>
                <w:lang w:val="en-US"/>
              </w:rPr>
            </w:pPr>
          </w:p>
        </w:tc>
        <w:tc>
          <w:tcPr>
            <w:tcW w:w="2956" w:type="dxa"/>
            <w:tcBorders>
              <w:top w:val="single" w:sz="4" w:space="0" w:color="auto"/>
              <w:left w:val="single" w:sz="4" w:space="0" w:color="auto"/>
              <w:bottom w:val="single" w:sz="4" w:space="0" w:color="auto"/>
              <w:right w:val="single" w:sz="4" w:space="0" w:color="auto"/>
            </w:tcBorders>
          </w:tcPr>
          <w:p w14:paraId="57BB2895"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Yearly Lump Sum per WUC</w:t>
            </w:r>
          </w:p>
        </w:tc>
        <w:tc>
          <w:tcPr>
            <w:tcW w:w="689" w:type="dxa"/>
            <w:tcBorders>
              <w:top w:val="single" w:sz="4" w:space="0" w:color="auto"/>
              <w:left w:val="single" w:sz="4" w:space="0" w:color="auto"/>
              <w:bottom w:val="single" w:sz="4" w:space="0" w:color="auto"/>
              <w:right w:val="single" w:sz="4" w:space="0" w:color="auto"/>
            </w:tcBorders>
          </w:tcPr>
          <w:p w14:paraId="4210C614"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95</w:t>
            </w:r>
          </w:p>
          <w:p w14:paraId="188BC0F7"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44767316"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1,556</w:t>
            </w:r>
          </w:p>
          <w:p w14:paraId="0F29E50B"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55448680"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147,845.46</w:t>
            </w:r>
          </w:p>
          <w:p w14:paraId="40E8BC7C"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7E678423" w14:textId="77777777" w:rsidTr="00416AD9">
        <w:trPr>
          <w:trHeight w:val="62"/>
        </w:trPr>
        <w:tc>
          <w:tcPr>
            <w:tcW w:w="4198" w:type="dxa"/>
            <w:tcBorders>
              <w:top w:val="single" w:sz="4" w:space="0" w:color="auto"/>
              <w:left w:val="single" w:sz="4" w:space="0" w:color="auto"/>
              <w:bottom w:val="single" w:sz="4" w:space="0" w:color="auto"/>
              <w:right w:val="single" w:sz="4" w:space="0" w:color="auto"/>
            </w:tcBorders>
          </w:tcPr>
          <w:p w14:paraId="2BA0DD38"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Water Management Specialist</w:t>
            </w:r>
          </w:p>
        </w:tc>
        <w:tc>
          <w:tcPr>
            <w:tcW w:w="2956" w:type="dxa"/>
            <w:tcBorders>
              <w:top w:val="single" w:sz="4" w:space="0" w:color="auto"/>
              <w:left w:val="single" w:sz="4" w:space="0" w:color="auto"/>
              <w:bottom w:val="single" w:sz="4" w:space="0" w:color="auto"/>
              <w:right w:val="single" w:sz="4" w:space="0" w:color="auto"/>
            </w:tcBorders>
          </w:tcPr>
          <w:p w14:paraId="555373ED"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per day</w:t>
            </w:r>
          </w:p>
        </w:tc>
        <w:tc>
          <w:tcPr>
            <w:tcW w:w="689" w:type="dxa"/>
            <w:tcBorders>
              <w:top w:val="single" w:sz="4" w:space="0" w:color="auto"/>
              <w:left w:val="single" w:sz="4" w:space="0" w:color="auto"/>
              <w:bottom w:val="single" w:sz="4" w:space="0" w:color="auto"/>
              <w:right w:val="single" w:sz="4" w:space="0" w:color="auto"/>
            </w:tcBorders>
          </w:tcPr>
          <w:p w14:paraId="7D9328FB"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220</w:t>
            </w:r>
          </w:p>
        </w:tc>
        <w:tc>
          <w:tcPr>
            <w:tcW w:w="738" w:type="dxa"/>
            <w:tcBorders>
              <w:top w:val="single" w:sz="4" w:space="0" w:color="auto"/>
              <w:left w:val="single" w:sz="4" w:space="0" w:color="auto"/>
              <w:bottom w:val="single" w:sz="4" w:space="0" w:color="auto"/>
              <w:right w:val="single" w:sz="4" w:space="0" w:color="auto"/>
            </w:tcBorders>
          </w:tcPr>
          <w:p w14:paraId="119815E1"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289</w:t>
            </w:r>
          </w:p>
          <w:p w14:paraId="128C1369"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22D15F3D"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63,650.37</w:t>
            </w:r>
          </w:p>
          <w:p w14:paraId="553F748F"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4B6B788A" w14:textId="77777777" w:rsidTr="00416AD9">
        <w:trPr>
          <w:trHeight w:val="152"/>
        </w:trPr>
        <w:tc>
          <w:tcPr>
            <w:tcW w:w="4198" w:type="dxa"/>
            <w:tcBorders>
              <w:top w:val="single" w:sz="4" w:space="0" w:color="auto"/>
              <w:left w:val="single" w:sz="4" w:space="0" w:color="auto"/>
              <w:bottom w:val="single" w:sz="4" w:space="0" w:color="auto"/>
              <w:right w:val="single" w:sz="4" w:space="0" w:color="auto"/>
            </w:tcBorders>
          </w:tcPr>
          <w:p w14:paraId="64452C06"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b/>
                <w:bCs/>
                <w:sz w:val="20"/>
                <w:szCs w:val="20"/>
                <w:lang w:val="en-US"/>
              </w:rPr>
              <w:t>Activity 3.5. Provided support to emergency recovery procurement of essential equipment aimed at remedying adverse impacts of 2024 floods to citizens and their properties in affected areas of municipalities of Konjic and Jablanica.</w:t>
            </w:r>
          </w:p>
        </w:tc>
        <w:tc>
          <w:tcPr>
            <w:tcW w:w="2956" w:type="dxa"/>
            <w:tcBorders>
              <w:top w:val="single" w:sz="4" w:space="0" w:color="auto"/>
              <w:left w:val="single" w:sz="4" w:space="0" w:color="auto"/>
              <w:bottom w:val="single" w:sz="4" w:space="0" w:color="auto"/>
              <w:right w:val="single" w:sz="4" w:space="0" w:color="auto"/>
            </w:tcBorders>
          </w:tcPr>
          <w:p w14:paraId="4CB6BF04" w14:textId="77777777" w:rsidR="00DA7793" w:rsidRPr="00944A48" w:rsidRDefault="00DA7793" w:rsidP="003168AC">
            <w:pPr>
              <w:spacing w:after="0" w:line="240" w:lineRule="auto"/>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19CAD851" w14:textId="77777777" w:rsidR="00DA7793" w:rsidRPr="00944A48" w:rsidRDefault="00DA7793" w:rsidP="003168AC">
            <w:pPr>
              <w:spacing w:after="0" w:line="240" w:lineRule="auto"/>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15D9696E" w14:textId="77777777" w:rsidR="00DA7793" w:rsidRPr="00944A48" w:rsidRDefault="00DA7793" w:rsidP="003168AC">
            <w:pPr>
              <w:spacing w:after="0" w:line="240" w:lineRule="auto"/>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50AE57CF" w14:textId="77777777" w:rsidR="00DA7793" w:rsidRPr="00944A48" w:rsidRDefault="00DA7793" w:rsidP="003168AC">
            <w:pPr>
              <w:spacing w:after="0" w:line="240" w:lineRule="auto"/>
              <w:rPr>
                <w:rFonts w:ascii="Myriad Pro" w:hAnsi="Myriad Pro"/>
                <w:sz w:val="20"/>
                <w:szCs w:val="20"/>
                <w:lang w:val="en-US"/>
              </w:rPr>
            </w:pPr>
          </w:p>
        </w:tc>
      </w:tr>
      <w:tr w:rsidR="00DA7793" w:rsidRPr="00A8460B" w14:paraId="7FE5A234" w14:textId="77777777" w:rsidTr="00416AD9">
        <w:trPr>
          <w:trHeight w:val="499"/>
        </w:trPr>
        <w:tc>
          <w:tcPr>
            <w:tcW w:w="4198" w:type="dxa"/>
            <w:tcBorders>
              <w:top w:val="single" w:sz="4" w:space="0" w:color="auto"/>
              <w:left w:val="single" w:sz="4" w:space="0" w:color="auto"/>
              <w:bottom w:val="single" w:sz="4" w:space="0" w:color="auto"/>
              <w:right w:val="single" w:sz="4" w:space="0" w:color="auto"/>
            </w:tcBorders>
          </w:tcPr>
          <w:p w14:paraId="74FC25E3"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Support the procurement and distribution of emergency recovery equipment for flood-affected areas</w:t>
            </w:r>
          </w:p>
        </w:tc>
        <w:tc>
          <w:tcPr>
            <w:tcW w:w="2956" w:type="dxa"/>
            <w:tcBorders>
              <w:top w:val="single" w:sz="4" w:space="0" w:color="auto"/>
              <w:left w:val="single" w:sz="4" w:space="0" w:color="auto"/>
              <w:bottom w:val="single" w:sz="4" w:space="0" w:color="auto"/>
              <w:right w:val="single" w:sz="4" w:space="0" w:color="auto"/>
            </w:tcBorders>
          </w:tcPr>
          <w:p w14:paraId="08467AEA"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lump sum</w:t>
            </w:r>
          </w:p>
          <w:p w14:paraId="12E629D1" w14:textId="77777777" w:rsidR="00DA7793" w:rsidRPr="00944A48" w:rsidRDefault="00DA7793" w:rsidP="003168AC">
            <w:pPr>
              <w:spacing w:after="0" w:line="240" w:lineRule="auto"/>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22DF035B"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1</w:t>
            </w:r>
          </w:p>
        </w:tc>
        <w:tc>
          <w:tcPr>
            <w:tcW w:w="738" w:type="dxa"/>
            <w:tcBorders>
              <w:top w:val="single" w:sz="4" w:space="0" w:color="auto"/>
              <w:left w:val="single" w:sz="4" w:space="0" w:color="auto"/>
              <w:bottom w:val="single" w:sz="4" w:space="0" w:color="auto"/>
              <w:right w:val="single" w:sz="4" w:space="0" w:color="auto"/>
            </w:tcBorders>
          </w:tcPr>
          <w:p w14:paraId="60907806"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59,881</w:t>
            </w:r>
          </w:p>
          <w:p w14:paraId="21596057"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7CD19B21"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59,880.51</w:t>
            </w:r>
          </w:p>
          <w:p w14:paraId="103943AB"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05879EA1" w14:textId="77777777" w:rsidTr="00416AD9">
        <w:trPr>
          <w:trHeight w:val="499"/>
        </w:trPr>
        <w:tc>
          <w:tcPr>
            <w:tcW w:w="4198"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278C8FBD" w14:textId="77777777" w:rsidR="00DA7793" w:rsidRPr="00944A48" w:rsidRDefault="00DA7793" w:rsidP="003168AC">
            <w:pPr>
              <w:spacing w:after="0" w:line="240" w:lineRule="auto"/>
              <w:rPr>
                <w:rFonts w:ascii="Myriad Pro" w:hAnsi="Myriad Pro"/>
                <w:b/>
                <w:bCs/>
                <w:sz w:val="20"/>
                <w:szCs w:val="20"/>
                <w:lang w:val="en-US"/>
              </w:rPr>
            </w:pPr>
            <w:r w:rsidRPr="00944A48">
              <w:rPr>
                <w:rFonts w:ascii="Myriad Pro" w:hAnsi="Myriad Pro"/>
                <w:b/>
                <w:bCs/>
                <w:sz w:val="20"/>
                <w:szCs w:val="20"/>
                <w:lang w:val="en-US"/>
              </w:rPr>
              <w:t>Action Management and Evaluation</w:t>
            </w:r>
          </w:p>
        </w:tc>
        <w:tc>
          <w:tcPr>
            <w:tcW w:w="2956"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56732066" w14:textId="77777777" w:rsidR="00DA7793" w:rsidRPr="00944A48" w:rsidRDefault="00DA7793" w:rsidP="003168AC">
            <w:pPr>
              <w:spacing w:after="0" w:line="240" w:lineRule="auto"/>
              <w:jc w:val="center"/>
              <w:rPr>
                <w:rFonts w:ascii="Myriad Pro" w:hAnsi="Myriad Pro"/>
                <w:b/>
                <w:bCs/>
                <w:sz w:val="20"/>
                <w:szCs w:val="20"/>
                <w:lang w:val="en-US"/>
              </w:rPr>
            </w:pPr>
            <w:r w:rsidRPr="00944A48">
              <w:rPr>
                <w:rFonts w:ascii="Myriad Pro" w:hAnsi="Myriad Pro"/>
                <w:b/>
                <w:bCs/>
                <w:sz w:val="20"/>
                <w:szCs w:val="20"/>
                <w:lang w:val="en-US"/>
              </w:rPr>
              <w:t>Unit</w:t>
            </w:r>
          </w:p>
        </w:tc>
        <w:tc>
          <w:tcPr>
            <w:tcW w:w="689"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19AEC19F" w14:textId="77777777" w:rsidR="00DA7793" w:rsidRPr="00944A48" w:rsidRDefault="00DA7793" w:rsidP="003168AC">
            <w:pPr>
              <w:spacing w:after="0" w:line="240" w:lineRule="auto"/>
              <w:jc w:val="center"/>
              <w:rPr>
                <w:rFonts w:ascii="Myriad Pro" w:hAnsi="Myriad Pro"/>
                <w:b/>
                <w:bCs/>
                <w:sz w:val="20"/>
                <w:szCs w:val="20"/>
                <w:lang w:val="en-US"/>
              </w:rPr>
            </w:pPr>
            <w:r w:rsidRPr="00944A48">
              <w:rPr>
                <w:rFonts w:ascii="Myriad Pro" w:hAnsi="Myriad Pro"/>
                <w:b/>
                <w:bCs/>
                <w:sz w:val="20"/>
                <w:szCs w:val="20"/>
                <w:lang w:val="en-US"/>
              </w:rPr>
              <w:t xml:space="preserve"># </w:t>
            </w:r>
            <w:proofErr w:type="gramStart"/>
            <w:r w:rsidRPr="00944A48">
              <w:rPr>
                <w:rFonts w:ascii="Myriad Pro" w:hAnsi="Myriad Pro"/>
                <w:b/>
                <w:bCs/>
                <w:sz w:val="20"/>
                <w:szCs w:val="20"/>
                <w:lang w:val="en-US"/>
              </w:rPr>
              <w:t>of</w:t>
            </w:r>
            <w:proofErr w:type="gramEnd"/>
            <w:r w:rsidRPr="00944A48">
              <w:rPr>
                <w:rFonts w:ascii="Myriad Pro" w:hAnsi="Myriad Pro"/>
                <w:b/>
                <w:bCs/>
                <w:sz w:val="20"/>
                <w:szCs w:val="20"/>
                <w:lang w:val="en-US"/>
              </w:rPr>
              <w:t xml:space="preserve"> units</w:t>
            </w:r>
          </w:p>
        </w:tc>
        <w:tc>
          <w:tcPr>
            <w:tcW w:w="738" w:type="dxa"/>
            <w:tcBorders>
              <w:top w:val="single" w:sz="4" w:space="0" w:color="auto"/>
              <w:left w:val="single" w:sz="4" w:space="0" w:color="auto"/>
              <w:bottom w:val="single" w:sz="4" w:space="0" w:color="auto"/>
              <w:right w:val="single" w:sz="4" w:space="0" w:color="auto"/>
            </w:tcBorders>
            <w:shd w:val="clear" w:color="auto" w:fill="BFBFBF" w:themeFill="background1" w:themeFillShade="BF"/>
          </w:tcPr>
          <w:p w14:paraId="6046BF0F" w14:textId="77777777" w:rsidR="00DA7793" w:rsidRPr="00944A48" w:rsidRDefault="00DA7793" w:rsidP="003168AC">
            <w:pPr>
              <w:spacing w:after="0" w:line="240" w:lineRule="auto"/>
              <w:jc w:val="center"/>
              <w:rPr>
                <w:rFonts w:ascii="Myriad Pro" w:hAnsi="Myriad Pro"/>
                <w:b/>
                <w:bCs/>
                <w:sz w:val="20"/>
                <w:szCs w:val="20"/>
                <w:lang w:val="en-US"/>
              </w:rPr>
            </w:pPr>
            <w:r w:rsidRPr="00944A48">
              <w:rPr>
                <w:rFonts w:ascii="Myriad Pro" w:hAnsi="Myriad Pro"/>
                <w:b/>
                <w:bCs/>
                <w:sz w:val="20"/>
                <w:szCs w:val="20"/>
                <w:lang w:val="en-US"/>
              </w:rPr>
              <w:t>Unit Rate (EUR)</w:t>
            </w:r>
          </w:p>
        </w:tc>
        <w:tc>
          <w:tcPr>
            <w:tcW w:w="1073" w:type="dxa"/>
            <w:tcBorders>
              <w:top w:val="single" w:sz="4" w:space="0" w:color="auto"/>
              <w:left w:val="single" w:sz="4" w:space="0" w:color="auto"/>
              <w:bottom w:val="single" w:sz="4" w:space="0" w:color="auto"/>
              <w:right w:val="single" w:sz="4" w:space="0" w:color="auto"/>
            </w:tcBorders>
            <w:shd w:val="clear" w:color="auto" w:fill="BFBFBF" w:themeFill="background1" w:themeFillShade="BF"/>
            <w:noWrap/>
          </w:tcPr>
          <w:p w14:paraId="151C9B89" w14:textId="77777777" w:rsidR="00DA7793" w:rsidRPr="00944A48" w:rsidRDefault="00DA7793" w:rsidP="003168AC">
            <w:pPr>
              <w:spacing w:after="0" w:line="240" w:lineRule="auto"/>
              <w:jc w:val="center"/>
              <w:rPr>
                <w:rFonts w:ascii="Myriad Pro" w:hAnsi="Myriad Pro"/>
                <w:b/>
                <w:bCs/>
                <w:sz w:val="20"/>
                <w:szCs w:val="20"/>
                <w:lang w:val="en-US"/>
              </w:rPr>
            </w:pPr>
            <w:r w:rsidRPr="00944A48">
              <w:rPr>
                <w:rFonts w:ascii="Myriad Pro" w:hAnsi="Myriad Pro"/>
                <w:b/>
                <w:bCs/>
                <w:sz w:val="20"/>
                <w:szCs w:val="20"/>
                <w:lang w:val="en-US"/>
              </w:rPr>
              <w:t>Total (EUR)</w:t>
            </w:r>
          </w:p>
        </w:tc>
      </w:tr>
      <w:tr w:rsidR="00DA7793" w:rsidRPr="00A8460B" w14:paraId="5889070E" w14:textId="77777777" w:rsidTr="00416AD9">
        <w:trPr>
          <w:trHeight w:val="499"/>
        </w:trPr>
        <w:tc>
          <w:tcPr>
            <w:tcW w:w="4198" w:type="dxa"/>
            <w:tcBorders>
              <w:top w:val="single" w:sz="4" w:space="0" w:color="auto"/>
              <w:left w:val="single" w:sz="4" w:space="0" w:color="auto"/>
              <w:bottom w:val="single" w:sz="4" w:space="0" w:color="auto"/>
              <w:right w:val="single" w:sz="4" w:space="0" w:color="auto"/>
            </w:tcBorders>
          </w:tcPr>
          <w:p w14:paraId="3EDD4162"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Sector quality assurance / Sector Associate</w:t>
            </w:r>
          </w:p>
        </w:tc>
        <w:tc>
          <w:tcPr>
            <w:tcW w:w="2956" w:type="dxa"/>
            <w:tcBorders>
              <w:top w:val="single" w:sz="4" w:space="0" w:color="auto"/>
              <w:left w:val="single" w:sz="4" w:space="0" w:color="auto"/>
              <w:bottom w:val="single" w:sz="4" w:space="0" w:color="auto"/>
              <w:right w:val="single" w:sz="4" w:space="0" w:color="auto"/>
            </w:tcBorders>
          </w:tcPr>
          <w:p w14:paraId="49221D99"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11 % of monthly pay Fixed Term Appointment GS7 for Y1 3 months, Y2 12 months and Y3 9 months (24*11%=2.64)</w:t>
            </w:r>
          </w:p>
        </w:tc>
        <w:tc>
          <w:tcPr>
            <w:tcW w:w="689" w:type="dxa"/>
            <w:tcBorders>
              <w:top w:val="single" w:sz="4" w:space="0" w:color="auto"/>
              <w:left w:val="single" w:sz="4" w:space="0" w:color="auto"/>
              <w:bottom w:val="single" w:sz="4" w:space="0" w:color="auto"/>
              <w:right w:val="single" w:sz="4" w:space="0" w:color="auto"/>
            </w:tcBorders>
          </w:tcPr>
          <w:p w14:paraId="3CD65DFC"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2.64</w:t>
            </w:r>
          </w:p>
        </w:tc>
        <w:tc>
          <w:tcPr>
            <w:tcW w:w="738" w:type="dxa"/>
            <w:tcBorders>
              <w:top w:val="single" w:sz="4" w:space="0" w:color="auto"/>
              <w:left w:val="single" w:sz="4" w:space="0" w:color="auto"/>
              <w:bottom w:val="single" w:sz="4" w:space="0" w:color="auto"/>
              <w:right w:val="single" w:sz="4" w:space="0" w:color="auto"/>
            </w:tcBorders>
          </w:tcPr>
          <w:p w14:paraId="06E05981"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4,438</w:t>
            </w:r>
          </w:p>
          <w:p w14:paraId="67D64BE1"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2329E26A"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11,715.55</w:t>
            </w:r>
          </w:p>
          <w:p w14:paraId="18DFB0A9"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69257562" w14:textId="77777777" w:rsidTr="00416AD9">
        <w:trPr>
          <w:trHeight w:val="321"/>
        </w:trPr>
        <w:tc>
          <w:tcPr>
            <w:tcW w:w="4198" w:type="dxa"/>
            <w:tcBorders>
              <w:top w:val="single" w:sz="4" w:space="0" w:color="auto"/>
              <w:left w:val="single" w:sz="4" w:space="0" w:color="auto"/>
              <w:bottom w:val="single" w:sz="4" w:space="0" w:color="auto"/>
              <w:right w:val="single" w:sz="4" w:space="0" w:color="auto"/>
            </w:tcBorders>
          </w:tcPr>
          <w:p w14:paraId="1BE07EC0"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Project Manager</w:t>
            </w:r>
          </w:p>
        </w:tc>
        <w:tc>
          <w:tcPr>
            <w:tcW w:w="2956" w:type="dxa"/>
            <w:tcBorders>
              <w:top w:val="single" w:sz="4" w:space="0" w:color="auto"/>
              <w:left w:val="single" w:sz="4" w:space="0" w:color="auto"/>
              <w:bottom w:val="single" w:sz="4" w:space="0" w:color="auto"/>
              <w:right w:val="single" w:sz="4" w:space="0" w:color="auto"/>
            </w:tcBorders>
          </w:tcPr>
          <w:p w14:paraId="0E6B5D5A"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100% of monthly pay for Y2 4 months, Y3 9 months and Y4 2 months; NPSA 9</w:t>
            </w:r>
          </w:p>
        </w:tc>
        <w:tc>
          <w:tcPr>
            <w:tcW w:w="689" w:type="dxa"/>
            <w:tcBorders>
              <w:top w:val="single" w:sz="4" w:space="0" w:color="auto"/>
              <w:left w:val="single" w:sz="4" w:space="0" w:color="auto"/>
              <w:bottom w:val="single" w:sz="4" w:space="0" w:color="auto"/>
              <w:right w:val="single" w:sz="4" w:space="0" w:color="auto"/>
            </w:tcBorders>
          </w:tcPr>
          <w:p w14:paraId="47E8F1C1"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15</w:t>
            </w:r>
          </w:p>
        </w:tc>
        <w:tc>
          <w:tcPr>
            <w:tcW w:w="738" w:type="dxa"/>
            <w:tcBorders>
              <w:top w:val="single" w:sz="4" w:space="0" w:color="auto"/>
              <w:left w:val="single" w:sz="4" w:space="0" w:color="auto"/>
              <w:bottom w:val="single" w:sz="4" w:space="0" w:color="auto"/>
              <w:right w:val="single" w:sz="4" w:space="0" w:color="auto"/>
            </w:tcBorders>
          </w:tcPr>
          <w:p w14:paraId="4E8F4B75"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3,450</w:t>
            </w: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6A4EB93E"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51,750</w:t>
            </w:r>
          </w:p>
        </w:tc>
      </w:tr>
      <w:tr w:rsidR="00DA7793" w:rsidRPr="00A8460B" w14:paraId="22B60C19" w14:textId="77777777" w:rsidTr="00416AD9">
        <w:trPr>
          <w:trHeight w:val="499"/>
        </w:trPr>
        <w:tc>
          <w:tcPr>
            <w:tcW w:w="4198" w:type="dxa"/>
            <w:tcBorders>
              <w:top w:val="single" w:sz="4" w:space="0" w:color="auto"/>
              <w:left w:val="single" w:sz="4" w:space="0" w:color="auto"/>
              <w:bottom w:val="single" w:sz="4" w:space="0" w:color="auto"/>
              <w:right w:val="single" w:sz="4" w:space="0" w:color="auto"/>
            </w:tcBorders>
          </w:tcPr>
          <w:p w14:paraId="5D152616"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Chief Technical Advisor</w:t>
            </w:r>
          </w:p>
        </w:tc>
        <w:tc>
          <w:tcPr>
            <w:tcW w:w="2956" w:type="dxa"/>
            <w:tcBorders>
              <w:top w:val="single" w:sz="4" w:space="0" w:color="auto"/>
              <w:left w:val="single" w:sz="4" w:space="0" w:color="auto"/>
              <w:bottom w:val="single" w:sz="4" w:space="0" w:color="auto"/>
              <w:right w:val="single" w:sz="4" w:space="0" w:color="auto"/>
            </w:tcBorders>
          </w:tcPr>
          <w:p w14:paraId="0F631301"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2 % of monthly pay Fixed Term Appointment P4 for Y3 1 month (1*2%=0.02)</w:t>
            </w:r>
          </w:p>
        </w:tc>
        <w:tc>
          <w:tcPr>
            <w:tcW w:w="689" w:type="dxa"/>
            <w:tcBorders>
              <w:top w:val="single" w:sz="4" w:space="0" w:color="auto"/>
              <w:left w:val="single" w:sz="4" w:space="0" w:color="auto"/>
              <w:bottom w:val="single" w:sz="4" w:space="0" w:color="auto"/>
              <w:right w:val="single" w:sz="4" w:space="0" w:color="auto"/>
            </w:tcBorders>
          </w:tcPr>
          <w:p w14:paraId="66DCCE40"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0.02</w:t>
            </w:r>
          </w:p>
        </w:tc>
        <w:tc>
          <w:tcPr>
            <w:tcW w:w="738" w:type="dxa"/>
            <w:tcBorders>
              <w:top w:val="single" w:sz="4" w:space="0" w:color="auto"/>
              <w:left w:val="single" w:sz="4" w:space="0" w:color="auto"/>
              <w:bottom w:val="single" w:sz="4" w:space="0" w:color="auto"/>
              <w:right w:val="single" w:sz="4" w:space="0" w:color="auto"/>
            </w:tcBorders>
          </w:tcPr>
          <w:p w14:paraId="3FE152A1"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13,109</w:t>
            </w: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422BBB1C"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262.17</w:t>
            </w:r>
          </w:p>
        </w:tc>
      </w:tr>
      <w:tr w:rsidR="00DA7793" w:rsidRPr="00A8460B" w14:paraId="426D336D" w14:textId="77777777" w:rsidTr="00416AD9">
        <w:trPr>
          <w:trHeight w:val="499"/>
        </w:trPr>
        <w:tc>
          <w:tcPr>
            <w:tcW w:w="4198" w:type="dxa"/>
            <w:tcBorders>
              <w:top w:val="single" w:sz="4" w:space="0" w:color="auto"/>
              <w:left w:val="single" w:sz="4" w:space="0" w:color="auto"/>
              <w:bottom w:val="single" w:sz="4" w:space="0" w:color="auto"/>
              <w:right w:val="single" w:sz="4" w:space="0" w:color="auto"/>
            </w:tcBorders>
          </w:tcPr>
          <w:p w14:paraId="3CFAD647"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Project Associate</w:t>
            </w:r>
          </w:p>
        </w:tc>
        <w:tc>
          <w:tcPr>
            <w:tcW w:w="2956" w:type="dxa"/>
            <w:tcBorders>
              <w:top w:val="single" w:sz="4" w:space="0" w:color="auto"/>
              <w:left w:val="single" w:sz="4" w:space="0" w:color="auto"/>
              <w:bottom w:val="single" w:sz="4" w:space="0" w:color="auto"/>
              <w:right w:val="single" w:sz="4" w:space="0" w:color="auto"/>
            </w:tcBorders>
          </w:tcPr>
          <w:p w14:paraId="7DFB284C"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20% of monthly pay for Y2 4 months, and 100% of monthly pay Y2 4 months and Y3 11 months; NPSA 7</w:t>
            </w:r>
          </w:p>
        </w:tc>
        <w:tc>
          <w:tcPr>
            <w:tcW w:w="689" w:type="dxa"/>
            <w:tcBorders>
              <w:top w:val="single" w:sz="4" w:space="0" w:color="auto"/>
              <w:left w:val="single" w:sz="4" w:space="0" w:color="auto"/>
              <w:bottom w:val="single" w:sz="4" w:space="0" w:color="auto"/>
              <w:right w:val="single" w:sz="4" w:space="0" w:color="auto"/>
            </w:tcBorders>
          </w:tcPr>
          <w:p w14:paraId="2745E8E4"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15.8</w:t>
            </w:r>
          </w:p>
          <w:p w14:paraId="40044147"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7E492172"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2,232</w:t>
            </w:r>
          </w:p>
          <w:p w14:paraId="56951EC1"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31C9B432"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35,268.84</w:t>
            </w:r>
          </w:p>
          <w:p w14:paraId="2212B317"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5BE9EF7F" w14:textId="77777777" w:rsidTr="00416AD9">
        <w:trPr>
          <w:trHeight w:val="665"/>
        </w:trPr>
        <w:tc>
          <w:tcPr>
            <w:tcW w:w="4198" w:type="dxa"/>
            <w:vMerge w:val="restart"/>
            <w:tcBorders>
              <w:top w:val="single" w:sz="4" w:space="0" w:color="auto"/>
              <w:left w:val="single" w:sz="4" w:space="0" w:color="auto"/>
              <w:right w:val="single" w:sz="4" w:space="0" w:color="auto"/>
            </w:tcBorders>
          </w:tcPr>
          <w:p w14:paraId="725AADAB"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Programme Operation Support</w:t>
            </w:r>
          </w:p>
        </w:tc>
        <w:tc>
          <w:tcPr>
            <w:tcW w:w="2956" w:type="dxa"/>
            <w:tcBorders>
              <w:top w:val="single" w:sz="4" w:space="0" w:color="auto"/>
              <w:left w:val="single" w:sz="4" w:space="0" w:color="auto"/>
              <w:bottom w:val="single" w:sz="4" w:space="0" w:color="auto"/>
              <w:right w:val="single" w:sz="4" w:space="0" w:color="auto"/>
            </w:tcBorders>
            <w:shd w:val="clear" w:color="auto" w:fill="auto"/>
          </w:tcPr>
          <w:p w14:paraId="1BC5677E"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5% of monthly pay 2 x Fixed Term Appointment G7 for Y1 2 month, Y2 12 Months and Y3 8 months (2*22*5%=2.20)</w:t>
            </w:r>
          </w:p>
        </w:tc>
        <w:tc>
          <w:tcPr>
            <w:tcW w:w="689" w:type="dxa"/>
            <w:tcBorders>
              <w:top w:val="single" w:sz="4" w:space="0" w:color="auto"/>
              <w:left w:val="single" w:sz="4" w:space="0" w:color="auto"/>
              <w:bottom w:val="single" w:sz="4" w:space="0" w:color="auto"/>
              <w:right w:val="single" w:sz="4" w:space="0" w:color="auto"/>
            </w:tcBorders>
            <w:shd w:val="clear" w:color="auto" w:fill="auto"/>
          </w:tcPr>
          <w:p w14:paraId="7F2015AD"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2.20</w:t>
            </w:r>
          </w:p>
        </w:tc>
        <w:tc>
          <w:tcPr>
            <w:tcW w:w="738" w:type="dxa"/>
            <w:tcBorders>
              <w:top w:val="single" w:sz="4" w:space="0" w:color="auto"/>
              <w:left w:val="single" w:sz="4" w:space="0" w:color="auto"/>
              <w:bottom w:val="single" w:sz="4" w:space="0" w:color="auto"/>
              <w:right w:val="single" w:sz="4" w:space="0" w:color="auto"/>
            </w:tcBorders>
            <w:shd w:val="clear" w:color="auto" w:fill="auto"/>
          </w:tcPr>
          <w:p w14:paraId="0CEC83F0"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4,046</w:t>
            </w:r>
          </w:p>
          <w:p w14:paraId="688E4BDA"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auto"/>
            <w:noWrap/>
          </w:tcPr>
          <w:p w14:paraId="3600D6D8"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8,900.52</w:t>
            </w:r>
          </w:p>
          <w:p w14:paraId="593EDE7B"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00B88213" w14:textId="77777777" w:rsidTr="00416AD9">
        <w:trPr>
          <w:trHeight w:val="499"/>
        </w:trPr>
        <w:tc>
          <w:tcPr>
            <w:tcW w:w="4198" w:type="dxa"/>
            <w:vMerge/>
            <w:tcBorders>
              <w:left w:val="single" w:sz="4" w:space="0" w:color="auto"/>
              <w:bottom w:val="single" w:sz="4" w:space="0" w:color="auto"/>
              <w:right w:val="single" w:sz="4" w:space="0" w:color="auto"/>
            </w:tcBorders>
          </w:tcPr>
          <w:p w14:paraId="3895BAAC" w14:textId="77777777" w:rsidR="00DA7793" w:rsidRPr="00944A48" w:rsidRDefault="00DA7793" w:rsidP="003168AC">
            <w:pPr>
              <w:spacing w:after="0" w:line="240" w:lineRule="auto"/>
              <w:rPr>
                <w:rFonts w:ascii="Myriad Pro" w:hAnsi="Myriad Pro"/>
                <w:sz w:val="20"/>
                <w:szCs w:val="20"/>
                <w:lang w:val="en-US"/>
              </w:rPr>
            </w:pPr>
          </w:p>
        </w:tc>
        <w:tc>
          <w:tcPr>
            <w:tcW w:w="2956" w:type="dxa"/>
            <w:tcBorders>
              <w:top w:val="single" w:sz="4" w:space="0" w:color="auto"/>
              <w:left w:val="single" w:sz="4" w:space="0" w:color="auto"/>
              <w:bottom w:val="single" w:sz="4" w:space="0" w:color="auto"/>
              <w:right w:val="single" w:sz="4" w:space="0" w:color="auto"/>
            </w:tcBorders>
            <w:shd w:val="clear" w:color="auto" w:fill="auto"/>
          </w:tcPr>
          <w:p w14:paraId="632722A9"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5% of monthly pay 2x NPSA 7 for Y1 2 month (2*2*5%=0.2)</w:t>
            </w:r>
          </w:p>
        </w:tc>
        <w:tc>
          <w:tcPr>
            <w:tcW w:w="689" w:type="dxa"/>
            <w:tcBorders>
              <w:top w:val="single" w:sz="4" w:space="0" w:color="auto"/>
              <w:left w:val="single" w:sz="4" w:space="0" w:color="auto"/>
              <w:bottom w:val="single" w:sz="4" w:space="0" w:color="auto"/>
              <w:right w:val="single" w:sz="4" w:space="0" w:color="auto"/>
            </w:tcBorders>
            <w:shd w:val="clear" w:color="auto" w:fill="auto"/>
          </w:tcPr>
          <w:p w14:paraId="6F69A6DA"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0.20</w:t>
            </w:r>
          </w:p>
        </w:tc>
        <w:tc>
          <w:tcPr>
            <w:tcW w:w="738" w:type="dxa"/>
            <w:tcBorders>
              <w:top w:val="single" w:sz="4" w:space="0" w:color="auto"/>
              <w:left w:val="single" w:sz="4" w:space="0" w:color="auto"/>
              <w:bottom w:val="single" w:sz="4" w:space="0" w:color="auto"/>
              <w:right w:val="single" w:sz="4" w:space="0" w:color="auto"/>
            </w:tcBorders>
            <w:shd w:val="clear" w:color="auto" w:fill="auto"/>
          </w:tcPr>
          <w:p w14:paraId="4332E3E5"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3,520</w:t>
            </w:r>
          </w:p>
          <w:p w14:paraId="125D94D9"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auto"/>
            <w:noWrap/>
          </w:tcPr>
          <w:p w14:paraId="2B23F557"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703.97</w:t>
            </w:r>
          </w:p>
          <w:p w14:paraId="1D87E067"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53E56DE1" w14:textId="77777777" w:rsidTr="00416AD9">
        <w:trPr>
          <w:trHeight w:val="499"/>
        </w:trPr>
        <w:tc>
          <w:tcPr>
            <w:tcW w:w="4198" w:type="dxa"/>
            <w:tcBorders>
              <w:top w:val="single" w:sz="4" w:space="0" w:color="auto"/>
              <w:left w:val="single" w:sz="4" w:space="0" w:color="auto"/>
              <w:bottom w:val="single" w:sz="4" w:space="0" w:color="auto"/>
              <w:right w:val="single" w:sz="4" w:space="0" w:color="auto"/>
            </w:tcBorders>
          </w:tcPr>
          <w:p w14:paraId="4162BE49"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Project Assistant</w:t>
            </w:r>
          </w:p>
        </w:tc>
        <w:tc>
          <w:tcPr>
            <w:tcW w:w="2956" w:type="dxa"/>
            <w:tcBorders>
              <w:top w:val="single" w:sz="4" w:space="0" w:color="auto"/>
              <w:left w:val="single" w:sz="4" w:space="0" w:color="auto"/>
              <w:bottom w:val="single" w:sz="4" w:space="0" w:color="auto"/>
              <w:right w:val="single" w:sz="4" w:space="0" w:color="auto"/>
            </w:tcBorders>
          </w:tcPr>
          <w:p w14:paraId="042AD6E2"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100% of monthly pay - Y2 4 months, Y3 9 months and Y4 1 month; NPSA5</w:t>
            </w:r>
          </w:p>
        </w:tc>
        <w:tc>
          <w:tcPr>
            <w:tcW w:w="689" w:type="dxa"/>
            <w:tcBorders>
              <w:top w:val="single" w:sz="4" w:space="0" w:color="auto"/>
              <w:left w:val="single" w:sz="4" w:space="0" w:color="auto"/>
              <w:bottom w:val="single" w:sz="4" w:space="0" w:color="auto"/>
              <w:right w:val="single" w:sz="4" w:space="0" w:color="auto"/>
            </w:tcBorders>
          </w:tcPr>
          <w:p w14:paraId="7A824B4E"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14</w:t>
            </w:r>
          </w:p>
        </w:tc>
        <w:tc>
          <w:tcPr>
            <w:tcW w:w="738" w:type="dxa"/>
            <w:tcBorders>
              <w:top w:val="single" w:sz="4" w:space="0" w:color="auto"/>
              <w:left w:val="single" w:sz="4" w:space="0" w:color="auto"/>
              <w:bottom w:val="single" w:sz="4" w:space="0" w:color="auto"/>
              <w:right w:val="single" w:sz="4" w:space="0" w:color="auto"/>
            </w:tcBorders>
          </w:tcPr>
          <w:p w14:paraId="738FD9CE"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2,300</w:t>
            </w: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70A3B862"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32,200</w:t>
            </w:r>
          </w:p>
        </w:tc>
      </w:tr>
      <w:tr w:rsidR="00DA7793" w:rsidRPr="00A8460B" w14:paraId="41FF487E" w14:textId="77777777" w:rsidTr="00416AD9">
        <w:trPr>
          <w:trHeight w:val="41"/>
        </w:trPr>
        <w:tc>
          <w:tcPr>
            <w:tcW w:w="4198" w:type="dxa"/>
            <w:tcBorders>
              <w:top w:val="single" w:sz="4" w:space="0" w:color="auto"/>
              <w:left w:val="single" w:sz="4" w:space="0" w:color="auto"/>
              <w:bottom w:val="single" w:sz="4" w:space="0" w:color="auto"/>
              <w:right w:val="single" w:sz="4" w:space="0" w:color="auto"/>
            </w:tcBorders>
          </w:tcPr>
          <w:p w14:paraId="23B52855"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Rent</w:t>
            </w:r>
          </w:p>
          <w:p w14:paraId="77D90550" w14:textId="77777777" w:rsidR="00DA7793" w:rsidRPr="00944A48" w:rsidRDefault="00DA7793" w:rsidP="003168AC">
            <w:pPr>
              <w:spacing w:after="0" w:line="240" w:lineRule="auto"/>
              <w:rPr>
                <w:rFonts w:ascii="Myriad Pro" w:hAnsi="Myriad Pro"/>
                <w:sz w:val="20"/>
                <w:szCs w:val="20"/>
                <w:lang w:val="en-US"/>
              </w:rPr>
            </w:pPr>
          </w:p>
        </w:tc>
        <w:tc>
          <w:tcPr>
            <w:tcW w:w="2956" w:type="dxa"/>
            <w:tcBorders>
              <w:top w:val="single" w:sz="4" w:space="0" w:color="auto"/>
              <w:left w:val="single" w:sz="4" w:space="0" w:color="auto"/>
              <w:bottom w:val="single" w:sz="4" w:space="0" w:color="auto"/>
              <w:right w:val="single" w:sz="4" w:space="0" w:color="auto"/>
            </w:tcBorders>
          </w:tcPr>
          <w:p w14:paraId="5BADD65B"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monthly average</w:t>
            </w:r>
          </w:p>
          <w:p w14:paraId="37054A7C" w14:textId="77777777" w:rsidR="00DA7793" w:rsidRPr="00944A48" w:rsidRDefault="00DA7793" w:rsidP="003168AC">
            <w:pPr>
              <w:spacing w:after="0" w:line="240" w:lineRule="auto"/>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61074053"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27</w:t>
            </w:r>
          </w:p>
          <w:p w14:paraId="6E3BA2B7"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00DE3C46"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2,376</w:t>
            </w:r>
          </w:p>
          <w:p w14:paraId="68BAEB38"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65DEC079"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64,145.15</w:t>
            </w:r>
          </w:p>
          <w:p w14:paraId="2D8AD44D"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7AA7A780" w14:textId="77777777" w:rsidTr="00416AD9">
        <w:trPr>
          <w:trHeight w:val="41"/>
        </w:trPr>
        <w:tc>
          <w:tcPr>
            <w:tcW w:w="4198" w:type="dxa"/>
            <w:tcBorders>
              <w:top w:val="single" w:sz="4" w:space="0" w:color="auto"/>
              <w:left w:val="single" w:sz="4" w:space="0" w:color="auto"/>
              <w:bottom w:val="single" w:sz="4" w:space="0" w:color="auto"/>
              <w:right w:val="single" w:sz="4" w:space="0" w:color="auto"/>
            </w:tcBorders>
          </w:tcPr>
          <w:p w14:paraId="798CDE4A"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t>Equipment - IT and furniture</w:t>
            </w:r>
          </w:p>
          <w:p w14:paraId="2C38B8E4" w14:textId="77777777" w:rsidR="00DA7793" w:rsidRPr="00944A48" w:rsidRDefault="00DA7793" w:rsidP="003168AC">
            <w:pPr>
              <w:spacing w:after="0" w:line="240" w:lineRule="auto"/>
              <w:rPr>
                <w:rFonts w:ascii="Myriad Pro" w:hAnsi="Myriad Pro"/>
                <w:sz w:val="20"/>
                <w:szCs w:val="20"/>
                <w:lang w:val="en-US"/>
              </w:rPr>
            </w:pPr>
          </w:p>
        </w:tc>
        <w:tc>
          <w:tcPr>
            <w:tcW w:w="2956" w:type="dxa"/>
            <w:tcBorders>
              <w:top w:val="single" w:sz="4" w:space="0" w:color="auto"/>
              <w:left w:val="single" w:sz="4" w:space="0" w:color="auto"/>
              <w:bottom w:val="single" w:sz="4" w:space="0" w:color="auto"/>
              <w:right w:val="single" w:sz="4" w:space="0" w:color="auto"/>
            </w:tcBorders>
          </w:tcPr>
          <w:p w14:paraId="1719CDFC" w14:textId="77777777" w:rsidR="00DA7793" w:rsidRPr="00944A48" w:rsidRDefault="00DA7793" w:rsidP="003168AC">
            <w:pPr>
              <w:spacing w:after="0" w:line="240" w:lineRule="auto"/>
              <w:rPr>
                <w:rFonts w:ascii="Myriad Pro" w:hAnsi="Myriad Pro"/>
                <w:sz w:val="20"/>
                <w:szCs w:val="20"/>
                <w:lang w:val="en-US"/>
              </w:rPr>
            </w:pPr>
            <w:r w:rsidRPr="00944A48">
              <w:rPr>
                <w:rFonts w:ascii="Myriad Pro" w:hAnsi="Myriad Pro"/>
                <w:sz w:val="20"/>
                <w:szCs w:val="20"/>
                <w:lang w:val="en-US"/>
              </w:rPr>
              <w:lastRenderedPageBreak/>
              <w:t>monthly average</w:t>
            </w:r>
          </w:p>
        </w:tc>
        <w:tc>
          <w:tcPr>
            <w:tcW w:w="689" w:type="dxa"/>
            <w:tcBorders>
              <w:top w:val="single" w:sz="4" w:space="0" w:color="auto"/>
              <w:left w:val="single" w:sz="4" w:space="0" w:color="auto"/>
              <w:bottom w:val="single" w:sz="4" w:space="0" w:color="auto"/>
              <w:right w:val="single" w:sz="4" w:space="0" w:color="auto"/>
            </w:tcBorders>
          </w:tcPr>
          <w:p w14:paraId="53FFF724"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5</w:t>
            </w:r>
          </w:p>
          <w:p w14:paraId="1DB8FB91"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5C97BB32"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lastRenderedPageBreak/>
              <w:t>548</w:t>
            </w:r>
          </w:p>
          <w:p w14:paraId="43F55EFB"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374999A7"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lastRenderedPageBreak/>
              <w:t>2,739.04</w:t>
            </w:r>
          </w:p>
          <w:p w14:paraId="1D9866AC"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4B70566D" w14:textId="77777777" w:rsidTr="00416AD9">
        <w:trPr>
          <w:trHeight w:val="41"/>
        </w:trPr>
        <w:tc>
          <w:tcPr>
            <w:tcW w:w="4198" w:type="dxa"/>
            <w:tcBorders>
              <w:top w:val="single" w:sz="4" w:space="0" w:color="auto"/>
              <w:left w:val="single" w:sz="4" w:space="0" w:color="auto"/>
              <w:bottom w:val="single" w:sz="4" w:space="0" w:color="auto"/>
              <w:right w:val="single" w:sz="4" w:space="0" w:color="auto"/>
            </w:tcBorders>
          </w:tcPr>
          <w:p w14:paraId="0CD1E399" w14:textId="77777777" w:rsidR="00DA7793" w:rsidRPr="00944A48" w:rsidRDefault="00DA7793" w:rsidP="003168AC">
            <w:pPr>
              <w:spacing w:after="0" w:line="240" w:lineRule="auto"/>
              <w:jc w:val="both"/>
              <w:rPr>
                <w:rFonts w:ascii="Myriad Pro" w:hAnsi="Myriad Pro"/>
                <w:sz w:val="20"/>
                <w:szCs w:val="20"/>
                <w:lang w:val="en-US"/>
              </w:rPr>
            </w:pPr>
            <w:r w:rsidRPr="00944A48">
              <w:rPr>
                <w:rFonts w:ascii="Myriad Pro" w:hAnsi="Myriad Pro"/>
                <w:sz w:val="20"/>
                <w:szCs w:val="20"/>
                <w:lang w:val="en-US"/>
              </w:rPr>
              <w:lastRenderedPageBreak/>
              <w:t>Communication costs (mobile and fixed lines)</w:t>
            </w:r>
          </w:p>
          <w:p w14:paraId="6B150F10" w14:textId="77777777" w:rsidR="00DA7793" w:rsidRPr="00944A48" w:rsidRDefault="00DA7793" w:rsidP="003168AC">
            <w:pPr>
              <w:spacing w:after="0" w:line="240" w:lineRule="auto"/>
              <w:jc w:val="both"/>
              <w:rPr>
                <w:rFonts w:ascii="Myriad Pro" w:hAnsi="Myriad Pro"/>
                <w:sz w:val="20"/>
                <w:szCs w:val="20"/>
                <w:lang w:val="en-US"/>
              </w:rPr>
            </w:pPr>
          </w:p>
        </w:tc>
        <w:tc>
          <w:tcPr>
            <w:tcW w:w="2956" w:type="dxa"/>
            <w:tcBorders>
              <w:top w:val="single" w:sz="4" w:space="0" w:color="auto"/>
              <w:left w:val="single" w:sz="4" w:space="0" w:color="auto"/>
              <w:bottom w:val="single" w:sz="4" w:space="0" w:color="auto"/>
              <w:right w:val="single" w:sz="4" w:space="0" w:color="auto"/>
            </w:tcBorders>
          </w:tcPr>
          <w:p w14:paraId="21EFD8A4" w14:textId="77777777" w:rsidR="00DA7793" w:rsidRPr="00944A48" w:rsidRDefault="00DA7793" w:rsidP="003168AC">
            <w:pPr>
              <w:spacing w:after="0" w:line="240" w:lineRule="auto"/>
              <w:jc w:val="both"/>
              <w:rPr>
                <w:rFonts w:ascii="Myriad Pro" w:hAnsi="Myriad Pro"/>
                <w:sz w:val="20"/>
                <w:szCs w:val="20"/>
                <w:lang w:val="en-US"/>
              </w:rPr>
            </w:pPr>
            <w:r w:rsidRPr="00944A48">
              <w:rPr>
                <w:rFonts w:ascii="Myriad Pro" w:hAnsi="Myriad Pro"/>
                <w:sz w:val="20"/>
                <w:szCs w:val="20"/>
                <w:lang w:val="en-US"/>
              </w:rPr>
              <w:t>monthly average</w:t>
            </w:r>
          </w:p>
          <w:p w14:paraId="0956E0ED" w14:textId="77777777" w:rsidR="00DA7793" w:rsidRPr="00944A48" w:rsidRDefault="00DA7793" w:rsidP="003168AC">
            <w:pPr>
              <w:spacing w:after="0" w:line="240" w:lineRule="auto"/>
              <w:jc w:val="both"/>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64FF934D"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16</w:t>
            </w:r>
          </w:p>
        </w:tc>
        <w:tc>
          <w:tcPr>
            <w:tcW w:w="738" w:type="dxa"/>
            <w:tcBorders>
              <w:top w:val="single" w:sz="4" w:space="0" w:color="auto"/>
              <w:left w:val="single" w:sz="4" w:space="0" w:color="auto"/>
              <w:bottom w:val="single" w:sz="4" w:space="0" w:color="auto"/>
              <w:right w:val="single" w:sz="4" w:space="0" w:color="auto"/>
            </w:tcBorders>
          </w:tcPr>
          <w:p w14:paraId="3BC2DB72"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26</w:t>
            </w:r>
          </w:p>
          <w:p w14:paraId="3D698286"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13C12DEB"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420.84</w:t>
            </w:r>
          </w:p>
          <w:p w14:paraId="750B3EAD"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79B31D09" w14:textId="77777777" w:rsidTr="00416AD9">
        <w:trPr>
          <w:trHeight w:val="41"/>
        </w:trPr>
        <w:tc>
          <w:tcPr>
            <w:tcW w:w="4198" w:type="dxa"/>
            <w:tcBorders>
              <w:top w:val="single" w:sz="4" w:space="0" w:color="auto"/>
              <w:left w:val="single" w:sz="4" w:space="0" w:color="auto"/>
              <w:bottom w:val="single" w:sz="4" w:space="0" w:color="auto"/>
              <w:right w:val="single" w:sz="4" w:space="0" w:color="auto"/>
            </w:tcBorders>
          </w:tcPr>
          <w:p w14:paraId="2FB07CE0" w14:textId="77777777" w:rsidR="00DA7793" w:rsidRPr="00944A48" w:rsidRDefault="00DA7793" w:rsidP="003168AC">
            <w:pPr>
              <w:spacing w:after="0" w:line="240" w:lineRule="auto"/>
              <w:jc w:val="both"/>
              <w:rPr>
                <w:rFonts w:ascii="Myriad Pro" w:hAnsi="Myriad Pro"/>
                <w:sz w:val="20"/>
                <w:szCs w:val="20"/>
                <w:lang w:val="en-US"/>
              </w:rPr>
            </w:pPr>
            <w:r w:rsidRPr="00944A48">
              <w:rPr>
                <w:rFonts w:ascii="Myriad Pro" w:hAnsi="Myriad Pro"/>
                <w:sz w:val="20"/>
                <w:szCs w:val="20"/>
                <w:lang w:val="en-US"/>
              </w:rPr>
              <w:t>Travel costs - Daily Subsistence Allowance</w:t>
            </w:r>
          </w:p>
          <w:p w14:paraId="20B358B8" w14:textId="77777777" w:rsidR="00DA7793" w:rsidRPr="00944A48" w:rsidRDefault="00DA7793" w:rsidP="003168AC">
            <w:pPr>
              <w:spacing w:after="0" w:line="240" w:lineRule="auto"/>
              <w:jc w:val="both"/>
              <w:rPr>
                <w:rFonts w:ascii="Myriad Pro" w:hAnsi="Myriad Pro"/>
                <w:sz w:val="20"/>
                <w:szCs w:val="20"/>
                <w:lang w:val="en-US"/>
              </w:rPr>
            </w:pPr>
          </w:p>
        </w:tc>
        <w:tc>
          <w:tcPr>
            <w:tcW w:w="2956" w:type="dxa"/>
            <w:tcBorders>
              <w:top w:val="single" w:sz="4" w:space="0" w:color="auto"/>
              <w:left w:val="single" w:sz="4" w:space="0" w:color="auto"/>
              <w:bottom w:val="single" w:sz="4" w:space="0" w:color="auto"/>
              <w:right w:val="single" w:sz="4" w:space="0" w:color="auto"/>
            </w:tcBorders>
          </w:tcPr>
          <w:p w14:paraId="1B5F5F4A" w14:textId="77777777" w:rsidR="00DA7793" w:rsidRPr="00944A48" w:rsidRDefault="00DA7793" w:rsidP="003168AC">
            <w:pPr>
              <w:spacing w:after="0" w:line="240" w:lineRule="auto"/>
              <w:jc w:val="both"/>
              <w:rPr>
                <w:rFonts w:ascii="Myriad Pro" w:hAnsi="Myriad Pro"/>
                <w:sz w:val="20"/>
                <w:szCs w:val="20"/>
                <w:lang w:val="en-US"/>
              </w:rPr>
            </w:pPr>
            <w:r w:rsidRPr="00944A48">
              <w:rPr>
                <w:rFonts w:ascii="Myriad Pro" w:hAnsi="Myriad Pro"/>
                <w:sz w:val="20"/>
                <w:szCs w:val="20"/>
                <w:lang w:val="en-US"/>
              </w:rPr>
              <w:t>monthly average</w:t>
            </w:r>
          </w:p>
          <w:p w14:paraId="34D7688F" w14:textId="77777777" w:rsidR="00DA7793" w:rsidRPr="00944A48" w:rsidRDefault="00DA7793" w:rsidP="003168AC">
            <w:pPr>
              <w:spacing w:after="0" w:line="240" w:lineRule="auto"/>
              <w:jc w:val="both"/>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46D30526"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10</w:t>
            </w:r>
          </w:p>
          <w:p w14:paraId="28795C6C"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52DB5800"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398</w:t>
            </w:r>
          </w:p>
          <w:p w14:paraId="43CBDDC1"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7F070236"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3,975.99</w:t>
            </w:r>
          </w:p>
          <w:p w14:paraId="4AECCE4C"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5432571F" w14:textId="77777777" w:rsidTr="00416AD9">
        <w:trPr>
          <w:trHeight w:val="57"/>
        </w:trPr>
        <w:tc>
          <w:tcPr>
            <w:tcW w:w="4198" w:type="dxa"/>
            <w:tcBorders>
              <w:top w:val="single" w:sz="4" w:space="0" w:color="auto"/>
              <w:left w:val="single" w:sz="4" w:space="0" w:color="auto"/>
              <w:bottom w:val="single" w:sz="4" w:space="0" w:color="auto"/>
              <w:right w:val="single" w:sz="4" w:space="0" w:color="auto"/>
            </w:tcBorders>
          </w:tcPr>
          <w:p w14:paraId="676DE3E5" w14:textId="77777777" w:rsidR="00DA7793" w:rsidRPr="00944A48" w:rsidRDefault="00DA7793" w:rsidP="003168AC">
            <w:pPr>
              <w:spacing w:after="0" w:line="240" w:lineRule="auto"/>
              <w:jc w:val="both"/>
              <w:rPr>
                <w:rFonts w:ascii="Myriad Pro" w:hAnsi="Myriad Pro"/>
                <w:sz w:val="20"/>
                <w:szCs w:val="20"/>
                <w:lang w:val="en-US"/>
              </w:rPr>
            </w:pPr>
            <w:r w:rsidRPr="00944A48">
              <w:rPr>
                <w:rFonts w:ascii="Myriad Pro" w:hAnsi="Myriad Pro"/>
                <w:sz w:val="20"/>
                <w:szCs w:val="20"/>
                <w:lang w:val="en-US"/>
              </w:rPr>
              <w:t>Running costs - Fuel and vehicle maintenance</w:t>
            </w:r>
          </w:p>
          <w:p w14:paraId="7DCCAB51" w14:textId="77777777" w:rsidR="00DA7793" w:rsidRPr="00944A48" w:rsidRDefault="00DA7793" w:rsidP="003168AC">
            <w:pPr>
              <w:spacing w:after="0" w:line="240" w:lineRule="auto"/>
              <w:jc w:val="both"/>
              <w:rPr>
                <w:rFonts w:ascii="Myriad Pro" w:hAnsi="Myriad Pro"/>
                <w:sz w:val="20"/>
                <w:szCs w:val="20"/>
                <w:lang w:val="en-US"/>
              </w:rPr>
            </w:pPr>
          </w:p>
        </w:tc>
        <w:tc>
          <w:tcPr>
            <w:tcW w:w="2956" w:type="dxa"/>
            <w:tcBorders>
              <w:top w:val="single" w:sz="4" w:space="0" w:color="auto"/>
              <w:left w:val="single" w:sz="4" w:space="0" w:color="auto"/>
              <w:bottom w:val="single" w:sz="4" w:space="0" w:color="auto"/>
              <w:right w:val="single" w:sz="4" w:space="0" w:color="auto"/>
            </w:tcBorders>
          </w:tcPr>
          <w:p w14:paraId="2FD54E8B" w14:textId="77777777" w:rsidR="00DA7793" w:rsidRPr="00944A48" w:rsidRDefault="00DA7793" w:rsidP="003168AC">
            <w:pPr>
              <w:spacing w:after="0" w:line="240" w:lineRule="auto"/>
              <w:jc w:val="both"/>
              <w:rPr>
                <w:rFonts w:ascii="Myriad Pro" w:hAnsi="Myriad Pro"/>
                <w:sz w:val="20"/>
                <w:szCs w:val="20"/>
                <w:lang w:val="en-US"/>
              </w:rPr>
            </w:pPr>
            <w:r w:rsidRPr="00944A48">
              <w:rPr>
                <w:rFonts w:ascii="Myriad Pro" w:hAnsi="Myriad Pro"/>
                <w:sz w:val="20"/>
                <w:szCs w:val="20"/>
                <w:lang w:val="en-US"/>
              </w:rPr>
              <w:t>monthly average</w:t>
            </w:r>
          </w:p>
          <w:p w14:paraId="2532F7C0" w14:textId="77777777" w:rsidR="00DA7793" w:rsidRPr="00944A48" w:rsidRDefault="00DA7793" w:rsidP="003168AC">
            <w:pPr>
              <w:spacing w:after="0" w:line="240" w:lineRule="auto"/>
              <w:jc w:val="both"/>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2F573EA4"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9</w:t>
            </w:r>
          </w:p>
          <w:p w14:paraId="410AF4C4" w14:textId="77777777" w:rsidR="00DA7793" w:rsidRPr="00944A48" w:rsidRDefault="00DA7793" w:rsidP="003168AC">
            <w:pPr>
              <w:spacing w:after="0" w:line="240" w:lineRule="auto"/>
              <w:jc w:val="center"/>
              <w:rPr>
                <w:rFonts w:ascii="Myriad Pro" w:hAnsi="Myriad Pro"/>
                <w:sz w:val="20"/>
                <w:szCs w:val="20"/>
                <w:lang w:val="en-US"/>
              </w:rPr>
            </w:pPr>
          </w:p>
        </w:tc>
        <w:tc>
          <w:tcPr>
            <w:tcW w:w="738" w:type="dxa"/>
            <w:tcBorders>
              <w:top w:val="single" w:sz="4" w:space="0" w:color="auto"/>
              <w:left w:val="single" w:sz="4" w:space="0" w:color="auto"/>
              <w:bottom w:val="single" w:sz="4" w:space="0" w:color="auto"/>
              <w:right w:val="single" w:sz="4" w:space="0" w:color="auto"/>
            </w:tcBorders>
          </w:tcPr>
          <w:p w14:paraId="5C5CDF37"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636</w:t>
            </w:r>
          </w:p>
          <w:p w14:paraId="71EC1CEA" w14:textId="77777777" w:rsidR="00DA7793" w:rsidRPr="00944A48" w:rsidRDefault="00DA7793" w:rsidP="003168AC">
            <w:pPr>
              <w:spacing w:after="0" w:line="240" w:lineRule="auto"/>
              <w:jc w:val="right"/>
              <w:rPr>
                <w:rFonts w:ascii="Myriad Pro" w:hAnsi="Myriad Pro"/>
                <w:sz w:val="20"/>
                <w:szCs w:val="20"/>
                <w:lang w:val="en-US"/>
              </w:rPr>
            </w:pP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0A1E3858"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5,723.70</w:t>
            </w:r>
          </w:p>
          <w:p w14:paraId="44643AD8" w14:textId="77777777" w:rsidR="00DA7793" w:rsidRPr="00944A48" w:rsidRDefault="00DA7793" w:rsidP="003168AC">
            <w:pPr>
              <w:spacing w:after="0" w:line="240" w:lineRule="auto"/>
              <w:jc w:val="right"/>
              <w:rPr>
                <w:rFonts w:ascii="Myriad Pro" w:hAnsi="Myriad Pro"/>
                <w:sz w:val="20"/>
                <w:szCs w:val="20"/>
                <w:lang w:val="en-US"/>
              </w:rPr>
            </w:pPr>
          </w:p>
        </w:tc>
      </w:tr>
      <w:tr w:rsidR="00DA7793" w:rsidRPr="00A8460B" w14:paraId="037B47F2" w14:textId="77777777" w:rsidTr="00416AD9">
        <w:trPr>
          <w:trHeight w:val="41"/>
        </w:trPr>
        <w:tc>
          <w:tcPr>
            <w:tcW w:w="4198" w:type="dxa"/>
            <w:tcBorders>
              <w:top w:val="single" w:sz="4" w:space="0" w:color="auto"/>
              <w:left w:val="single" w:sz="4" w:space="0" w:color="auto"/>
              <w:bottom w:val="single" w:sz="4" w:space="0" w:color="auto"/>
              <w:right w:val="single" w:sz="4" w:space="0" w:color="auto"/>
            </w:tcBorders>
          </w:tcPr>
          <w:p w14:paraId="2A451442" w14:textId="77777777" w:rsidR="00DA7793" w:rsidRPr="00944A48" w:rsidRDefault="00DA7793" w:rsidP="003168AC">
            <w:pPr>
              <w:spacing w:after="0" w:line="240" w:lineRule="auto"/>
              <w:jc w:val="both"/>
              <w:rPr>
                <w:rFonts w:ascii="Myriad Pro" w:hAnsi="Myriad Pro"/>
                <w:sz w:val="20"/>
                <w:szCs w:val="20"/>
                <w:lang w:val="en-US"/>
              </w:rPr>
            </w:pPr>
            <w:r w:rsidRPr="00944A48">
              <w:rPr>
                <w:rFonts w:ascii="Myriad Pro" w:hAnsi="Myriad Pro"/>
                <w:sz w:val="20"/>
                <w:szCs w:val="20"/>
                <w:lang w:val="en-US"/>
              </w:rPr>
              <w:t>Visibility</w:t>
            </w:r>
          </w:p>
        </w:tc>
        <w:tc>
          <w:tcPr>
            <w:tcW w:w="2956" w:type="dxa"/>
            <w:tcBorders>
              <w:top w:val="single" w:sz="4" w:space="0" w:color="auto"/>
              <w:left w:val="single" w:sz="4" w:space="0" w:color="auto"/>
              <w:bottom w:val="single" w:sz="4" w:space="0" w:color="auto"/>
              <w:right w:val="single" w:sz="4" w:space="0" w:color="auto"/>
            </w:tcBorders>
          </w:tcPr>
          <w:p w14:paraId="3726F335" w14:textId="77777777" w:rsidR="00DA7793" w:rsidRPr="00944A48" w:rsidRDefault="00DA7793" w:rsidP="003168AC">
            <w:pPr>
              <w:spacing w:after="0" w:line="240" w:lineRule="auto"/>
              <w:jc w:val="both"/>
              <w:rPr>
                <w:rFonts w:ascii="Myriad Pro" w:hAnsi="Myriad Pro"/>
                <w:sz w:val="20"/>
                <w:szCs w:val="20"/>
                <w:lang w:val="en-US"/>
              </w:rPr>
            </w:pPr>
            <w:r w:rsidRPr="00944A48">
              <w:rPr>
                <w:rFonts w:ascii="Myriad Pro" w:hAnsi="Myriad Pro"/>
                <w:sz w:val="20"/>
                <w:szCs w:val="20"/>
                <w:lang w:val="en-US"/>
              </w:rPr>
              <w:t>per year</w:t>
            </w:r>
          </w:p>
          <w:p w14:paraId="6C4CF9D0" w14:textId="77777777" w:rsidR="00DA7793" w:rsidRPr="00944A48" w:rsidRDefault="00DA7793" w:rsidP="003168AC">
            <w:pPr>
              <w:spacing w:after="0" w:line="240" w:lineRule="auto"/>
              <w:jc w:val="both"/>
              <w:rPr>
                <w:rFonts w:ascii="Myriad Pro" w:hAnsi="Myriad Pro"/>
                <w:sz w:val="20"/>
                <w:szCs w:val="20"/>
                <w:lang w:val="en-US"/>
              </w:rPr>
            </w:pPr>
          </w:p>
        </w:tc>
        <w:tc>
          <w:tcPr>
            <w:tcW w:w="689" w:type="dxa"/>
            <w:tcBorders>
              <w:top w:val="single" w:sz="4" w:space="0" w:color="auto"/>
              <w:left w:val="single" w:sz="4" w:space="0" w:color="auto"/>
              <w:bottom w:val="single" w:sz="4" w:space="0" w:color="auto"/>
              <w:right w:val="single" w:sz="4" w:space="0" w:color="auto"/>
            </w:tcBorders>
          </w:tcPr>
          <w:p w14:paraId="60189E4A" w14:textId="77777777" w:rsidR="00DA7793" w:rsidRPr="00944A48" w:rsidRDefault="00DA7793" w:rsidP="003168AC">
            <w:pPr>
              <w:spacing w:after="0" w:line="240" w:lineRule="auto"/>
              <w:jc w:val="center"/>
              <w:rPr>
                <w:rFonts w:ascii="Myriad Pro" w:hAnsi="Myriad Pro"/>
                <w:sz w:val="20"/>
                <w:szCs w:val="20"/>
                <w:lang w:val="en-US"/>
              </w:rPr>
            </w:pPr>
            <w:r w:rsidRPr="00944A48">
              <w:rPr>
                <w:rFonts w:ascii="Myriad Pro" w:hAnsi="Myriad Pro"/>
                <w:sz w:val="20"/>
                <w:szCs w:val="20"/>
                <w:lang w:val="en-US"/>
              </w:rPr>
              <w:t>1</w:t>
            </w:r>
          </w:p>
        </w:tc>
        <w:tc>
          <w:tcPr>
            <w:tcW w:w="738" w:type="dxa"/>
            <w:tcBorders>
              <w:top w:val="single" w:sz="4" w:space="0" w:color="auto"/>
              <w:left w:val="single" w:sz="4" w:space="0" w:color="auto"/>
              <w:bottom w:val="single" w:sz="4" w:space="0" w:color="auto"/>
              <w:right w:val="single" w:sz="4" w:space="0" w:color="auto"/>
            </w:tcBorders>
          </w:tcPr>
          <w:p w14:paraId="2B7D754B"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4,456</w:t>
            </w:r>
          </w:p>
        </w:tc>
        <w:tc>
          <w:tcPr>
            <w:tcW w:w="1073" w:type="dxa"/>
            <w:tcBorders>
              <w:top w:val="single" w:sz="4" w:space="0" w:color="auto"/>
              <w:left w:val="single" w:sz="4" w:space="0" w:color="auto"/>
              <w:bottom w:val="single" w:sz="4" w:space="0" w:color="auto"/>
              <w:right w:val="single" w:sz="4" w:space="0" w:color="auto"/>
            </w:tcBorders>
            <w:shd w:val="clear" w:color="auto" w:fill="FFFFFF" w:themeFill="background1"/>
            <w:noWrap/>
          </w:tcPr>
          <w:p w14:paraId="0709941E" w14:textId="77777777" w:rsidR="00DA7793" w:rsidRPr="00944A48" w:rsidRDefault="00DA7793" w:rsidP="003168AC">
            <w:pPr>
              <w:spacing w:after="0" w:line="240" w:lineRule="auto"/>
              <w:jc w:val="right"/>
              <w:rPr>
                <w:rFonts w:ascii="Myriad Pro" w:hAnsi="Myriad Pro"/>
                <w:sz w:val="20"/>
                <w:szCs w:val="20"/>
                <w:lang w:val="en-US"/>
              </w:rPr>
            </w:pPr>
            <w:r w:rsidRPr="00944A48">
              <w:rPr>
                <w:rFonts w:ascii="Myriad Pro" w:hAnsi="Myriad Pro"/>
                <w:sz w:val="20"/>
                <w:szCs w:val="20"/>
                <w:lang w:val="en-US"/>
              </w:rPr>
              <w:t>4,456.30</w:t>
            </w:r>
          </w:p>
          <w:p w14:paraId="1583FC85" w14:textId="77777777" w:rsidR="00DA7793" w:rsidRPr="00944A48" w:rsidRDefault="00DA7793" w:rsidP="003168AC">
            <w:pPr>
              <w:spacing w:after="0" w:line="240" w:lineRule="auto"/>
              <w:jc w:val="right"/>
              <w:rPr>
                <w:rFonts w:ascii="Myriad Pro" w:hAnsi="Myriad Pro"/>
                <w:sz w:val="20"/>
                <w:szCs w:val="20"/>
                <w:lang w:val="en-US"/>
              </w:rPr>
            </w:pPr>
          </w:p>
        </w:tc>
      </w:tr>
    </w:tbl>
    <w:p w14:paraId="2B83C949" w14:textId="77777777" w:rsidR="00DA7793" w:rsidRPr="00944A48" w:rsidRDefault="00DA7793" w:rsidP="00DA7793">
      <w:pPr>
        <w:spacing w:line="240" w:lineRule="auto"/>
        <w:contextualSpacing/>
        <w:rPr>
          <w:rFonts w:ascii="Myriad Pro" w:hAnsi="Myriad Pro" w:cstheme="minorHAnsi"/>
          <w:i/>
          <w:sz w:val="20"/>
          <w:szCs w:val="20"/>
          <w:lang w:val="en-US"/>
        </w:rPr>
      </w:pPr>
    </w:p>
    <w:p w14:paraId="79CDBC19" w14:textId="77777777" w:rsidR="00DA7793" w:rsidRPr="00944A48" w:rsidRDefault="00DA7793" w:rsidP="00DA7793">
      <w:pPr>
        <w:pStyle w:val="Caption"/>
        <w:keepNext/>
        <w:contextualSpacing/>
        <w:jc w:val="both"/>
        <w:rPr>
          <w:rFonts w:ascii="Myriad Pro" w:hAnsi="Myriad Pro" w:cstheme="minorHAnsi"/>
          <w:sz w:val="22"/>
          <w:szCs w:val="22"/>
          <w:lang w:val="en-US"/>
        </w:rPr>
      </w:pPr>
      <w:r w:rsidRPr="00944A48">
        <w:rPr>
          <w:rFonts w:ascii="Myriad Pro" w:hAnsi="Myriad Pro" w:cstheme="minorHAnsi"/>
          <w:sz w:val="22"/>
          <w:szCs w:val="22"/>
          <w:lang w:val="en-US"/>
        </w:rPr>
        <w:t>Justification of changes:</w:t>
      </w:r>
    </w:p>
    <w:p w14:paraId="64B60F54" w14:textId="77777777" w:rsidR="00DA7793" w:rsidRPr="00944A48" w:rsidRDefault="00DA7793" w:rsidP="00DA7793">
      <w:pPr>
        <w:jc w:val="both"/>
        <w:rPr>
          <w:rFonts w:ascii="Myriad Pro" w:hAnsi="Myriad Pro"/>
          <w:b/>
          <w:bCs/>
          <w:lang w:val="en-US"/>
        </w:rPr>
      </w:pPr>
      <w:r w:rsidRPr="00944A48">
        <w:rPr>
          <w:rFonts w:ascii="Myriad Pro" w:hAnsi="Myriad Pro"/>
          <w:lang w:val="en-US"/>
        </w:rPr>
        <w:t xml:space="preserve">Modifications within </w:t>
      </w:r>
      <w:r w:rsidRPr="00944A48">
        <w:rPr>
          <w:rFonts w:ascii="Myriad Pro" w:hAnsi="Myriad Pro"/>
          <w:b/>
          <w:bCs/>
          <w:lang w:val="en-US"/>
        </w:rPr>
        <w:t xml:space="preserve">Result 2 - Local government capacities and frameworks entailing sustainable partnerships with their water utilities enhanced to enable more effective, </w:t>
      </w:r>
      <w:proofErr w:type="gramStart"/>
      <w:r w:rsidRPr="00944A48">
        <w:rPr>
          <w:rFonts w:ascii="Myriad Pro" w:hAnsi="Myriad Pro"/>
          <w:b/>
          <w:bCs/>
          <w:lang w:val="en-US"/>
        </w:rPr>
        <w:t>efficient</w:t>
      </w:r>
      <w:proofErr w:type="gramEnd"/>
      <w:r w:rsidRPr="00944A48">
        <w:rPr>
          <w:rFonts w:ascii="Myriad Pro" w:hAnsi="Myriad Pro"/>
          <w:b/>
          <w:bCs/>
          <w:lang w:val="en-US"/>
        </w:rPr>
        <w:t xml:space="preserve"> and inclusive water supply and wastewater service delivery</w:t>
      </w:r>
    </w:p>
    <w:p w14:paraId="3776FA49" w14:textId="77777777" w:rsidR="00DA7793" w:rsidRPr="00944A48" w:rsidRDefault="00DA7793" w:rsidP="00DA7793">
      <w:pPr>
        <w:numPr>
          <w:ilvl w:val="0"/>
          <w:numId w:val="27"/>
        </w:numPr>
        <w:jc w:val="both"/>
        <w:rPr>
          <w:rFonts w:ascii="Myriad Pro" w:hAnsi="Myriad Pro"/>
          <w:lang w:val="en-US"/>
        </w:rPr>
      </w:pPr>
      <w:bookmarkStart w:id="24" w:name="_Hlk170932535"/>
      <w:bookmarkStart w:id="25" w:name="_Hlk199856291"/>
      <w:r w:rsidRPr="00944A48">
        <w:rPr>
          <w:rFonts w:ascii="Myriad Pro" w:hAnsi="Myriad Pro"/>
          <w:lang w:val="en-US"/>
        </w:rPr>
        <w:t xml:space="preserve">The budget, number of units and unit value under the budget line </w:t>
      </w:r>
      <w:proofErr w:type="gramStart"/>
      <w:r w:rsidRPr="00944A48">
        <w:rPr>
          <w:rFonts w:ascii="Myriad Pro" w:hAnsi="Myriad Pro"/>
          <w:i/>
          <w:iCs/>
          <w:lang w:val="en-US"/>
        </w:rPr>
        <w:t>Technical</w:t>
      </w:r>
      <w:proofErr w:type="gramEnd"/>
      <w:r w:rsidRPr="00944A48">
        <w:rPr>
          <w:rFonts w:ascii="Myriad Pro" w:hAnsi="Myriad Pro"/>
          <w:i/>
          <w:iCs/>
          <w:lang w:val="en-US"/>
        </w:rPr>
        <w:t xml:space="preserve"> assistance to partner LGs and utilities</w:t>
      </w:r>
      <w:r w:rsidRPr="00944A48">
        <w:rPr>
          <w:rFonts w:ascii="Myriad Pro" w:hAnsi="Myriad Pro"/>
          <w:lang w:val="en-US"/>
        </w:rPr>
        <w:t xml:space="preserve"> (Activity 2.1) have been revised. Specifically, the number of planned workshops has increased from 9 to 10 to ensure broader coverage and tailored support across project locations. While the unit cost has slightly decreased, the total budget line has increased by </w:t>
      </w:r>
      <w:r w:rsidRPr="00944A48">
        <w:rPr>
          <w:rFonts w:ascii="Myriad Pro" w:hAnsi="Myriad Pro"/>
          <w:b/>
          <w:bCs/>
          <w:lang w:val="en-US"/>
        </w:rPr>
        <w:t>EUR 1,032.11</w:t>
      </w:r>
      <w:r w:rsidRPr="00944A48">
        <w:rPr>
          <w:rFonts w:ascii="Myriad Pro" w:hAnsi="Myriad Pro"/>
          <w:lang w:val="en-US"/>
        </w:rPr>
        <w:t xml:space="preserve"> to accommodate costs of additional workshop.  </w:t>
      </w:r>
    </w:p>
    <w:p w14:paraId="6A6C8428" w14:textId="77777777" w:rsidR="00DA7793" w:rsidRPr="00944A48" w:rsidRDefault="00DA7793" w:rsidP="00DA7793">
      <w:pPr>
        <w:numPr>
          <w:ilvl w:val="0"/>
          <w:numId w:val="27"/>
        </w:numPr>
        <w:jc w:val="both"/>
        <w:rPr>
          <w:rFonts w:ascii="Myriad Pro" w:hAnsi="Myriad Pro"/>
          <w:lang w:val="en-US"/>
        </w:rPr>
      </w:pPr>
      <w:r w:rsidRPr="00944A48">
        <w:rPr>
          <w:rFonts w:ascii="Myriad Pro" w:hAnsi="Myriad Pro"/>
          <w:lang w:val="en-US"/>
        </w:rPr>
        <w:t xml:space="preserve">The unit description under the budget line </w:t>
      </w:r>
      <w:r w:rsidRPr="00944A48">
        <w:rPr>
          <w:rFonts w:ascii="Myriad Pro" w:hAnsi="Myriad Pro"/>
          <w:i/>
          <w:iCs/>
          <w:lang w:val="en-US"/>
        </w:rPr>
        <w:t>Water Management Field Officer</w:t>
      </w:r>
      <w:r w:rsidRPr="00944A48">
        <w:rPr>
          <w:rFonts w:ascii="Myriad Pro" w:hAnsi="Myriad Pro"/>
          <w:lang w:val="en-US"/>
        </w:rPr>
        <w:t xml:space="preserve"> (Activity 2.1) is aligned in accordance with the actual disbursement dynamic.</w:t>
      </w:r>
    </w:p>
    <w:p w14:paraId="6016D0DD" w14:textId="77777777" w:rsidR="00DA7793" w:rsidRPr="00944A48" w:rsidRDefault="00DA7793" w:rsidP="00DA7793">
      <w:pPr>
        <w:numPr>
          <w:ilvl w:val="0"/>
          <w:numId w:val="27"/>
        </w:numPr>
        <w:jc w:val="both"/>
        <w:rPr>
          <w:rFonts w:ascii="Myriad Pro" w:hAnsi="Myriad Pro"/>
          <w:lang w:val="en-US"/>
        </w:rPr>
      </w:pPr>
      <w:r w:rsidRPr="00944A48">
        <w:rPr>
          <w:rFonts w:ascii="Myriad Pro" w:hAnsi="Myriad Pro"/>
          <w:lang w:val="en-US"/>
        </w:rPr>
        <w:t xml:space="preserve">The budget, number of units and the unit value under the budget line </w:t>
      </w:r>
      <w:proofErr w:type="gramStart"/>
      <w:r w:rsidRPr="00944A48">
        <w:rPr>
          <w:rFonts w:ascii="Myriad Pro" w:hAnsi="Myriad Pro"/>
          <w:i/>
          <w:iCs/>
          <w:lang w:val="en-US"/>
        </w:rPr>
        <w:t>Technical</w:t>
      </w:r>
      <w:proofErr w:type="gramEnd"/>
      <w:r w:rsidRPr="00944A48">
        <w:rPr>
          <w:rFonts w:ascii="Myriad Pro" w:hAnsi="Myriad Pro"/>
          <w:i/>
          <w:iCs/>
          <w:lang w:val="en-US"/>
        </w:rPr>
        <w:t xml:space="preserve"> assistance to partner LGs and utilities</w:t>
      </w:r>
      <w:r w:rsidRPr="00944A48">
        <w:rPr>
          <w:rFonts w:ascii="Myriad Pro" w:hAnsi="Myriad Pro"/>
          <w:lang w:val="en-US"/>
        </w:rPr>
        <w:t xml:space="preserve"> </w:t>
      </w:r>
      <w:bookmarkEnd w:id="24"/>
      <w:r w:rsidRPr="00944A48">
        <w:rPr>
          <w:rFonts w:ascii="Myriad Pro" w:hAnsi="Myriad Pro"/>
          <w:lang w:val="en-US"/>
        </w:rPr>
        <w:t>(Activity 2.3) are aligned with the actual disbursement dynamic and the unutilized funds have been reallocated to Activity 2.1 to cover the increased budget needs.</w:t>
      </w:r>
    </w:p>
    <w:bookmarkEnd w:id="25"/>
    <w:p w14:paraId="6657A26C" w14:textId="77777777" w:rsidR="00DA7793" w:rsidRPr="00944A48" w:rsidRDefault="00DA7793" w:rsidP="00DA7793">
      <w:pPr>
        <w:jc w:val="both"/>
        <w:rPr>
          <w:rFonts w:ascii="Myriad Pro" w:hAnsi="Myriad Pro"/>
          <w:b/>
          <w:bCs/>
          <w:lang w:val="en-US"/>
        </w:rPr>
      </w:pPr>
      <w:r w:rsidRPr="00944A48">
        <w:rPr>
          <w:rFonts w:ascii="Myriad Pro" w:hAnsi="Myriad Pro"/>
          <w:lang w:val="en-US"/>
        </w:rPr>
        <w:t xml:space="preserve">Modifications within </w:t>
      </w:r>
      <w:r w:rsidRPr="00944A48">
        <w:rPr>
          <w:rFonts w:ascii="Myriad Pro" w:hAnsi="Myriad Pro"/>
          <w:b/>
          <w:bCs/>
          <w:lang w:val="en-US"/>
        </w:rPr>
        <w:t>Result 3 - Financial and operational performance of water utilities improved</w:t>
      </w:r>
    </w:p>
    <w:p w14:paraId="4AFEF7E7" w14:textId="77777777" w:rsidR="00DA7793" w:rsidRPr="00944A48" w:rsidRDefault="00DA7793" w:rsidP="00DA7793">
      <w:pPr>
        <w:numPr>
          <w:ilvl w:val="0"/>
          <w:numId w:val="27"/>
        </w:numPr>
        <w:jc w:val="both"/>
        <w:rPr>
          <w:rFonts w:ascii="Myriad Pro" w:hAnsi="Myriad Pro"/>
          <w:lang w:val="en-US"/>
        </w:rPr>
      </w:pPr>
      <w:r w:rsidRPr="00944A48">
        <w:rPr>
          <w:rFonts w:ascii="Myriad Pro" w:hAnsi="Myriad Pro"/>
          <w:lang w:val="en-US"/>
        </w:rPr>
        <w:t xml:space="preserve">The budget, number of units and the unit value under the budget line </w:t>
      </w:r>
      <w:proofErr w:type="gramStart"/>
      <w:r w:rsidRPr="00944A48">
        <w:rPr>
          <w:rFonts w:ascii="Myriad Pro" w:hAnsi="Myriad Pro"/>
          <w:i/>
          <w:iCs/>
          <w:lang w:val="en-US"/>
        </w:rPr>
        <w:t>Technical</w:t>
      </w:r>
      <w:proofErr w:type="gramEnd"/>
      <w:r w:rsidRPr="00944A48">
        <w:rPr>
          <w:rFonts w:ascii="Myriad Pro" w:hAnsi="Myriad Pro"/>
          <w:i/>
          <w:iCs/>
          <w:lang w:val="en-US"/>
        </w:rPr>
        <w:t xml:space="preserve"> assistance to partner LGs and utilities</w:t>
      </w:r>
      <w:r w:rsidRPr="00944A48">
        <w:rPr>
          <w:rFonts w:ascii="Myriad Pro" w:hAnsi="Myriad Pro"/>
          <w:lang w:val="en-US"/>
        </w:rPr>
        <w:t xml:space="preserve"> (Activity 3.1) have been revised, with total </w:t>
      </w:r>
      <w:r w:rsidRPr="00944A48">
        <w:rPr>
          <w:rFonts w:ascii="Myriad Pro" w:hAnsi="Myriad Pro"/>
          <w:b/>
          <w:bCs/>
          <w:lang w:val="en-US"/>
        </w:rPr>
        <w:t>EUR 4,699.14</w:t>
      </w:r>
      <w:r w:rsidRPr="00944A48">
        <w:rPr>
          <w:rFonts w:ascii="Myriad Pro" w:hAnsi="Myriad Pro"/>
          <w:lang w:val="en-US"/>
        </w:rPr>
        <w:t xml:space="preserve"> reallocated to the line </w:t>
      </w:r>
      <w:r w:rsidRPr="00944A48">
        <w:rPr>
          <w:rFonts w:ascii="Myriad Pro" w:hAnsi="Myriad Pro"/>
          <w:i/>
          <w:iCs/>
          <w:lang w:val="en-US"/>
        </w:rPr>
        <w:t xml:space="preserve">Support upgrading water utilities’ financial management </w:t>
      </w:r>
      <w:r w:rsidRPr="00944A48">
        <w:rPr>
          <w:rFonts w:ascii="Myriad Pro" w:hAnsi="Myriad Pro"/>
          <w:lang w:val="en-US"/>
        </w:rPr>
        <w:t>(Activity 3.3)</w:t>
      </w:r>
      <w:r w:rsidRPr="00944A48">
        <w:rPr>
          <w:rFonts w:ascii="Myriad Pro" w:hAnsi="Myriad Pro"/>
          <w:i/>
          <w:iCs/>
          <w:lang w:val="en-US"/>
        </w:rPr>
        <w:t>.</w:t>
      </w:r>
    </w:p>
    <w:p w14:paraId="32793D9F" w14:textId="77777777" w:rsidR="00DA7793" w:rsidRPr="00944A48" w:rsidRDefault="00DA7793" w:rsidP="00DA7793">
      <w:pPr>
        <w:numPr>
          <w:ilvl w:val="0"/>
          <w:numId w:val="27"/>
        </w:numPr>
        <w:jc w:val="both"/>
        <w:rPr>
          <w:rFonts w:ascii="Myriad Pro" w:hAnsi="Myriad Pro"/>
          <w:lang w:val="en-US"/>
        </w:rPr>
      </w:pPr>
      <w:r w:rsidRPr="00944A48">
        <w:rPr>
          <w:rFonts w:ascii="Myriad Pro" w:hAnsi="Myriad Pro"/>
          <w:lang w:val="en-US"/>
        </w:rPr>
        <w:t xml:space="preserve">The unit description under the budget line </w:t>
      </w:r>
      <w:r w:rsidRPr="00944A48">
        <w:rPr>
          <w:rFonts w:ascii="Myriad Pro" w:hAnsi="Myriad Pro"/>
          <w:i/>
          <w:iCs/>
          <w:lang w:val="en-US"/>
        </w:rPr>
        <w:t>Water Management Field Officer</w:t>
      </w:r>
      <w:r w:rsidRPr="00944A48">
        <w:rPr>
          <w:rFonts w:ascii="Myriad Pro" w:hAnsi="Myriad Pro"/>
          <w:lang w:val="en-US"/>
        </w:rPr>
        <w:t xml:space="preserve"> (Activity 3.1 and 3.2) is aligned in accordance with the actual disbursement dynamic.</w:t>
      </w:r>
    </w:p>
    <w:p w14:paraId="703DDB65" w14:textId="77777777" w:rsidR="00DA7793" w:rsidRPr="00944A48" w:rsidRDefault="00DA7793" w:rsidP="00DA7793">
      <w:pPr>
        <w:numPr>
          <w:ilvl w:val="0"/>
          <w:numId w:val="27"/>
        </w:numPr>
        <w:jc w:val="both"/>
        <w:rPr>
          <w:rFonts w:ascii="Myriad Pro" w:hAnsi="Myriad Pro"/>
          <w:lang w:val="en-US"/>
        </w:rPr>
      </w:pPr>
      <w:r w:rsidRPr="00944A48">
        <w:rPr>
          <w:rFonts w:ascii="Myriad Pro" w:hAnsi="Myriad Pro"/>
          <w:lang w:val="en-US"/>
        </w:rPr>
        <w:t xml:space="preserve">The budget, number of units and the unit value for the budget line </w:t>
      </w:r>
      <w:r w:rsidRPr="00944A48">
        <w:rPr>
          <w:rFonts w:ascii="Myriad Pro" w:hAnsi="Myriad Pro"/>
          <w:i/>
          <w:iCs/>
          <w:lang w:val="en-US"/>
        </w:rPr>
        <w:t>Water Management Specialist</w:t>
      </w:r>
      <w:r w:rsidRPr="00944A48">
        <w:rPr>
          <w:rFonts w:ascii="Myriad Pro" w:hAnsi="Myriad Pro"/>
          <w:lang w:val="en-US"/>
        </w:rPr>
        <w:t xml:space="preserve"> (Activity 3.3) are aligned with the actual disbursement dynamic and the remaining funds in amount </w:t>
      </w:r>
      <w:r w:rsidRPr="00944A48">
        <w:rPr>
          <w:rFonts w:ascii="Myriad Pro" w:hAnsi="Myriad Pro"/>
          <w:b/>
          <w:bCs/>
          <w:lang w:val="en-US"/>
        </w:rPr>
        <w:t>EUR 2,349.63</w:t>
      </w:r>
      <w:r w:rsidRPr="00944A48">
        <w:rPr>
          <w:rFonts w:ascii="Myriad Pro" w:hAnsi="Myriad Pro"/>
          <w:lang w:val="en-US"/>
        </w:rPr>
        <w:t xml:space="preserve"> have been reallocated to the line </w:t>
      </w:r>
      <w:r w:rsidRPr="00944A48">
        <w:rPr>
          <w:rFonts w:ascii="Myriad Pro" w:hAnsi="Myriad Pro"/>
          <w:i/>
          <w:iCs/>
          <w:lang w:val="en-US"/>
        </w:rPr>
        <w:t xml:space="preserve">Support upgrading water utilities’ financial management capacity </w:t>
      </w:r>
      <w:r w:rsidRPr="00944A48">
        <w:rPr>
          <w:rFonts w:ascii="Myriad Pro" w:hAnsi="Myriad Pro"/>
          <w:lang w:val="en-US"/>
        </w:rPr>
        <w:t>(Activity 3.3)</w:t>
      </w:r>
      <w:r w:rsidRPr="00944A48">
        <w:rPr>
          <w:rFonts w:ascii="Myriad Pro" w:hAnsi="Myriad Pro"/>
          <w:i/>
          <w:iCs/>
          <w:lang w:val="en-US"/>
        </w:rPr>
        <w:t>.</w:t>
      </w:r>
    </w:p>
    <w:p w14:paraId="10169B58" w14:textId="77777777" w:rsidR="00DA7793" w:rsidRPr="00944A48" w:rsidRDefault="00DA7793" w:rsidP="00DA7793">
      <w:pPr>
        <w:numPr>
          <w:ilvl w:val="0"/>
          <w:numId w:val="27"/>
        </w:numPr>
        <w:jc w:val="both"/>
        <w:rPr>
          <w:rFonts w:ascii="Myriad Pro" w:hAnsi="Myriad Pro"/>
          <w:lang w:val="en-US"/>
        </w:rPr>
      </w:pPr>
      <w:r w:rsidRPr="00944A48">
        <w:rPr>
          <w:rFonts w:ascii="Myriad Pro" w:hAnsi="Myriad Pro"/>
          <w:lang w:val="en-US"/>
        </w:rPr>
        <w:t xml:space="preserve">Minor savings after completion of all activities under the budget line </w:t>
      </w:r>
      <w:bookmarkStart w:id="26" w:name="_Hlk199856674"/>
      <w:r w:rsidRPr="00944A48">
        <w:rPr>
          <w:rFonts w:ascii="Myriad Pro" w:hAnsi="Myriad Pro"/>
          <w:i/>
          <w:iCs/>
          <w:lang w:val="en-US"/>
        </w:rPr>
        <w:t>Support the procurement and distribution of emergency recovery equipment for flood-affected areas</w:t>
      </w:r>
      <w:r w:rsidRPr="00944A48">
        <w:rPr>
          <w:rFonts w:ascii="Myriad Pro" w:hAnsi="Myriad Pro"/>
          <w:lang w:val="en-US"/>
        </w:rPr>
        <w:t xml:space="preserve"> (Activity 3.5) of </w:t>
      </w:r>
      <w:r w:rsidRPr="00944A48">
        <w:rPr>
          <w:rFonts w:ascii="Myriad Pro" w:hAnsi="Myriad Pro"/>
          <w:b/>
          <w:bCs/>
          <w:lang w:val="en-US"/>
        </w:rPr>
        <w:t>EUR 396.69</w:t>
      </w:r>
      <w:r w:rsidRPr="00944A48">
        <w:rPr>
          <w:rFonts w:ascii="Myriad Pro" w:hAnsi="Myriad Pro"/>
          <w:lang w:val="en-US"/>
        </w:rPr>
        <w:t xml:space="preserve"> have been reallocated to the line </w:t>
      </w:r>
      <w:r w:rsidRPr="00944A48">
        <w:rPr>
          <w:rFonts w:ascii="Myriad Pro" w:hAnsi="Myriad Pro"/>
          <w:i/>
          <w:iCs/>
          <w:lang w:val="en-US"/>
        </w:rPr>
        <w:t>Support upgrading water utilities’ financial management capacity (</w:t>
      </w:r>
      <w:r w:rsidRPr="00944A48">
        <w:rPr>
          <w:rFonts w:ascii="Myriad Pro" w:hAnsi="Myriad Pro"/>
          <w:lang w:val="en-US"/>
        </w:rPr>
        <w:t>Activity 3.3)</w:t>
      </w:r>
      <w:r w:rsidRPr="00944A48">
        <w:rPr>
          <w:rFonts w:ascii="Myriad Pro" w:hAnsi="Myriad Pro"/>
          <w:i/>
          <w:iCs/>
          <w:lang w:val="en-US"/>
        </w:rPr>
        <w:t>.</w:t>
      </w:r>
    </w:p>
    <w:p w14:paraId="4E5236F1" w14:textId="77777777" w:rsidR="00DA7793" w:rsidRPr="00944A48" w:rsidRDefault="00DA7793" w:rsidP="00DA7793">
      <w:pPr>
        <w:numPr>
          <w:ilvl w:val="0"/>
          <w:numId w:val="27"/>
        </w:numPr>
        <w:jc w:val="both"/>
        <w:rPr>
          <w:rFonts w:ascii="Myriad Pro" w:hAnsi="Myriad Pro"/>
          <w:lang w:val="en-US"/>
        </w:rPr>
      </w:pPr>
      <w:r w:rsidRPr="00944A48">
        <w:rPr>
          <w:rFonts w:ascii="Myriad Pro" w:hAnsi="Myriad Pro"/>
          <w:lang w:val="en-US"/>
        </w:rPr>
        <w:t xml:space="preserve">A total of </w:t>
      </w:r>
      <w:r w:rsidRPr="00944A48">
        <w:rPr>
          <w:rFonts w:ascii="Myriad Pro" w:hAnsi="Myriad Pro"/>
          <w:b/>
          <w:bCs/>
          <w:lang w:val="en-US"/>
        </w:rPr>
        <w:t>EUR 7,445.46</w:t>
      </w:r>
      <w:r w:rsidRPr="00944A48">
        <w:rPr>
          <w:rFonts w:ascii="Myriad Pro" w:hAnsi="Myriad Pro"/>
          <w:lang w:val="en-US"/>
        </w:rPr>
        <w:t xml:space="preserve"> has been reallocated from above mentioned budget lines to the budget line </w:t>
      </w:r>
      <w:r w:rsidRPr="00944A48">
        <w:rPr>
          <w:rFonts w:ascii="Myriad Pro" w:hAnsi="Myriad Pro"/>
          <w:i/>
          <w:iCs/>
          <w:lang w:val="en-US"/>
        </w:rPr>
        <w:t>Support upgrading water utilities’ financial management capacity</w:t>
      </w:r>
      <w:r w:rsidRPr="00944A48">
        <w:rPr>
          <w:rFonts w:ascii="Myriad Pro" w:hAnsi="Myriad Pro"/>
          <w:lang w:val="en-US"/>
        </w:rPr>
        <w:t xml:space="preserve"> (Activity 3.3). As a result, </w:t>
      </w:r>
      <w:r w:rsidRPr="00944A48">
        <w:rPr>
          <w:rFonts w:ascii="Myriad Pro" w:hAnsi="Myriad Pro"/>
          <w:lang w:val="en-US"/>
        </w:rPr>
        <w:lastRenderedPageBreak/>
        <w:t xml:space="preserve">both the number of units and the total budget under this activity have been increased to strengthen the planned support and ensure more comprehensive capacity development of targeted water utilities. This reallocation will ensure that resources are effectively used to further strengthen the technical, </w:t>
      </w:r>
      <w:proofErr w:type="gramStart"/>
      <w:r w:rsidRPr="00944A48">
        <w:rPr>
          <w:rFonts w:ascii="Myriad Pro" w:hAnsi="Myriad Pro"/>
          <w:lang w:val="en-US"/>
        </w:rPr>
        <w:t>financial</w:t>
      </w:r>
      <w:proofErr w:type="gramEnd"/>
      <w:r w:rsidRPr="00944A48">
        <w:rPr>
          <w:rFonts w:ascii="Myriad Pro" w:hAnsi="Myriad Pro"/>
          <w:lang w:val="en-US"/>
        </w:rPr>
        <w:t xml:space="preserve"> and institutional capacities of water utilities addressing their most needs and supporting the successful implementation of ongoing activities. Additionally, number of units is revised from 98 to 95 to correctly reflect actual disbursement dynamics.</w:t>
      </w:r>
    </w:p>
    <w:bookmarkEnd w:id="26"/>
    <w:p w14:paraId="43128954" w14:textId="77777777" w:rsidR="00DA7793" w:rsidRPr="00944A48" w:rsidRDefault="00DA7793" w:rsidP="00DA7793">
      <w:pPr>
        <w:jc w:val="both"/>
        <w:rPr>
          <w:rFonts w:ascii="Myriad Pro" w:hAnsi="Myriad Pro"/>
          <w:lang w:val="en-US"/>
        </w:rPr>
      </w:pPr>
      <w:r w:rsidRPr="00944A48">
        <w:rPr>
          <w:rFonts w:ascii="Myriad Pro" w:hAnsi="Myriad Pro"/>
          <w:lang w:val="en-US"/>
        </w:rPr>
        <w:t xml:space="preserve">Modifications within </w:t>
      </w:r>
      <w:r w:rsidRPr="00944A48">
        <w:rPr>
          <w:rFonts w:ascii="Myriad Pro" w:hAnsi="Myriad Pro"/>
          <w:b/>
          <w:bCs/>
          <w:lang w:val="en-US"/>
        </w:rPr>
        <w:t>Action Management and Evaluation:</w:t>
      </w:r>
    </w:p>
    <w:p w14:paraId="392B23D2" w14:textId="77777777" w:rsidR="00DA7793" w:rsidRPr="00944A48" w:rsidRDefault="00DA7793" w:rsidP="00DA7793">
      <w:pPr>
        <w:numPr>
          <w:ilvl w:val="0"/>
          <w:numId w:val="27"/>
        </w:numPr>
        <w:jc w:val="both"/>
        <w:rPr>
          <w:rFonts w:ascii="Myriad Pro" w:hAnsi="Myriad Pro"/>
          <w:lang w:val="en-US"/>
        </w:rPr>
      </w:pPr>
      <w:r w:rsidRPr="00944A48">
        <w:rPr>
          <w:rFonts w:ascii="Myriad Pro" w:hAnsi="Myriad Pro"/>
          <w:lang w:val="en-US"/>
        </w:rPr>
        <w:t xml:space="preserve">Minor savings identified under several budget lines, including </w:t>
      </w:r>
      <w:r w:rsidRPr="00944A48">
        <w:rPr>
          <w:rFonts w:ascii="Myriad Pro" w:hAnsi="Myriad Pro"/>
          <w:i/>
          <w:iCs/>
          <w:lang w:val="en-US"/>
        </w:rPr>
        <w:t>Sector Quality Assurance / Sector Associate</w:t>
      </w:r>
      <w:r w:rsidRPr="00944A48">
        <w:rPr>
          <w:rFonts w:ascii="Myriad Pro" w:hAnsi="Myriad Pro"/>
          <w:lang w:val="en-US"/>
        </w:rPr>
        <w:t xml:space="preserve">, </w:t>
      </w:r>
      <w:r w:rsidRPr="00944A48">
        <w:rPr>
          <w:rFonts w:ascii="Myriad Pro" w:hAnsi="Myriad Pro"/>
          <w:i/>
          <w:iCs/>
          <w:lang w:val="en-US"/>
        </w:rPr>
        <w:t>Chief Technical Advisor</w:t>
      </w:r>
      <w:r w:rsidRPr="00944A48">
        <w:rPr>
          <w:rFonts w:ascii="Myriad Pro" w:hAnsi="Myriad Pro"/>
          <w:lang w:val="en-US"/>
        </w:rPr>
        <w:t xml:space="preserve">, and </w:t>
      </w:r>
      <w:r w:rsidRPr="00944A48">
        <w:rPr>
          <w:rFonts w:ascii="Myriad Pro" w:hAnsi="Myriad Pro"/>
          <w:i/>
          <w:iCs/>
          <w:lang w:val="en-US"/>
        </w:rPr>
        <w:t>Programme Operational Support</w:t>
      </w:r>
      <w:r w:rsidRPr="00944A48">
        <w:rPr>
          <w:rFonts w:ascii="Myriad Pro" w:hAnsi="Myriad Pro"/>
          <w:lang w:val="en-US"/>
        </w:rPr>
        <w:t xml:space="preserve"> as well as savings under the </w:t>
      </w:r>
      <w:r w:rsidRPr="00944A48">
        <w:rPr>
          <w:rFonts w:ascii="Myriad Pro" w:hAnsi="Myriad Pro"/>
          <w:i/>
          <w:iCs/>
          <w:lang w:val="en-US"/>
        </w:rPr>
        <w:t>Visibility</w:t>
      </w:r>
      <w:r w:rsidRPr="00944A48">
        <w:rPr>
          <w:rFonts w:ascii="Myriad Pro" w:hAnsi="Myriad Pro"/>
          <w:lang w:val="en-US"/>
        </w:rPr>
        <w:t xml:space="preserve"> budget line were reallocated to the </w:t>
      </w:r>
      <w:r w:rsidRPr="00944A48">
        <w:rPr>
          <w:rFonts w:ascii="Myriad Pro" w:hAnsi="Myriad Pro"/>
          <w:i/>
          <w:iCs/>
          <w:lang w:val="en-US"/>
        </w:rPr>
        <w:t>Project Associate</w:t>
      </w:r>
      <w:r w:rsidRPr="00944A48">
        <w:rPr>
          <w:rFonts w:ascii="Myriad Pro" w:hAnsi="Myriad Pro"/>
          <w:lang w:val="en-US"/>
        </w:rPr>
        <w:t xml:space="preserve"> budget line (</w:t>
      </w:r>
      <w:r w:rsidRPr="00944A48">
        <w:rPr>
          <w:rFonts w:ascii="Myriad Pro" w:hAnsi="Myriad Pro"/>
          <w:b/>
          <w:bCs/>
          <w:lang w:val="en-US"/>
        </w:rPr>
        <w:t>EUR 768.84</w:t>
      </w:r>
      <w:r w:rsidRPr="00944A48">
        <w:rPr>
          <w:rFonts w:ascii="Myriad Pro" w:hAnsi="Myriad Pro"/>
          <w:lang w:val="en-US"/>
        </w:rPr>
        <w:t xml:space="preserve">) and the budget line </w:t>
      </w:r>
      <w:r w:rsidRPr="00944A48">
        <w:rPr>
          <w:rFonts w:ascii="Myriad Pro" w:hAnsi="Myriad Pro"/>
          <w:i/>
          <w:iCs/>
          <w:lang w:val="en-US"/>
        </w:rPr>
        <w:t>Equipment - IT and furniture</w:t>
      </w:r>
      <w:r w:rsidRPr="00944A48">
        <w:rPr>
          <w:rFonts w:ascii="Myriad Pro" w:hAnsi="Myriad Pro"/>
          <w:lang w:val="en-US"/>
        </w:rPr>
        <w:t xml:space="preserve"> (</w:t>
      </w:r>
      <w:r w:rsidRPr="00944A48">
        <w:rPr>
          <w:rFonts w:ascii="Myriad Pro" w:hAnsi="Myriad Pro"/>
          <w:b/>
          <w:bCs/>
          <w:lang w:val="en-US"/>
        </w:rPr>
        <w:t>EUR 1,905.62</w:t>
      </w:r>
      <w:r w:rsidRPr="00944A48">
        <w:rPr>
          <w:rFonts w:ascii="Myriad Pro" w:hAnsi="Myriad Pro"/>
          <w:lang w:val="en-US"/>
        </w:rPr>
        <w:t xml:space="preserve">). </w:t>
      </w:r>
    </w:p>
    <w:p w14:paraId="470A13FE" w14:textId="77777777" w:rsidR="00DA7793" w:rsidRPr="00944A48" w:rsidRDefault="00DA7793" w:rsidP="00DA7793">
      <w:pPr>
        <w:numPr>
          <w:ilvl w:val="0"/>
          <w:numId w:val="27"/>
        </w:numPr>
        <w:jc w:val="both"/>
        <w:rPr>
          <w:rFonts w:ascii="Myriad Pro" w:hAnsi="Myriad Pro"/>
          <w:lang w:val="en-US"/>
        </w:rPr>
      </w:pPr>
      <w:r w:rsidRPr="00944A48">
        <w:rPr>
          <w:rFonts w:ascii="Myriad Pro" w:hAnsi="Myriad Pro"/>
          <w:lang w:val="en-US"/>
        </w:rPr>
        <w:t xml:space="preserve">Unit description and unit value under the budget lines of the </w:t>
      </w:r>
      <w:r w:rsidRPr="00944A48">
        <w:rPr>
          <w:rFonts w:ascii="Myriad Pro" w:hAnsi="Myriad Pro"/>
          <w:i/>
          <w:iCs/>
          <w:lang w:val="en-US"/>
        </w:rPr>
        <w:t>Sector quality assurance, Project Manager, Chief technical Advisor, Project Associate, Programme operation Support and Project Assistant</w:t>
      </w:r>
      <w:r w:rsidRPr="00944A48">
        <w:rPr>
          <w:rFonts w:ascii="Myriad Pro" w:hAnsi="Myriad Pro"/>
          <w:lang w:val="en-US"/>
        </w:rPr>
        <w:t xml:space="preserve"> are aligned in accordance with the actual disbursement dynamic.</w:t>
      </w:r>
    </w:p>
    <w:p w14:paraId="68ADD5E8" w14:textId="77777777" w:rsidR="00DA7793" w:rsidRPr="00944A48" w:rsidRDefault="00DA7793" w:rsidP="00DA7793">
      <w:pPr>
        <w:numPr>
          <w:ilvl w:val="0"/>
          <w:numId w:val="27"/>
        </w:numPr>
        <w:jc w:val="both"/>
        <w:rPr>
          <w:rFonts w:ascii="Myriad Pro" w:hAnsi="Myriad Pro"/>
          <w:lang w:val="en-US"/>
        </w:rPr>
      </w:pPr>
      <w:r w:rsidRPr="00944A48">
        <w:rPr>
          <w:rFonts w:ascii="Myriad Pro" w:hAnsi="Myriad Pro"/>
          <w:lang w:val="en-US"/>
        </w:rPr>
        <w:t xml:space="preserve">The unit description under the budget line </w:t>
      </w:r>
      <w:r w:rsidRPr="00944A48">
        <w:rPr>
          <w:rFonts w:ascii="Myriad Pro" w:hAnsi="Myriad Pro"/>
          <w:i/>
          <w:iCs/>
          <w:lang w:val="en-US"/>
        </w:rPr>
        <w:t>Equipment – IT and furniture</w:t>
      </w:r>
      <w:r w:rsidRPr="00944A48">
        <w:rPr>
          <w:rFonts w:ascii="Myriad Pro" w:hAnsi="Myriad Pro"/>
          <w:lang w:val="en-US"/>
        </w:rPr>
        <w:t xml:space="preserve"> has been changed from a lump sum to a monthly average, to better reflect actual cost disbursement. Additionally, the pertinent Justification budget line has been revised to include lease of IT equipment, ensuring alignment with operational needs.</w:t>
      </w:r>
    </w:p>
    <w:p w14:paraId="391A001E" w14:textId="7F5EF195" w:rsidR="00C0557A" w:rsidRPr="00944A48" w:rsidRDefault="00DA7793" w:rsidP="00470388">
      <w:pPr>
        <w:numPr>
          <w:ilvl w:val="0"/>
          <w:numId w:val="27"/>
        </w:numPr>
        <w:jc w:val="both"/>
        <w:rPr>
          <w:rFonts w:ascii="Myriad Pro" w:hAnsi="Myriad Pro"/>
          <w:lang w:val="en-US"/>
        </w:rPr>
      </w:pPr>
      <w:r w:rsidRPr="00944A48">
        <w:rPr>
          <w:rFonts w:ascii="Myriad Pro" w:hAnsi="Myriad Pro"/>
          <w:lang w:val="en-US"/>
        </w:rPr>
        <w:t xml:space="preserve">Justification of the estimated costs for the budget line </w:t>
      </w:r>
      <w:r w:rsidRPr="00944A48">
        <w:rPr>
          <w:rFonts w:ascii="Myriad Pro" w:hAnsi="Myriad Pro"/>
          <w:i/>
          <w:iCs/>
          <w:lang w:val="en-US"/>
        </w:rPr>
        <w:t xml:space="preserve">Rent </w:t>
      </w:r>
      <w:r w:rsidRPr="00944A48">
        <w:rPr>
          <w:rFonts w:ascii="Myriad Pro" w:hAnsi="Myriad Pro"/>
          <w:lang w:val="en-US"/>
        </w:rPr>
        <w:t>have been revised to better reflect the actual disbursement dynamic and cost description.</w:t>
      </w:r>
      <w:bookmarkStart w:id="27" w:name="_Toc518472480"/>
      <w:bookmarkStart w:id="28" w:name="_Toc518473137"/>
      <w:bookmarkStart w:id="29" w:name="_Toc518473114"/>
      <w:bookmarkStart w:id="30" w:name="_Toc518474774"/>
      <w:bookmarkStart w:id="31" w:name="_Toc518476479"/>
      <w:bookmarkStart w:id="32" w:name="_Toc518480198"/>
      <w:bookmarkStart w:id="33" w:name="_Toc518480295"/>
      <w:bookmarkStart w:id="34" w:name="_Toc518480522"/>
      <w:bookmarkStart w:id="35" w:name="_Toc518480627"/>
      <w:bookmarkStart w:id="36" w:name="_Toc518481537"/>
      <w:bookmarkStart w:id="37" w:name="_Toc2605597"/>
      <w:bookmarkStart w:id="38" w:name="_Toc96809939"/>
    </w:p>
    <w:p w14:paraId="46B8C65D" w14:textId="77777777" w:rsidR="00F44AC9" w:rsidRPr="00944A48" w:rsidRDefault="00F44AC9" w:rsidP="0003290D">
      <w:pPr>
        <w:pStyle w:val="Heading2"/>
        <w:spacing w:before="240" w:after="240"/>
        <w:ind w:left="432" w:hanging="432"/>
        <w:rPr>
          <w:rFonts w:ascii="Myriad Pro" w:hAnsi="Myriad Pro"/>
          <w:sz w:val="24"/>
          <w:szCs w:val="24"/>
        </w:rPr>
      </w:pPr>
      <w:bookmarkStart w:id="39" w:name="_Toc202796614"/>
      <w:bookmarkEnd w:id="27"/>
      <w:bookmarkEnd w:id="28"/>
      <w:bookmarkEnd w:id="29"/>
      <w:bookmarkEnd w:id="30"/>
      <w:bookmarkEnd w:id="31"/>
      <w:bookmarkEnd w:id="32"/>
      <w:bookmarkEnd w:id="33"/>
      <w:bookmarkEnd w:id="34"/>
      <w:bookmarkEnd w:id="35"/>
      <w:bookmarkEnd w:id="36"/>
      <w:bookmarkEnd w:id="37"/>
      <w:bookmarkEnd w:id="38"/>
      <w:r w:rsidRPr="00944A48">
        <w:rPr>
          <w:rFonts w:ascii="Myriad Pro" w:hAnsi="Myriad Pro"/>
          <w:sz w:val="24"/>
          <w:szCs w:val="24"/>
        </w:rPr>
        <w:t>COORDINATION AND COLLABORATION</w:t>
      </w:r>
      <w:bookmarkEnd w:id="39"/>
      <w:r w:rsidRPr="00944A48">
        <w:rPr>
          <w:rFonts w:ascii="Myriad Pro" w:hAnsi="Myriad Pro"/>
          <w:sz w:val="24"/>
          <w:szCs w:val="24"/>
        </w:rPr>
        <w:t xml:space="preserve"> </w:t>
      </w:r>
    </w:p>
    <w:p w14:paraId="34901589" w14:textId="6DD74721" w:rsidR="00C96077" w:rsidRPr="00944A48" w:rsidRDefault="00C96077" w:rsidP="00C96077">
      <w:pPr>
        <w:spacing w:before="120" w:after="120" w:line="240" w:lineRule="auto"/>
        <w:jc w:val="both"/>
        <w:rPr>
          <w:rFonts w:ascii="Myriad Pro" w:hAnsi="Myriad Pro"/>
          <w:lang w:val="en-US"/>
        </w:rPr>
      </w:pPr>
      <w:r w:rsidRPr="00944A48">
        <w:rPr>
          <w:rFonts w:ascii="Myriad Pro" w:hAnsi="Myriad Pro"/>
          <w:lang w:val="en-US"/>
        </w:rPr>
        <w:t xml:space="preserve">The Action remains </w:t>
      </w:r>
      <w:r w:rsidRPr="00944A48">
        <w:rPr>
          <w:rFonts w:ascii="Myriad Pro" w:hAnsi="Myriad Pro"/>
          <w:b/>
          <w:bCs/>
          <w:lang w:val="en-US"/>
        </w:rPr>
        <w:t>embedded within a collaborative, multi-donor engagement framework</w:t>
      </w:r>
      <w:r w:rsidRPr="00944A48">
        <w:rPr>
          <w:rFonts w:ascii="Myriad Pro" w:hAnsi="Myriad Pro"/>
          <w:lang w:val="en-US"/>
        </w:rPr>
        <w:t xml:space="preserve"> that builds upon sectoral advancements initiated in 2016. Implemented by UNDP, and supported by the Governments of the Czech Republic, Switzerland, and Sweden, alongside the European Union</w:t>
      </w:r>
      <w:r w:rsidR="0098189D" w:rsidRPr="00944A48">
        <w:rPr>
          <w:rFonts w:ascii="Myriad Pro" w:hAnsi="Myriad Pro"/>
          <w:lang w:val="en-US"/>
        </w:rPr>
        <w:t xml:space="preserve"> (through EU4MEG)</w:t>
      </w:r>
      <w:r w:rsidRPr="00944A48">
        <w:rPr>
          <w:rFonts w:ascii="Myriad Pro" w:hAnsi="Myriad Pro"/>
          <w:lang w:val="en-US"/>
        </w:rPr>
        <w:t>, these initiatives promote synergy and complementarity across donor-supported interventions</w:t>
      </w:r>
      <w:r w:rsidR="0098189D" w:rsidRPr="00944A48">
        <w:rPr>
          <w:rFonts w:ascii="Myriad Pro" w:hAnsi="Myriad Pro"/>
          <w:lang w:val="en-US"/>
        </w:rPr>
        <w:t xml:space="preserve"> thus e</w:t>
      </w:r>
      <w:r w:rsidRPr="00944A48">
        <w:rPr>
          <w:rFonts w:ascii="Myriad Pro" w:hAnsi="Myriad Pro"/>
          <w:lang w:val="en-US"/>
        </w:rPr>
        <w:t>nabling harmonized planning, joint steering mechanisms, and shared management structures.</w:t>
      </w:r>
    </w:p>
    <w:p w14:paraId="1696FEB7" w14:textId="27B08C72" w:rsidR="00C96077" w:rsidRPr="00944A48" w:rsidRDefault="00C96077" w:rsidP="00C96077">
      <w:pPr>
        <w:spacing w:before="120" w:after="120" w:line="240" w:lineRule="auto"/>
        <w:jc w:val="both"/>
        <w:rPr>
          <w:rFonts w:ascii="Myriad Pro" w:hAnsi="Myriad Pro"/>
          <w:lang w:val="en-US"/>
        </w:rPr>
      </w:pPr>
      <w:r w:rsidRPr="00944A48">
        <w:rPr>
          <w:rFonts w:ascii="Myriad Pro" w:hAnsi="Myriad Pro"/>
          <w:lang w:val="en-US"/>
        </w:rPr>
        <w:t>Donor alignment in the sector is systematically coordinated through the WABIH</w:t>
      </w:r>
      <w:r w:rsidR="0098189D" w:rsidRPr="00944A48">
        <w:rPr>
          <w:rFonts w:ascii="Myriad Pro" w:hAnsi="Myriad Pro"/>
          <w:lang w:val="en-US"/>
        </w:rPr>
        <w:t>, a</w:t>
      </w:r>
      <w:r w:rsidRPr="00944A48">
        <w:rPr>
          <w:rFonts w:ascii="Myriad Pro" w:hAnsi="Myriad Pro"/>
          <w:lang w:val="en-US"/>
        </w:rPr>
        <w:t xml:space="preserve"> recognized platform that fosters policy dialogue, advocacy, and strategic coherence across all administrative levels. Following its successful launch, WABIH has </w:t>
      </w:r>
      <w:r w:rsidR="00463657" w:rsidRPr="00944A48">
        <w:rPr>
          <w:rFonts w:ascii="Myriad Pro" w:hAnsi="Myriad Pro"/>
          <w:lang w:val="en-US"/>
        </w:rPr>
        <w:t>gained</w:t>
      </w:r>
      <w:r w:rsidRPr="00944A48">
        <w:rPr>
          <w:rFonts w:ascii="Myriad Pro" w:hAnsi="Myriad Pro"/>
          <w:lang w:val="en-US"/>
        </w:rPr>
        <w:t xml:space="preserve"> trust and recognition among institutions as a credible champion of sectoral transformation. Importantly, future investments in water and wastewater infrastructure increasingly hinge on </w:t>
      </w:r>
      <w:r w:rsidRPr="00944A48">
        <w:rPr>
          <w:rFonts w:ascii="Myriad Pro" w:hAnsi="Myriad Pro"/>
          <w:b/>
          <w:bCs/>
          <w:lang w:val="en-US"/>
        </w:rPr>
        <w:t>evidence of progress within the enabling policy and institutional environment,</w:t>
      </w:r>
      <w:r w:rsidRPr="00944A48">
        <w:rPr>
          <w:rFonts w:ascii="Myriad Pro" w:hAnsi="Myriad Pro"/>
          <w:lang w:val="en-US"/>
        </w:rPr>
        <w:t xml:space="preserve"> both at national and subnational levels.</w:t>
      </w:r>
    </w:p>
    <w:p w14:paraId="39B67312" w14:textId="6D48D19B" w:rsidR="00C96077" w:rsidRPr="00944A48" w:rsidRDefault="00C96077" w:rsidP="00C96077">
      <w:pPr>
        <w:spacing w:before="120" w:after="120" w:line="240" w:lineRule="auto"/>
        <w:jc w:val="both"/>
        <w:rPr>
          <w:rFonts w:ascii="Myriad Pro" w:hAnsi="Myriad Pro"/>
          <w:lang w:val="en-US"/>
        </w:rPr>
      </w:pPr>
      <w:r w:rsidRPr="00944A48">
        <w:rPr>
          <w:rFonts w:ascii="Myriad Pro" w:hAnsi="Myriad Pro"/>
          <w:lang w:val="en-US"/>
        </w:rPr>
        <w:t>The Action continues to adva</w:t>
      </w:r>
      <w:r w:rsidRPr="00944A48">
        <w:rPr>
          <w:rFonts w:ascii="Myriad Pro" w:hAnsi="Myriad Pro"/>
          <w:b/>
          <w:bCs/>
          <w:lang w:val="en-US"/>
        </w:rPr>
        <w:t>nce inclusive policy dialogue and systemic reforms in wastewater and water supply services</w:t>
      </w:r>
      <w:r w:rsidRPr="00944A48">
        <w:rPr>
          <w:rFonts w:ascii="Myriad Pro" w:hAnsi="Myriad Pro"/>
          <w:lang w:val="en-US"/>
        </w:rPr>
        <w:t xml:space="preserve"> through a coordinated approach that engages a wide spectrum of stakeholders. These efforts are anchored in a shared commitment to modernize institutional, regulatory, and legal frameworks in a harmonized, nationwide manner. Sector transformation is guided by a rational and sequenced </w:t>
      </w:r>
      <w:r w:rsidR="000D2055" w:rsidRPr="00944A48">
        <w:rPr>
          <w:rFonts w:ascii="Myriad Pro" w:hAnsi="Myriad Pro"/>
          <w:lang w:val="en-US"/>
        </w:rPr>
        <w:t xml:space="preserve">Program for </w:t>
      </w:r>
      <w:r w:rsidRPr="00944A48">
        <w:rPr>
          <w:rFonts w:ascii="Myriad Pro" w:hAnsi="Myriad Pro"/>
          <w:lang w:val="en-US"/>
        </w:rPr>
        <w:t>reform</w:t>
      </w:r>
      <w:r w:rsidR="000D2055" w:rsidRPr="00944A48">
        <w:rPr>
          <w:rFonts w:ascii="Myriad Pro" w:hAnsi="Myriad Pro"/>
          <w:lang w:val="en-US"/>
        </w:rPr>
        <w:t>s</w:t>
      </w:r>
      <w:r w:rsidRPr="00944A48">
        <w:rPr>
          <w:rFonts w:ascii="Myriad Pro" w:hAnsi="Myriad Pro"/>
          <w:lang w:val="en-US"/>
        </w:rPr>
        <w:t xml:space="preserve"> </w:t>
      </w:r>
      <w:r w:rsidR="000D2055" w:rsidRPr="00944A48">
        <w:rPr>
          <w:rFonts w:ascii="Myriad Pro" w:hAnsi="Myriad Pro"/>
          <w:lang w:val="en-US"/>
        </w:rPr>
        <w:t xml:space="preserve">and </w:t>
      </w:r>
      <w:r w:rsidRPr="00944A48">
        <w:rPr>
          <w:rFonts w:ascii="Myriad Pro" w:hAnsi="Myriad Pro"/>
          <w:lang w:val="en-US"/>
        </w:rPr>
        <w:t>roadmap, co-designed with key institutional actors, including state and entity representatives, Associations of Municipalities and Cities (AMCs), professional water utility associations, and other relevant stakeholders. Tailored technical and professional assistance is provided to government institutions in both entities, calibrated to their reform readiness and institutional capacities.</w:t>
      </w:r>
    </w:p>
    <w:p w14:paraId="5D6972F2" w14:textId="7E08CF3D" w:rsidR="003E3522" w:rsidRPr="00944A48" w:rsidRDefault="00C96077" w:rsidP="00847B02">
      <w:pPr>
        <w:spacing w:before="120" w:after="120" w:line="240" w:lineRule="auto"/>
        <w:jc w:val="both"/>
        <w:rPr>
          <w:rFonts w:ascii="Myriad Pro" w:hAnsi="Myriad Pro"/>
          <w:lang w:val="en-US"/>
        </w:rPr>
      </w:pPr>
      <w:r w:rsidRPr="00944A48">
        <w:rPr>
          <w:rFonts w:ascii="Myriad Pro" w:hAnsi="Myriad Pro"/>
          <w:lang w:val="en-US"/>
        </w:rPr>
        <w:lastRenderedPageBreak/>
        <w:t>Through close coordination with the World Bank’s Water Supply and Sanitation Services Operation</w:t>
      </w:r>
      <w:r w:rsidR="00A349A6" w:rsidRPr="00944A48">
        <w:rPr>
          <w:rFonts w:ascii="Myriad Pro" w:hAnsi="Myriad Pro"/>
          <w:lang w:val="en-US"/>
        </w:rPr>
        <w:t xml:space="preserve">, </w:t>
      </w:r>
      <w:r w:rsidRPr="00944A48">
        <w:rPr>
          <w:rFonts w:ascii="Myriad Pro" w:hAnsi="Myriad Pro"/>
          <w:lang w:val="en-US"/>
        </w:rPr>
        <w:t xml:space="preserve">the Action supports </w:t>
      </w:r>
      <w:r w:rsidRPr="00944A48">
        <w:rPr>
          <w:rFonts w:ascii="Myriad Pro" w:hAnsi="Myriad Pro"/>
          <w:b/>
          <w:bCs/>
          <w:lang w:val="en-US"/>
        </w:rPr>
        <w:t>enhanced programming alignment and operational complementarities</w:t>
      </w:r>
      <w:r w:rsidRPr="00944A48">
        <w:rPr>
          <w:rFonts w:ascii="Myriad Pro" w:hAnsi="Myriad Pro"/>
          <w:lang w:val="en-US"/>
        </w:rPr>
        <w:t xml:space="preserve">. The shared reform agenda ensures optimal resource use and collective impact across donor-supported programs. </w:t>
      </w:r>
    </w:p>
    <w:p w14:paraId="0E30803A" w14:textId="77777777" w:rsidR="00F44AC9" w:rsidRPr="00944A48" w:rsidRDefault="00F44AC9" w:rsidP="0003290D">
      <w:pPr>
        <w:pStyle w:val="Heading2"/>
        <w:spacing w:before="240" w:after="240"/>
        <w:ind w:left="432" w:hanging="432"/>
        <w:rPr>
          <w:rFonts w:ascii="Myriad Pro" w:hAnsi="Myriad Pro"/>
          <w:sz w:val="24"/>
          <w:szCs w:val="24"/>
        </w:rPr>
      </w:pPr>
      <w:bookmarkStart w:id="40" w:name="_Toc202796615"/>
      <w:r w:rsidRPr="00944A48">
        <w:rPr>
          <w:rFonts w:ascii="Myriad Pro" w:hAnsi="Myriad Pro"/>
          <w:sz w:val="24"/>
          <w:szCs w:val="24"/>
        </w:rPr>
        <w:t>LESSONS LEARNT</w:t>
      </w:r>
      <w:bookmarkEnd w:id="40"/>
    </w:p>
    <w:p w14:paraId="38E7DDF9" w14:textId="68040A32" w:rsidR="007675BE" w:rsidRPr="00944A48" w:rsidRDefault="007675BE" w:rsidP="0025464A">
      <w:pPr>
        <w:pStyle w:val="CommentText"/>
        <w:numPr>
          <w:ilvl w:val="0"/>
          <w:numId w:val="3"/>
        </w:numPr>
        <w:spacing w:before="120" w:after="120"/>
        <w:jc w:val="both"/>
        <w:rPr>
          <w:rFonts w:ascii="Myriad Pro" w:hAnsi="Myriad Pro"/>
          <w:b/>
          <w:bCs/>
          <w:sz w:val="22"/>
          <w:szCs w:val="22"/>
        </w:rPr>
      </w:pPr>
      <w:r w:rsidRPr="00944A48">
        <w:rPr>
          <w:rFonts w:ascii="Myriad Pro" w:hAnsi="Myriad Pro"/>
          <w:sz w:val="22"/>
          <w:szCs w:val="22"/>
        </w:rPr>
        <w:t>In Bosnia and Herzegovina, numerous externally supported projects offer varying degrees of technical and expert assistance with the expectation of driving sectoral progress. However, in many cases, implementation efforts inadvertently assume roles and responsibilities that lie within the mandates of specific administrative units. As a result, such interventions often function as temporary substitutes rather than facilitators of institutional strengthening. Consequently, strategic outputs such as policies, action plans, and reform strategies, frequently lack formal adoption and practical application, leading to their limited impact beyond the project lifespan. In contrast, EU4</w:t>
      </w:r>
      <w:r w:rsidRPr="00944A48">
        <w:rPr>
          <w:rFonts w:ascii="Myriad Pro" w:hAnsi="Myriad Pro"/>
          <w:b/>
          <w:bCs/>
          <w:sz w:val="22"/>
          <w:szCs w:val="22"/>
        </w:rPr>
        <w:t>MEG consistently reinforces the principle that ownership and leadership of reform processes must reside with competent BiH institutions at all relevant levels</w:t>
      </w:r>
      <w:r w:rsidRPr="00944A48">
        <w:rPr>
          <w:rFonts w:ascii="Myriad Pro" w:hAnsi="Myriad Pro"/>
          <w:sz w:val="22"/>
          <w:szCs w:val="22"/>
        </w:rPr>
        <w:t xml:space="preserve">. Technical assistance is delivered as a capacity-building instrument that proactively identifies performance gaps and supports administrations in co-creating appropriate solutions. Rather than prescribing deliverables, the Action facilitates participatory development of context-specific action plans, </w:t>
      </w:r>
      <w:proofErr w:type="gramStart"/>
      <w:r w:rsidRPr="00944A48">
        <w:rPr>
          <w:rFonts w:ascii="Myriad Pro" w:hAnsi="Myriad Pro"/>
          <w:sz w:val="22"/>
          <w:szCs w:val="22"/>
        </w:rPr>
        <w:t>led</w:t>
      </w:r>
      <w:proofErr w:type="gramEnd"/>
      <w:r w:rsidRPr="00944A48">
        <w:rPr>
          <w:rFonts w:ascii="Myriad Pro" w:hAnsi="Myriad Pro"/>
          <w:sz w:val="22"/>
          <w:szCs w:val="22"/>
        </w:rPr>
        <w:t xml:space="preserve"> and executed by the responsible local stakeholders. This approach demands a strong commitment from partner institutions and a shared understanding of reform priorities. Final decisions are reached through consensus-driven processes, which, though time-intensive, yield significantly higher implementation success rates and foster genuine institutional ownership. EU4MEG’s model thus moves </w:t>
      </w:r>
      <w:r w:rsidRPr="00944A48">
        <w:rPr>
          <w:rFonts w:ascii="Myriad Pro" w:hAnsi="Myriad Pro"/>
          <w:b/>
          <w:bCs/>
          <w:sz w:val="22"/>
          <w:szCs w:val="22"/>
        </w:rPr>
        <w:t>beyond traditional support modalities by embedding sustainability, responsiveness, and local empowerment into every phase of sectoral engagement.</w:t>
      </w:r>
    </w:p>
    <w:p w14:paraId="1E14C6F5" w14:textId="2255D5CD" w:rsidR="00A36D0A" w:rsidRPr="00944A48" w:rsidRDefault="00A36D0A" w:rsidP="0025464A">
      <w:pPr>
        <w:pStyle w:val="CommentText"/>
        <w:numPr>
          <w:ilvl w:val="0"/>
          <w:numId w:val="3"/>
        </w:numPr>
        <w:spacing w:before="120" w:after="120"/>
        <w:jc w:val="both"/>
        <w:rPr>
          <w:rFonts w:ascii="Myriad Pro" w:hAnsi="Myriad Pro"/>
          <w:sz w:val="22"/>
          <w:szCs w:val="22"/>
        </w:rPr>
      </w:pPr>
      <w:r w:rsidRPr="00944A48">
        <w:rPr>
          <w:rFonts w:ascii="Myriad Pro" w:hAnsi="Myriad Pro"/>
          <w:sz w:val="22"/>
          <w:szCs w:val="22"/>
        </w:rPr>
        <w:t xml:space="preserve">Any reform process or systematic change must start with public engagement that includes </w:t>
      </w:r>
      <w:r w:rsidRPr="00944A48">
        <w:rPr>
          <w:rFonts w:ascii="Myriad Pro" w:hAnsi="Myriad Pro"/>
          <w:b/>
          <w:bCs/>
          <w:sz w:val="22"/>
          <w:szCs w:val="22"/>
        </w:rPr>
        <w:t>all key stakeholders from all levels of government</w:t>
      </w:r>
      <w:r w:rsidRPr="00944A48">
        <w:rPr>
          <w:rFonts w:ascii="Myriad Pro" w:hAnsi="Myriad Pro"/>
          <w:sz w:val="22"/>
          <w:szCs w:val="22"/>
        </w:rPr>
        <w:t xml:space="preserve">. But without a strong political push and backing from their supervisors, or eventually from relevant international institutions, the major government stakeholders are not eager to begin with and even less to carry out almost any reform process. In this sense, the involvement of the Water Alliance in the future must be specifically </w:t>
      </w:r>
      <w:r w:rsidRPr="00944A48">
        <w:rPr>
          <w:rFonts w:ascii="Myriad Pro" w:hAnsi="Myriad Pro"/>
          <w:b/>
          <w:bCs/>
          <w:sz w:val="22"/>
          <w:szCs w:val="22"/>
        </w:rPr>
        <w:t>directed towards the key holders in the executive power</w:t>
      </w:r>
      <w:r w:rsidRPr="00944A48">
        <w:rPr>
          <w:rFonts w:ascii="Myriad Pro" w:hAnsi="Myriad Pro"/>
          <w:sz w:val="22"/>
          <w:szCs w:val="22"/>
        </w:rPr>
        <w:t xml:space="preserve"> (the prime ministers of the entity governments), and preferably also the </w:t>
      </w:r>
      <w:r w:rsidRPr="00944A48">
        <w:rPr>
          <w:rFonts w:ascii="Myriad Pro" w:hAnsi="Myriad Pro"/>
          <w:b/>
          <w:bCs/>
          <w:sz w:val="22"/>
          <w:szCs w:val="22"/>
        </w:rPr>
        <w:t>leaders of political parties</w:t>
      </w:r>
      <w:r w:rsidRPr="00944A48">
        <w:rPr>
          <w:rFonts w:ascii="Myriad Pro" w:hAnsi="Myriad Pro"/>
          <w:sz w:val="22"/>
          <w:szCs w:val="22"/>
        </w:rPr>
        <w:t xml:space="preserve"> that form the majority in the legislative and executive power in both entities.</w:t>
      </w:r>
    </w:p>
    <w:p w14:paraId="1E2177BA" w14:textId="0CD565E5" w:rsidR="00A36D0A" w:rsidRPr="00944A48" w:rsidRDefault="00A36D0A" w:rsidP="0025464A">
      <w:pPr>
        <w:pStyle w:val="CommentText"/>
        <w:numPr>
          <w:ilvl w:val="0"/>
          <w:numId w:val="3"/>
        </w:numPr>
        <w:spacing w:before="120" w:after="120"/>
        <w:jc w:val="both"/>
        <w:rPr>
          <w:rFonts w:ascii="Myriad Pro" w:hAnsi="Myriad Pro"/>
          <w:sz w:val="22"/>
          <w:szCs w:val="22"/>
        </w:rPr>
      </w:pPr>
      <w:r w:rsidRPr="00944A48">
        <w:rPr>
          <w:rFonts w:ascii="Myriad Pro" w:hAnsi="Myriad Pro"/>
          <w:sz w:val="22"/>
          <w:szCs w:val="22"/>
        </w:rPr>
        <w:t xml:space="preserve">BiH government institutional motivation, commitment, and participation of their staff to contribute to reform processes may sometimes be seen as an opportunity for </w:t>
      </w:r>
      <w:r w:rsidRPr="00944A48">
        <w:rPr>
          <w:rFonts w:ascii="Myriad Pro" w:hAnsi="Myriad Pro"/>
          <w:b/>
          <w:bCs/>
          <w:sz w:val="22"/>
          <w:szCs w:val="22"/>
        </w:rPr>
        <w:t>direct benefits</w:t>
      </w:r>
      <w:r w:rsidRPr="00944A48">
        <w:rPr>
          <w:rFonts w:ascii="Myriad Pro" w:hAnsi="Myriad Pro"/>
          <w:sz w:val="22"/>
          <w:szCs w:val="22"/>
        </w:rPr>
        <w:t xml:space="preserve">. These issues should be carefully communicated with the management and negotiated with partners, since participation of relevant staff is crucial in these activities. </w:t>
      </w:r>
    </w:p>
    <w:p w14:paraId="04FAE26E" w14:textId="77777777" w:rsidR="00A36D0A" w:rsidRPr="00944A48" w:rsidRDefault="00A36D0A" w:rsidP="0025464A">
      <w:pPr>
        <w:pStyle w:val="CommentText"/>
        <w:numPr>
          <w:ilvl w:val="0"/>
          <w:numId w:val="3"/>
        </w:numPr>
        <w:spacing w:before="120" w:after="120"/>
        <w:jc w:val="both"/>
        <w:rPr>
          <w:rFonts w:ascii="Myriad Pro" w:hAnsi="Myriad Pro"/>
          <w:sz w:val="22"/>
          <w:szCs w:val="22"/>
        </w:rPr>
      </w:pPr>
      <w:r w:rsidRPr="00944A48">
        <w:rPr>
          <w:rFonts w:ascii="Myriad Pro" w:hAnsi="Myriad Pro"/>
          <w:sz w:val="22"/>
          <w:szCs w:val="22"/>
        </w:rPr>
        <w:t xml:space="preserve">One of the key lessons learned in 2024 is that administrative bodies in both entities have a </w:t>
      </w:r>
      <w:r w:rsidRPr="00944A48">
        <w:rPr>
          <w:rFonts w:ascii="Myriad Pro" w:hAnsi="Myriad Pro"/>
          <w:b/>
          <w:bCs/>
          <w:sz w:val="22"/>
          <w:szCs w:val="22"/>
        </w:rPr>
        <w:t>vested interest in improving the water services sector</w:t>
      </w:r>
      <w:r w:rsidRPr="00944A48">
        <w:rPr>
          <w:rFonts w:ascii="Myriad Pro" w:hAnsi="Myriad Pro"/>
          <w:sz w:val="22"/>
          <w:szCs w:val="22"/>
        </w:rPr>
        <w:t xml:space="preserve">, which was highly observable at the technical level, and efforts invested in their active participation in Working Groups. However, the engagement of civil servants and the outcome of their work is largely limited by the fact that institutional management (ministers) often </w:t>
      </w:r>
      <w:r w:rsidRPr="00944A48">
        <w:rPr>
          <w:rFonts w:ascii="Myriad Pro" w:hAnsi="Myriad Pro"/>
          <w:b/>
          <w:bCs/>
          <w:sz w:val="22"/>
          <w:szCs w:val="22"/>
        </w:rPr>
        <w:t>delay making key decisions and postpone actions</w:t>
      </w:r>
      <w:r w:rsidRPr="00944A48">
        <w:rPr>
          <w:rFonts w:ascii="Myriad Pro" w:hAnsi="Myriad Pro"/>
          <w:sz w:val="22"/>
          <w:szCs w:val="22"/>
        </w:rPr>
        <w:t xml:space="preserve"> to improve the situation in the sector, primarily due to </w:t>
      </w:r>
      <w:r w:rsidRPr="00944A48">
        <w:rPr>
          <w:rFonts w:ascii="Myriad Pro" w:hAnsi="Myriad Pro"/>
          <w:b/>
          <w:bCs/>
          <w:sz w:val="22"/>
          <w:szCs w:val="22"/>
        </w:rPr>
        <w:t>higher level political issues</w:t>
      </w:r>
      <w:r w:rsidRPr="00944A48">
        <w:rPr>
          <w:rFonts w:ascii="Myriad Pro" w:hAnsi="Myriad Pro"/>
          <w:sz w:val="22"/>
          <w:szCs w:val="22"/>
        </w:rPr>
        <w:t>, but even everyday small partisan opponency and local level turbulences.</w:t>
      </w:r>
    </w:p>
    <w:p w14:paraId="27CD50DB" w14:textId="7631CA51" w:rsidR="00A36D0A" w:rsidRPr="00944A48" w:rsidRDefault="00A36D0A" w:rsidP="0025464A">
      <w:pPr>
        <w:pStyle w:val="CommentText"/>
        <w:numPr>
          <w:ilvl w:val="0"/>
          <w:numId w:val="3"/>
        </w:numPr>
        <w:spacing w:before="120" w:after="120"/>
        <w:jc w:val="both"/>
        <w:rPr>
          <w:rFonts w:ascii="Myriad Pro" w:hAnsi="Myriad Pro"/>
          <w:sz w:val="22"/>
          <w:szCs w:val="22"/>
        </w:rPr>
      </w:pPr>
      <w:r w:rsidRPr="00944A48">
        <w:rPr>
          <w:rFonts w:ascii="Myriad Pro" w:hAnsi="Myriad Pro"/>
          <w:sz w:val="22"/>
          <w:szCs w:val="22"/>
        </w:rPr>
        <w:t xml:space="preserve">The </w:t>
      </w:r>
      <w:r w:rsidR="00B83D3E" w:rsidRPr="00944A48">
        <w:rPr>
          <w:rFonts w:ascii="Myriad Pro" w:hAnsi="Myriad Pro"/>
          <w:sz w:val="22"/>
          <w:szCs w:val="22"/>
        </w:rPr>
        <w:t>Action</w:t>
      </w:r>
      <w:r w:rsidRPr="00944A48">
        <w:rPr>
          <w:rFonts w:ascii="Myriad Pro" w:hAnsi="Myriad Pro"/>
          <w:sz w:val="22"/>
          <w:szCs w:val="22"/>
        </w:rPr>
        <w:t xml:space="preserve"> learned from direct discussions with WUCs and LGs that external financial injection, and co-financing infrastructure </w:t>
      </w:r>
      <w:r w:rsidR="00A128E7" w:rsidRPr="00944A48">
        <w:rPr>
          <w:rFonts w:ascii="Myriad Pro" w:hAnsi="Myriad Pro"/>
          <w:sz w:val="22"/>
          <w:szCs w:val="22"/>
        </w:rPr>
        <w:t>p</w:t>
      </w:r>
      <w:r w:rsidRPr="00944A48">
        <w:rPr>
          <w:rFonts w:ascii="Myriad Pro" w:hAnsi="Myriad Pro"/>
          <w:sz w:val="22"/>
          <w:szCs w:val="22"/>
        </w:rPr>
        <w:t xml:space="preserve">rojects or procurement of needed equipment for WUCs had additional benefits besides financial and technical aspects and created additional pressure on LGs councils and other decision makers to get their focus on specific important issues. There is almost a unanimous consensus among LGs and WUC representatives that </w:t>
      </w:r>
      <w:r w:rsidRPr="00944A48">
        <w:rPr>
          <w:rFonts w:ascii="Myriad Pro" w:hAnsi="Myriad Pro"/>
          <w:sz w:val="22"/>
          <w:szCs w:val="22"/>
        </w:rPr>
        <w:lastRenderedPageBreak/>
        <w:t xml:space="preserve">amount of funds received because of their dedication and work is not the key aspect. But even </w:t>
      </w:r>
      <w:r w:rsidRPr="00944A48">
        <w:rPr>
          <w:rFonts w:ascii="Myriad Pro" w:hAnsi="Myriad Pro"/>
          <w:b/>
          <w:bCs/>
          <w:sz w:val="22"/>
          <w:szCs w:val="22"/>
        </w:rPr>
        <w:t>smaller amounts of financing can create leverage for the LG administration</w:t>
      </w:r>
      <w:r w:rsidRPr="00944A48">
        <w:rPr>
          <w:rFonts w:ascii="Myriad Pro" w:hAnsi="Myriad Pro"/>
          <w:sz w:val="22"/>
          <w:szCs w:val="22"/>
        </w:rPr>
        <w:t xml:space="preserve"> to open discussions and initiate reform activities. </w:t>
      </w:r>
    </w:p>
    <w:p w14:paraId="0AA3B28F" w14:textId="77777777" w:rsidR="00A36D0A" w:rsidRPr="00944A48" w:rsidRDefault="00A36D0A" w:rsidP="0025464A">
      <w:pPr>
        <w:pStyle w:val="CommentText"/>
        <w:numPr>
          <w:ilvl w:val="0"/>
          <w:numId w:val="3"/>
        </w:numPr>
        <w:spacing w:before="120" w:after="120"/>
        <w:jc w:val="both"/>
        <w:rPr>
          <w:rFonts w:ascii="Myriad Pro" w:hAnsi="Myriad Pro"/>
          <w:sz w:val="22"/>
          <w:szCs w:val="22"/>
        </w:rPr>
      </w:pPr>
      <w:r w:rsidRPr="00944A48">
        <w:rPr>
          <w:rFonts w:ascii="Myriad Pro" w:hAnsi="Myriad Pro"/>
          <w:sz w:val="22"/>
          <w:szCs w:val="22"/>
        </w:rPr>
        <w:t xml:space="preserve">It is evident that WUCs do not have sufficient financial capacity to start with effective reduction of water losses and establish NRW reduction activities as one of their priorities. One of the major reasons for the relatively poor results in NRW reduction is the lack of financials that will direct substantial investments for </w:t>
      </w:r>
      <w:r w:rsidRPr="00944A48">
        <w:rPr>
          <w:rFonts w:ascii="Myriad Pro" w:hAnsi="Myriad Pro"/>
          <w:b/>
          <w:bCs/>
          <w:sz w:val="22"/>
          <w:szCs w:val="22"/>
        </w:rPr>
        <w:t>needed water network reconstructions</w:t>
      </w:r>
      <w:r w:rsidRPr="00944A48">
        <w:rPr>
          <w:rFonts w:ascii="Myriad Pro" w:hAnsi="Myriad Pro"/>
          <w:sz w:val="22"/>
          <w:szCs w:val="22"/>
        </w:rPr>
        <w:t xml:space="preserve"> and/or continued works on the network repairs. Insufficient drinking water quantities (especially during summer) are still the strongest incentive for partner LGs and WUCs to introduce and follow up strict, and sometimes costly, measures for reduction of NRW. Evidently, the </w:t>
      </w:r>
      <w:r w:rsidRPr="00944A48">
        <w:rPr>
          <w:rFonts w:ascii="Myriad Pro" w:hAnsi="Myriad Pro"/>
          <w:b/>
          <w:bCs/>
          <w:sz w:val="22"/>
          <w:szCs w:val="22"/>
        </w:rPr>
        <w:t>current water tariffs are too low to</w:t>
      </w:r>
      <w:r w:rsidRPr="00944A48">
        <w:rPr>
          <w:rFonts w:ascii="Myriad Pro" w:hAnsi="Myriad Pro"/>
          <w:sz w:val="22"/>
          <w:szCs w:val="22"/>
        </w:rPr>
        <w:t xml:space="preserve"> create sufficiently strong incentives for better NRW management, and quite often WUCs are more favorable to investing in renewable energy (solar PV plants) as costs are lower and simpler compared to NRW reduction investments. </w:t>
      </w:r>
    </w:p>
    <w:p w14:paraId="4505D8FD" w14:textId="62776354" w:rsidR="00A36D0A" w:rsidRPr="00944A48" w:rsidRDefault="00922233" w:rsidP="0025464A">
      <w:pPr>
        <w:pStyle w:val="CommentText"/>
        <w:numPr>
          <w:ilvl w:val="0"/>
          <w:numId w:val="3"/>
        </w:numPr>
        <w:spacing w:before="120" w:after="120"/>
        <w:jc w:val="both"/>
        <w:rPr>
          <w:rFonts w:ascii="Myriad Pro" w:hAnsi="Myriad Pro"/>
          <w:sz w:val="22"/>
          <w:szCs w:val="22"/>
        </w:rPr>
      </w:pPr>
      <w:r w:rsidRPr="00944A48">
        <w:rPr>
          <w:rFonts w:ascii="Myriad Pro" w:hAnsi="Myriad Pro"/>
          <w:sz w:val="22"/>
          <w:szCs w:val="22"/>
        </w:rPr>
        <w:t>The Action’s</w:t>
      </w:r>
      <w:r w:rsidR="00A36D0A" w:rsidRPr="00944A48">
        <w:rPr>
          <w:rFonts w:ascii="Myriad Pro" w:hAnsi="Myriad Pro"/>
          <w:sz w:val="22"/>
          <w:szCs w:val="22"/>
        </w:rPr>
        <w:t xml:space="preserve"> predictions that </w:t>
      </w:r>
      <w:r w:rsidR="001F3516" w:rsidRPr="00944A48">
        <w:rPr>
          <w:rFonts w:ascii="Myriad Pro" w:hAnsi="Myriad Pro"/>
          <w:sz w:val="22"/>
          <w:szCs w:val="22"/>
        </w:rPr>
        <w:t xml:space="preserve">the </w:t>
      </w:r>
      <w:r w:rsidR="00A36D0A" w:rsidRPr="00944A48">
        <w:rPr>
          <w:rFonts w:ascii="Myriad Pro" w:hAnsi="Myriad Pro"/>
          <w:sz w:val="22"/>
          <w:szCs w:val="22"/>
        </w:rPr>
        <w:t xml:space="preserve">increase of water </w:t>
      </w:r>
      <w:r w:rsidR="001F3516" w:rsidRPr="00944A48">
        <w:rPr>
          <w:rFonts w:ascii="Myriad Pro" w:hAnsi="Myriad Pro"/>
          <w:sz w:val="22"/>
          <w:szCs w:val="22"/>
        </w:rPr>
        <w:t>tariffs</w:t>
      </w:r>
      <w:r w:rsidR="00A36D0A" w:rsidRPr="00944A48">
        <w:rPr>
          <w:rFonts w:ascii="Myriad Pro" w:hAnsi="Myriad Pro"/>
          <w:sz w:val="22"/>
          <w:szCs w:val="22"/>
        </w:rPr>
        <w:t xml:space="preserve">, initiated as a part of the implantation, will create sufficient funds for investments was appropriate but several factors almost canceled its positives. Initial increase in water tariffs, as part of the Tariff Methodology implementation, was too low and sufficient to cover only the growing costs of energy inputs and other operational costs (electricity, increase of minimum wages, inflation, </w:t>
      </w:r>
      <w:r w:rsidR="007675BE" w:rsidRPr="00944A48">
        <w:rPr>
          <w:rFonts w:ascii="Myriad Pro" w:hAnsi="Myriad Pro"/>
          <w:sz w:val="22"/>
          <w:szCs w:val="22"/>
        </w:rPr>
        <w:t>etc.</w:t>
      </w:r>
      <w:r w:rsidR="00A36D0A" w:rsidRPr="00944A48">
        <w:rPr>
          <w:rFonts w:ascii="Myriad Pro" w:hAnsi="Myriad Pro"/>
          <w:sz w:val="22"/>
          <w:szCs w:val="22"/>
        </w:rPr>
        <w:t>).</w:t>
      </w:r>
    </w:p>
    <w:p w14:paraId="0C622EDD" w14:textId="1F45CF24" w:rsidR="00A36D0A" w:rsidRPr="00944A48" w:rsidRDefault="00A36D0A" w:rsidP="0025464A">
      <w:pPr>
        <w:pStyle w:val="CommentText"/>
        <w:numPr>
          <w:ilvl w:val="0"/>
          <w:numId w:val="3"/>
        </w:numPr>
        <w:spacing w:before="120" w:after="120"/>
        <w:jc w:val="both"/>
        <w:rPr>
          <w:rFonts w:ascii="Myriad Pro" w:hAnsi="Myriad Pro"/>
          <w:sz w:val="22"/>
          <w:szCs w:val="22"/>
        </w:rPr>
      </w:pPr>
      <w:r w:rsidRPr="00944A48">
        <w:rPr>
          <w:rFonts w:ascii="Myriad Pro" w:hAnsi="Myriad Pro"/>
          <w:b/>
          <w:bCs/>
          <w:sz w:val="22"/>
          <w:szCs w:val="22"/>
        </w:rPr>
        <w:t>Cost recovery and regular updates of water tariffs remain a politically sensitive issue</w:t>
      </w:r>
      <w:r w:rsidRPr="00944A48">
        <w:rPr>
          <w:rFonts w:ascii="Myriad Pro" w:hAnsi="Myriad Pro"/>
          <w:sz w:val="22"/>
          <w:szCs w:val="22"/>
        </w:rPr>
        <w:t xml:space="preserve">, as local governments (mayors and councils/assemblies) are often reluctant to address this socially and potentially </w:t>
      </w:r>
      <w:r w:rsidR="004C75E1" w:rsidRPr="00944A48">
        <w:rPr>
          <w:rFonts w:ascii="Myriad Pro" w:hAnsi="Myriad Pro"/>
          <w:sz w:val="22"/>
          <w:szCs w:val="22"/>
        </w:rPr>
        <w:t xml:space="preserve">politically </w:t>
      </w:r>
      <w:r w:rsidRPr="00944A48">
        <w:rPr>
          <w:rFonts w:ascii="Myriad Pro" w:hAnsi="Myriad Pro"/>
          <w:sz w:val="22"/>
          <w:szCs w:val="22"/>
        </w:rPr>
        <w:t xml:space="preserve">volatile topic. </w:t>
      </w:r>
      <w:r w:rsidR="007675BE" w:rsidRPr="00944A48">
        <w:rPr>
          <w:rFonts w:ascii="Myriad Pro" w:hAnsi="Myriad Pro"/>
          <w:sz w:val="22"/>
          <w:szCs w:val="22"/>
        </w:rPr>
        <w:t>Most</w:t>
      </w:r>
      <w:r w:rsidRPr="00944A48">
        <w:rPr>
          <w:rFonts w:ascii="Myriad Pro" w:hAnsi="Myriad Pro"/>
          <w:sz w:val="22"/>
          <w:szCs w:val="22"/>
        </w:rPr>
        <w:t xml:space="preserve"> </w:t>
      </w:r>
      <w:r w:rsidR="004C75E1" w:rsidRPr="00944A48">
        <w:rPr>
          <w:rFonts w:ascii="Myriad Pro" w:hAnsi="Myriad Pro"/>
          <w:sz w:val="22"/>
          <w:szCs w:val="22"/>
        </w:rPr>
        <w:t>LG</w:t>
      </w:r>
      <w:r w:rsidRPr="00944A48">
        <w:rPr>
          <w:rFonts w:ascii="Myriad Pro" w:hAnsi="Myriad Pro"/>
          <w:sz w:val="22"/>
          <w:szCs w:val="22"/>
        </w:rPr>
        <w:t xml:space="preserve"> councils and administrations tend to favor establishing subsidy schemes for their citizens rather than implementing realistic tariff calculations and adopting necessary increases. This becomes almost a rule in the LGs that put in operation Wastewater Treatment Plants </w:t>
      </w:r>
      <w:r w:rsidR="00AA0E8A" w:rsidRPr="00944A48">
        <w:rPr>
          <w:rFonts w:ascii="Myriad Pro" w:hAnsi="Myriad Pro"/>
          <w:sz w:val="22"/>
          <w:szCs w:val="22"/>
        </w:rPr>
        <w:t xml:space="preserve">– </w:t>
      </w:r>
      <w:r w:rsidRPr="00944A48">
        <w:rPr>
          <w:rFonts w:ascii="Myriad Pro" w:hAnsi="Myriad Pro"/>
          <w:sz w:val="22"/>
          <w:szCs w:val="22"/>
        </w:rPr>
        <w:t>such as Bihać</w:t>
      </w:r>
      <w:r w:rsidR="00AA0E8A" w:rsidRPr="00944A48">
        <w:rPr>
          <w:rFonts w:ascii="Myriad Pro" w:hAnsi="Myriad Pro"/>
          <w:sz w:val="22"/>
          <w:szCs w:val="22"/>
        </w:rPr>
        <w:t>, who</w:t>
      </w:r>
      <w:r w:rsidRPr="00944A48">
        <w:rPr>
          <w:rFonts w:ascii="Myriad Pro" w:hAnsi="Myriad Pro"/>
          <w:sz w:val="22"/>
          <w:szCs w:val="22"/>
        </w:rPr>
        <w:t xml:space="preserve"> decided to subsidize operational costs of new treatment facilities almost entirely and decided to not incorporate a fraction of these costs in current water service tariffs. </w:t>
      </w:r>
    </w:p>
    <w:p w14:paraId="2DAC9CAB" w14:textId="7F3D4AAC" w:rsidR="00A36D0A" w:rsidRPr="00944A48" w:rsidRDefault="00A36D0A" w:rsidP="0025464A">
      <w:pPr>
        <w:pStyle w:val="CommentText"/>
        <w:numPr>
          <w:ilvl w:val="0"/>
          <w:numId w:val="3"/>
        </w:numPr>
        <w:spacing w:before="120" w:after="120"/>
        <w:jc w:val="both"/>
        <w:rPr>
          <w:rFonts w:ascii="Myriad Pro" w:hAnsi="Myriad Pro"/>
          <w:sz w:val="22"/>
          <w:szCs w:val="22"/>
        </w:rPr>
      </w:pPr>
      <w:r w:rsidRPr="00944A48">
        <w:rPr>
          <w:rFonts w:ascii="Myriad Pro" w:hAnsi="Myriad Pro"/>
          <w:sz w:val="22"/>
          <w:szCs w:val="22"/>
        </w:rPr>
        <w:t xml:space="preserve">According to more comprehensive anti-corruption measures carried out with partner LGs, most of them created relevant working groups and commissions and actively engaged in all relevant trainings offered by </w:t>
      </w:r>
      <w:r w:rsidR="007675BE" w:rsidRPr="00944A48">
        <w:rPr>
          <w:rFonts w:ascii="Myriad Pro" w:hAnsi="Myriad Pro"/>
          <w:sz w:val="22"/>
          <w:szCs w:val="22"/>
        </w:rPr>
        <w:t>EU4</w:t>
      </w:r>
      <w:r w:rsidRPr="00944A48">
        <w:rPr>
          <w:rFonts w:ascii="Myriad Pro" w:hAnsi="Myriad Pro"/>
          <w:sz w:val="22"/>
          <w:szCs w:val="22"/>
        </w:rPr>
        <w:t xml:space="preserve">MEG, despite initial hesitation. In addition, several LGs made the decision to </w:t>
      </w:r>
      <w:r w:rsidRPr="00944A48">
        <w:rPr>
          <w:rFonts w:ascii="Myriad Pro" w:hAnsi="Myriad Pro"/>
          <w:b/>
          <w:bCs/>
          <w:sz w:val="22"/>
          <w:szCs w:val="22"/>
        </w:rPr>
        <w:t>strengthen their Integrity Preservation System by developing and implementing their own Action Plans</w:t>
      </w:r>
      <w:r w:rsidRPr="00944A48">
        <w:rPr>
          <w:rFonts w:ascii="Myriad Pro" w:hAnsi="Myriad Pro"/>
          <w:sz w:val="22"/>
          <w:szCs w:val="22"/>
        </w:rPr>
        <w:t xml:space="preserve">. </w:t>
      </w:r>
      <w:r w:rsidR="007675BE" w:rsidRPr="00944A48">
        <w:rPr>
          <w:rFonts w:ascii="Myriad Pro" w:hAnsi="Myriad Pro"/>
          <w:sz w:val="22"/>
          <w:szCs w:val="22"/>
        </w:rPr>
        <w:t>Even though</w:t>
      </w:r>
      <w:r w:rsidRPr="00944A48">
        <w:rPr>
          <w:rFonts w:ascii="Myriad Pro" w:hAnsi="Myriad Pro"/>
          <w:sz w:val="22"/>
          <w:szCs w:val="22"/>
        </w:rPr>
        <w:t xml:space="preserve"> these programs are generally less popular and more challenging to start and implement effectively, the Project's approach greatly helped partner LGs embrace most of the most important changes. </w:t>
      </w:r>
    </w:p>
    <w:p w14:paraId="5D007DAD" w14:textId="77777777" w:rsidR="00A36D0A" w:rsidRPr="00944A48" w:rsidRDefault="00A36D0A" w:rsidP="00A36D0A">
      <w:pPr>
        <w:pStyle w:val="CommentText"/>
        <w:spacing w:before="120" w:after="120"/>
        <w:jc w:val="both"/>
        <w:rPr>
          <w:rFonts w:ascii="Myriad Pro" w:hAnsi="Myriad Pro"/>
          <w:sz w:val="22"/>
          <w:szCs w:val="22"/>
        </w:rPr>
      </w:pPr>
    </w:p>
    <w:p w14:paraId="10176EC3" w14:textId="77777777" w:rsidR="00F44AC9" w:rsidRPr="00944A48" w:rsidRDefault="00F44AC9" w:rsidP="0003290D">
      <w:pPr>
        <w:pStyle w:val="Heading2"/>
        <w:spacing w:before="240" w:after="240"/>
        <w:ind w:left="432" w:hanging="432"/>
        <w:rPr>
          <w:rFonts w:ascii="Myriad Pro" w:hAnsi="Myriad Pro"/>
          <w:sz w:val="24"/>
          <w:szCs w:val="24"/>
        </w:rPr>
      </w:pPr>
      <w:bookmarkStart w:id="41" w:name="_Toc202796616"/>
      <w:r w:rsidRPr="00944A48">
        <w:rPr>
          <w:rFonts w:ascii="Myriad Pro" w:hAnsi="Myriad Pro"/>
          <w:sz w:val="24"/>
          <w:szCs w:val="24"/>
        </w:rPr>
        <w:t>VISIBILITY AND COMMUNICATION</w:t>
      </w:r>
      <w:bookmarkEnd w:id="41"/>
    </w:p>
    <w:p w14:paraId="3F4E8DC6" w14:textId="77777777" w:rsidR="006508D1" w:rsidRPr="00944A48" w:rsidRDefault="006508D1" w:rsidP="006508D1">
      <w:pPr>
        <w:spacing w:before="120" w:after="120" w:line="240" w:lineRule="auto"/>
        <w:jc w:val="both"/>
        <w:rPr>
          <w:rFonts w:ascii="Myriad Pro" w:hAnsi="Myriad Pro"/>
          <w:lang w:val="en-US"/>
        </w:rPr>
      </w:pPr>
      <w:r w:rsidRPr="00944A48">
        <w:rPr>
          <w:rFonts w:ascii="Myriad Pro" w:hAnsi="Myriad Pro"/>
          <w:lang w:val="en-US"/>
        </w:rPr>
        <w:t>The visibility of EU support is maintained with strong, contextually appropriate prominence across all communication and outreach activities, acknowledging the collaborative nature of the multi-donor framework jointly co-financed by the Governments of Switzerland and Sweden. A comprehensive Communication and Visibility Strategy has been developed and submitted for feedback to the EU Delegation (EUD), detailing the outreach methodology, core messages, target groups, channels, and tools for dissemination. To ensure coordinated donor recognition, the Strategy is subject to review and alignment with all contributing donors and project partners.</w:t>
      </w:r>
    </w:p>
    <w:p w14:paraId="43A1B81A" w14:textId="77777777" w:rsidR="006508D1" w:rsidRPr="00944A48" w:rsidRDefault="006508D1" w:rsidP="006508D1">
      <w:pPr>
        <w:spacing w:before="120" w:after="120" w:line="240" w:lineRule="auto"/>
        <w:jc w:val="both"/>
        <w:rPr>
          <w:rFonts w:ascii="Myriad Pro" w:hAnsi="Myriad Pro"/>
          <w:lang w:val="en-US"/>
        </w:rPr>
      </w:pPr>
      <w:r w:rsidRPr="00944A48">
        <w:rPr>
          <w:rFonts w:ascii="Myriad Pro" w:hAnsi="Myriad Pro"/>
          <w:lang w:val="en-US"/>
        </w:rPr>
        <w:t xml:space="preserve">All public relations and communication efforts under the Action strictly adhere to the stipulations of Article 11 of the Financial and Administrative Framework Agreement (FAFA) between the EU and UN, Article 8 of the General Conditions of the EU Contribution Agreement, and the Joint Visibility </w:t>
      </w:r>
      <w:r w:rsidRPr="00944A48">
        <w:rPr>
          <w:rFonts w:ascii="Myriad Pro" w:hAnsi="Myriad Pro"/>
          <w:lang w:val="en-US"/>
        </w:rPr>
        <w:lastRenderedPageBreak/>
        <w:t>Guidelines for EC-UN Field Actions. These frameworks provide a unified reference for ensuring consistent, credible, and high-impact visibility across all levels of engagement.</w:t>
      </w:r>
    </w:p>
    <w:p w14:paraId="2E2088C0" w14:textId="77777777" w:rsidR="006508D1" w:rsidRPr="00944A48" w:rsidRDefault="006508D1" w:rsidP="006508D1">
      <w:pPr>
        <w:spacing w:before="120" w:after="120" w:line="240" w:lineRule="auto"/>
        <w:jc w:val="both"/>
        <w:rPr>
          <w:rFonts w:ascii="Myriad Pro" w:hAnsi="Myriad Pro"/>
          <w:lang w:val="en-US"/>
        </w:rPr>
      </w:pPr>
      <w:r w:rsidRPr="00944A48">
        <w:rPr>
          <w:rFonts w:ascii="Myriad Pro" w:hAnsi="Myriad Pro"/>
          <w:lang w:val="en-US"/>
        </w:rPr>
        <w:t>The Action leveraged all available platforms to position EU4MEG as a central actor in BiH’s water sector reform process. Communication efforts were reinforced by partner institutions that independently amplified the visibility of the Action through their own channels—enhancing credibility and traction of reform narratives. Regular promotion was complemented by high-profile events organized by the Action, emphasizing peer learning and the exchange of good practices among partner municipalities. These events served as dynamic platforms for showcasing progress, results, and collaborative impact to a wider audience.</w:t>
      </w:r>
    </w:p>
    <w:p w14:paraId="294F4EE0" w14:textId="77777777" w:rsidR="002717F9" w:rsidRPr="00944A48" w:rsidRDefault="006508D1" w:rsidP="006508D1">
      <w:pPr>
        <w:spacing w:before="120" w:after="120" w:line="240" w:lineRule="auto"/>
        <w:jc w:val="both"/>
        <w:rPr>
          <w:rFonts w:ascii="Myriad Pro" w:hAnsi="Myriad Pro"/>
          <w:lang w:val="en-US"/>
        </w:rPr>
      </w:pPr>
      <w:r w:rsidRPr="00944A48">
        <w:rPr>
          <w:rFonts w:ascii="Myriad Pro" w:hAnsi="Myriad Pro"/>
          <w:lang w:val="en-US"/>
        </w:rPr>
        <w:t xml:space="preserve">As a result, </w:t>
      </w:r>
      <w:r w:rsidR="00E62B03" w:rsidRPr="00944A48">
        <w:rPr>
          <w:rFonts w:ascii="Myriad Pro" w:hAnsi="Myriad Pro"/>
          <w:lang w:val="en-US"/>
        </w:rPr>
        <w:t>the Action</w:t>
      </w:r>
      <w:r w:rsidRPr="00944A48">
        <w:rPr>
          <w:rFonts w:ascii="Myriad Pro" w:hAnsi="Myriad Pro"/>
          <w:lang w:val="en-US"/>
        </w:rPr>
        <w:t xml:space="preserve"> achieved substantial media coverage, with </w:t>
      </w:r>
      <w:r w:rsidR="00E62B03" w:rsidRPr="00944A48">
        <w:rPr>
          <w:rFonts w:ascii="Myriad Pro" w:hAnsi="Myriad Pro"/>
          <w:lang w:val="en-US"/>
        </w:rPr>
        <w:t>208</w:t>
      </w:r>
      <w:r w:rsidRPr="00944A48">
        <w:rPr>
          <w:rFonts w:ascii="Myriad Pro" w:hAnsi="Myriad Pro"/>
          <w:lang w:val="en-US"/>
        </w:rPr>
        <w:t xml:space="preserve"> instances of public mentio</w:t>
      </w:r>
      <w:r w:rsidR="008F52CD" w:rsidRPr="00944A48">
        <w:rPr>
          <w:rFonts w:ascii="Myriad Pro" w:hAnsi="Myriad Pro"/>
          <w:lang w:val="en-US"/>
        </w:rPr>
        <w:t>n</w:t>
      </w:r>
      <w:r w:rsidRPr="00944A48">
        <w:rPr>
          <w:rFonts w:ascii="Myriad Pro" w:hAnsi="Myriad Pro"/>
          <w:lang w:val="en-US"/>
        </w:rPr>
        <w:t xml:space="preserve">. </w:t>
      </w:r>
      <w:r w:rsidR="00C93660" w:rsidRPr="00944A48">
        <w:rPr>
          <w:rFonts w:ascii="Myriad Pro" w:hAnsi="Myriad Pro"/>
          <w:lang w:val="en-US"/>
        </w:rPr>
        <w:t xml:space="preserve">Additionally, the </w:t>
      </w:r>
      <w:r w:rsidR="003A3D27" w:rsidRPr="00944A48">
        <w:rPr>
          <w:rFonts w:ascii="Myriad Pro" w:hAnsi="Myriad Pro"/>
          <w:lang w:val="en-US"/>
        </w:rPr>
        <w:t>Action</w:t>
      </w:r>
      <w:r w:rsidR="00C93660" w:rsidRPr="00944A48">
        <w:rPr>
          <w:rFonts w:ascii="Myriad Pro" w:hAnsi="Myriad Pro"/>
          <w:lang w:val="en-US"/>
        </w:rPr>
        <w:t xml:space="preserve"> maintained a robust presence on UNDP’s social media channels, with 28 posts published throughout the year (up from 21 in 2023) and a substantial rise from 12 in 2022. Complementing these efforts, the </w:t>
      </w:r>
      <w:r w:rsidR="00A43D15" w:rsidRPr="00944A48">
        <w:rPr>
          <w:rFonts w:ascii="Myriad Pro" w:hAnsi="Myriad Pro"/>
          <w:lang w:val="en-US"/>
        </w:rPr>
        <w:t>Action</w:t>
      </w:r>
      <w:r w:rsidR="00C93660" w:rsidRPr="00944A48">
        <w:rPr>
          <w:rFonts w:ascii="Myriad Pro" w:hAnsi="Myriad Pro"/>
          <w:lang w:val="en-US"/>
        </w:rPr>
        <w:t xml:space="preserve"> produced series of human-centered success stories, highlighting personal impacts and achievements to further engage and inspire audiences on its results. </w:t>
      </w:r>
    </w:p>
    <w:p w14:paraId="04E6E2D0" w14:textId="491067A3" w:rsidR="0025464A" w:rsidRPr="00944A48" w:rsidRDefault="00A43D15" w:rsidP="006508D1">
      <w:pPr>
        <w:spacing w:before="120" w:after="120" w:line="240" w:lineRule="auto"/>
        <w:jc w:val="both"/>
        <w:rPr>
          <w:rFonts w:ascii="Myriad Pro" w:hAnsi="Myriad Pro"/>
          <w:lang w:val="en-US"/>
        </w:rPr>
      </w:pPr>
      <w:r w:rsidRPr="00944A48">
        <w:rPr>
          <w:rFonts w:ascii="Myriad Pro" w:hAnsi="Myriad Pro"/>
          <w:lang w:val="en-US"/>
        </w:rPr>
        <w:t xml:space="preserve">The Action </w:t>
      </w:r>
      <w:r w:rsidR="002717F9" w:rsidRPr="00944A48">
        <w:rPr>
          <w:rFonts w:ascii="Myriad Pro" w:hAnsi="Myriad Pro"/>
          <w:lang w:val="en-US"/>
        </w:rPr>
        <w:t xml:space="preserve">started developing </w:t>
      </w:r>
      <w:r w:rsidRPr="00944A48">
        <w:rPr>
          <w:rFonts w:ascii="Myriad Pro" w:hAnsi="Myriad Pro"/>
          <w:lang w:val="en-US"/>
        </w:rPr>
        <w:t xml:space="preserve">a significant series of </w:t>
      </w:r>
      <w:r w:rsidR="002717F9" w:rsidRPr="00944A48">
        <w:rPr>
          <w:rFonts w:ascii="Myriad Pro" w:hAnsi="Myriad Pro"/>
          <w:lang w:val="en-US"/>
        </w:rPr>
        <w:t xml:space="preserve">“before and after” </w:t>
      </w:r>
      <w:r w:rsidRPr="00944A48">
        <w:rPr>
          <w:rFonts w:ascii="Myriad Pro" w:hAnsi="Myriad Pro"/>
          <w:lang w:val="en-US"/>
        </w:rPr>
        <w:t xml:space="preserve">videos, highlighting the positive changes and effects from </w:t>
      </w:r>
      <w:r w:rsidR="00502AA2" w:rsidRPr="00944A48">
        <w:rPr>
          <w:rFonts w:ascii="Myriad Pro" w:hAnsi="Myriad Pro"/>
          <w:lang w:val="en-US"/>
        </w:rPr>
        <w:t xml:space="preserve">upcoming </w:t>
      </w:r>
      <w:r w:rsidRPr="00944A48">
        <w:rPr>
          <w:rFonts w:ascii="Myriad Pro" w:hAnsi="Myriad Pro"/>
          <w:lang w:val="en-US"/>
        </w:rPr>
        <w:t>river cleaning</w:t>
      </w:r>
      <w:r w:rsidR="00502AA2" w:rsidRPr="00944A48">
        <w:rPr>
          <w:rFonts w:ascii="Myriad Pro" w:hAnsi="Myriad Pro"/>
          <w:lang w:val="en-US"/>
        </w:rPr>
        <w:t xml:space="preserve"> actions</w:t>
      </w:r>
      <w:r w:rsidRPr="00944A48">
        <w:rPr>
          <w:rFonts w:ascii="Myriad Pro" w:hAnsi="Myriad Pro"/>
          <w:lang w:val="en-US"/>
        </w:rPr>
        <w:t xml:space="preserve"> that should happen later in 2025. </w:t>
      </w:r>
    </w:p>
    <w:p w14:paraId="11AAB906" w14:textId="732F9EAA" w:rsidR="006508D1" w:rsidRPr="00944A48" w:rsidRDefault="006508D1" w:rsidP="006508D1">
      <w:pPr>
        <w:spacing w:before="120" w:after="120" w:line="240" w:lineRule="auto"/>
        <w:jc w:val="both"/>
        <w:rPr>
          <w:rFonts w:ascii="Myriad Pro" w:hAnsi="Myriad Pro"/>
          <w:lang w:val="en-US"/>
        </w:rPr>
      </w:pPr>
      <w:r w:rsidRPr="00944A48">
        <w:rPr>
          <w:rFonts w:ascii="Myriad Pro" w:hAnsi="Myriad Pro"/>
          <w:lang w:val="en-US"/>
        </w:rPr>
        <w:t>These figures reflect the strategic commitment to multi-channel outreach and underscore the Action’s role in shaping the public discourse around sector reform in Bosnia and Herzegovina.</w:t>
      </w:r>
    </w:p>
    <w:p w14:paraId="22AA7308" w14:textId="77777777" w:rsidR="008F52CD" w:rsidRPr="00944A48" w:rsidRDefault="008F52CD">
      <w:pPr>
        <w:rPr>
          <w:rFonts w:ascii="Myriad Pro" w:eastAsiaTheme="majorEastAsia" w:hAnsi="Myriad Pro" w:cstheme="majorBidi"/>
          <w:b/>
          <w:bCs/>
          <w:caps/>
          <w:color w:val="1F497D" w:themeColor="text2"/>
          <w:sz w:val="28"/>
          <w:szCs w:val="28"/>
          <w:u w:val="single"/>
          <w:lang w:val="en-US"/>
        </w:rPr>
      </w:pPr>
      <w:r w:rsidRPr="00944A48">
        <w:rPr>
          <w:rFonts w:ascii="Myriad Pro" w:hAnsi="Myriad Pro"/>
          <w:u w:val="single"/>
          <w:lang w:val="en-US"/>
        </w:rPr>
        <w:br w:type="page"/>
      </w:r>
    </w:p>
    <w:p w14:paraId="7D1573C0" w14:textId="44D4616D" w:rsidR="00F44AC9" w:rsidRPr="00944A48" w:rsidRDefault="00F44AC9" w:rsidP="0003290D">
      <w:pPr>
        <w:pStyle w:val="Heading1"/>
        <w:rPr>
          <w:rFonts w:ascii="Myriad Pro" w:hAnsi="Myriad Pro"/>
          <w:u w:val="single"/>
          <w:lang w:val="en-US"/>
        </w:rPr>
      </w:pPr>
      <w:bookmarkStart w:id="42" w:name="_Toc202796617"/>
      <w:r w:rsidRPr="00944A48">
        <w:rPr>
          <w:rFonts w:ascii="Myriad Pro" w:hAnsi="Myriad Pro"/>
          <w:u w:val="single"/>
          <w:lang w:val="en-US"/>
        </w:rPr>
        <w:lastRenderedPageBreak/>
        <w:t>ANNEXES</w:t>
      </w:r>
      <w:bookmarkEnd w:id="42"/>
    </w:p>
    <w:p w14:paraId="106FC438" w14:textId="77777777" w:rsidR="00C004FE" w:rsidRDefault="00C004FE" w:rsidP="0025045A">
      <w:pPr>
        <w:pStyle w:val="Annex"/>
        <w:numPr>
          <w:ilvl w:val="0"/>
          <w:numId w:val="0"/>
        </w:numPr>
        <w:rPr>
          <w:rFonts w:ascii="Myriad Pro" w:hAnsi="Myriad Pro"/>
        </w:rPr>
      </w:pPr>
      <w:bookmarkStart w:id="43" w:name="_Toc202796618"/>
    </w:p>
    <w:p w14:paraId="7E20A845" w14:textId="24DB699F" w:rsidR="0025045A" w:rsidRPr="00944A48" w:rsidRDefault="0025045A" w:rsidP="0025045A">
      <w:pPr>
        <w:pStyle w:val="Annex"/>
        <w:numPr>
          <w:ilvl w:val="0"/>
          <w:numId w:val="0"/>
        </w:numPr>
        <w:rPr>
          <w:rFonts w:ascii="Myriad Pro" w:hAnsi="Myriad Pro"/>
        </w:rPr>
      </w:pPr>
      <w:r w:rsidRPr="00944A48">
        <w:rPr>
          <w:rFonts w:ascii="Myriad Pro" w:hAnsi="Myriad Pro"/>
        </w:rPr>
        <w:t>ANNEX A - LOGICAL FRAM</w:t>
      </w:r>
      <w:r w:rsidR="00180A7B" w:rsidRPr="00944A48">
        <w:rPr>
          <w:rFonts w:ascii="Myriad Pro" w:hAnsi="Myriad Pro"/>
        </w:rPr>
        <w:t>e</w:t>
      </w:r>
      <w:r w:rsidRPr="00944A48">
        <w:rPr>
          <w:rFonts w:ascii="Myriad Pro" w:hAnsi="Myriad Pro"/>
        </w:rPr>
        <w:t>WORK OF THE ACTION</w:t>
      </w:r>
      <w:bookmarkEnd w:id="43"/>
    </w:p>
    <w:p w14:paraId="45E44E8F" w14:textId="24323438" w:rsidR="0025045A" w:rsidRPr="00944A48" w:rsidRDefault="0025045A" w:rsidP="0025045A">
      <w:pPr>
        <w:pStyle w:val="Annex"/>
        <w:numPr>
          <w:ilvl w:val="0"/>
          <w:numId w:val="0"/>
        </w:numPr>
        <w:rPr>
          <w:rFonts w:ascii="Myriad Pro" w:hAnsi="Myriad Pro"/>
        </w:rPr>
      </w:pPr>
      <w:bookmarkStart w:id="44" w:name="_Toc202796619"/>
      <w:r w:rsidRPr="00944A48">
        <w:rPr>
          <w:rFonts w:ascii="Myriad Pro" w:hAnsi="Myriad Pro"/>
        </w:rPr>
        <w:t>ANNEX B - FINANCIAL REPORT</w:t>
      </w:r>
      <w:r w:rsidR="005F7DDC" w:rsidRPr="00944A48">
        <w:rPr>
          <w:rFonts w:ascii="Myriad Pro" w:hAnsi="Myriad Pro"/>
        </w:rPr>
        <w:t xml:space="preserve"> (Budget)</w:t>
      </w:r>
      <w:bookmarkEnd w:id="44"/>
    </w:p>
    <w:p w14:paraId="62A6A893" w14:textId="77777777" w:rsidR="0025045A" w:rsidRPr="00944A48" w:rsidRDefault="0025045A" w:rsidP="0025045A">
      <w:pPr>
        <w:pStyle w:val="Annex"/>
        <w:numPr>
          <w:ilvl w:val="0"/>
          <w:numId w:val="0"/>
        </w:numPr>
        <w:rPr>
          <w:rFonts w:ascii="Myriad Pro" w:hAnsi="Myriad Pro"/>
        </w:rPr>
      </w:pPr>
      <w:bookmarkStart w:id="45" w:name="_Toc202796620"/>
      <w:r w:rsidRPr="00944A48">
        <w:rPr>
          <w:rFonts w:ascii="Myriad Pro" w:hAnsi="Myriad Pro"/>
        </w:rPr>
        <w:t>ANNEX C - ANNUAL WORKPLAN AND REVISED ANNUAL WORKPLAN</w:t>
      </w:r>
      <w:bookmarkEnd w:id="45"/>
    </w:p>
    <w:p w14:paraId="2E9E0D6F" w14:textId="77777777" w:rsidR="0025045A" w:rsidRPr="00944A48" w:rsidRDefault="0025045A" w:rsidP="0025045A">
      <w:pPr>
        <w:pStyle w:val="Annex"/>
        <w:numPr>
          <w:ilvl w:val="0"/>
          <w:numId w:val="0"/>
        </w:numPr>
        <w:rPr>
          <w:rFonts w:ascii="Myriad Pro" w:hAnsi="Myriad Pro"/>
        </w:rPr>
      </w:pPr>
      <w:bookmarkStart w:id="46" w:name="_Toc202796621"/>
      <w:r w:rsidRPr="00944A48">
        <w:rPr>
          <w:rFonts w:ascii="Myriad Pro" w:hAnsi="Myriad Pro"/>
        </w:rPr>
        <w:t>ANNEX D - BUDGET AND CORRECTED BUDGET OF THE ACTION</w:t>
      </w:r>
      <w:bookmarkEnd w:id="46"/>
    </w:p>
    <w:p w14:paraId="126028A7" w14:textId="77777777" w:rsidR="0048077A" w:rsidRPr="00944A48" w:rsidRDefault="0048077A" w:rsidP="0025045A">
      <w:pPr>
        <w:pStyle w:val="Annex"/>
        <w:numPr>
          <w:ilvl w:val="0"/>
          <w:numId w:val="0"/>
        </w:numPr>
        <w:rPr>
          <w:rFonts w:ascii="Myriad Pro" w:hAnsi="Myriad Pro"/>
        </w:rPr>
      </w:pPr>
      <w:bookmarkStart w:id="47" w:name="_Toc202796622"/>
      <w:r w:rsidRPr="00944A48">
        <w:rPr>
          <w:rFonts w:ascii="Myriad Pro" w:hAnsi="Myriad Pro"/>
        </w:rPr>
        <w:t>aNY OTHER DOCUMENTS RELEVANT FOR REPORT</w:t>
      </w:r>
      <w:bookmarkEnd w:id="47"/>
    </w:p>
    <w:p w14:paraId="46484157" w14:textId="187CBE06" w:rsidR="00391FA7" w:rsidRPr="00944A48" w:rsidRDefault="00C7263B" w:rsidP="00CB02B3">
      <w:pPr>
        <w:pStyle w:val="ListParagraph"/>
        <w:numPr>
          <w:ilvl w:val="0"/>
          <w:numId w:val="5"/>
        </w:numPr>
        <w:jc w:val="both"/>
        <w:rPr>
          <w:rFonts w:ascii="Myriad Pro" w:hAnsi="Myriad Pro"/>
          <w:lang w:val="en-US"/>
        </w:rPr>
      </w:pPr>
      <w:bookmarkStart w:id="48" w:name="_Hlk206596145"/>
      <w:r w:rsidRPr="00944A48">
        <w:rPr>
          <w:rFonts w:ascii="Myriad Pro" w:hAnsi="Myriad Pro"/>
          <w:b/>
          <w:bCs/>
          <w:lang w:val="en-US"/>
        </w:rPr>
        <w:t xml:space="preserve">Overview Tables of </w:t>
      </w:r>
      <w:r w:rsidR="00C846FB" w:rsidRPr="00944A48">
        <w:rPr>
          <w:rFonts w:ascii="Myriad Pro" w:hAnsi="Myriad Pro"/>
          <w:b/>
          <w:bCs/>
          <w:lang w:val="en-US"/>
        </w:rPr>
        <w:t>WUC KPIs</w:t>
      </w:r>
      <w:r w:rsidR="00C846FB" w:rsidRPr="00944A48">
        <w:rPr>
          <w:rFonts w:ascii="Myriad Pro" w:hAnsi="Myriad Pro"/>
          <w:lang w:val="en-US"/>
        </w:rPr>
        <w:t xml:space="preserve"> per each </w:t>
      </w:r>
      <w:r w:rsidR="00236A10" w:rsidRPr="00944A48">
        <w:rPr>
          <w:rFonts w:ascii="Myriad Pro" w:hAnsi="Myriad Pro"/>
          <w:lang w:val="en-US"/>
        </w:rPr>
        <w:t>locality</w:t>
      </w:r>
      <w:r w:rsidR="00C846FB" w:rsidRPr="00944A48">
        <w:rPr>
          <w:rFonts w:ascii="Myriad Pro" w:hAnsi="Myriad Pro"/>
          <w:lang w:val="en-US"/>
        </w:rPr>
        <w:t xml:space="preserve"> (</w:t>
      </w:r>
      <w:r w:rsidR="00150D67" w:rsidRPr="00944A48">
        <w:rPr>
          <w:rFonts w:ascii="Myriad Pro" w:hAnsi="Myriad Pro"/>
          <w:lang w:val="en-US"/>
        </w:rPr>
        <w:t>total 2</w:t>
      </w:r>
      <w:r w:rsidR="005271F9">
        <w:rPr>
          <w:rFonts w:ascii="Myriad Pro" w:hAnsi="Myriad Pro"/>
          <w:lang w:val="en-US"/>
        </w:rPr>
        <w:t>4</w:t>
      </w:r>
      <w:r w:rsidR="00150D67" w:rsidRPr="00944A48">
        <w:rPr>
          <w:rFonts w:ascii="Myriad Pro" w:hAnsi="Myriad Pro"/>
          <w:lang w:val="en-US"/>
        </w:rPr>
        <w:t xml:space="preserve"> LGs</w:t>
      </w:r>
      <w:r w:rsidR="004F5990" w:rsidRPr="00944A48">
        <w:rPr>
          <w:rFonts w:ascii="Myriad Pro" w:hAnsi="Myriad Pro"/>
          <w:lang w:val="en-US"/>
        </w:rPr>
        <w:t>), attached below to this Report</w:t>
      </w:r>
      <w:r w:rsidR="00533990" w:rsidRPr="00944A48">
        <w:rPr>
          <w:rFonts w:ascii="Myriad Pro" w:hAnsi="Myriad Pro"/>
          <w:lang w:val="en-US"/>
        </w:rPr>
        <w:t>.</w:t>
      </w:r>
    </w:p>
    <w:bookmarkEnd w:id="48"/>
    <w:p w14:paraId="6D5F4B54" w14:textId="2CA04EF6" w:rsidR="003A6E4A" w:rsidRDefault="0066775A" w:rsidP="00053A36">
      <w:pPr>
        <w:pStyle w:val="ListParagraph"/>
        <w:numPr>
          <w:ilvl w:val="0"/>
          <w:numId w:val="5"/>
        </w:numPr>
        <w:jc w:val="both"/>
        <w:rPr>
          <w:rFonts w:ascii="Myriad Pro" w:hAnsi="Myriad Pro"/>
          <w:lang w:val="en-US"/>
        </w:rPr>
      </w:pPr>
      <w:proofErr w:type="gramStart"/>
      <w:r w:rsidRPr="0066775A">
        <w:rPr>
          <w:rFonts w:ascii="Myriad Pro" w:hAnsi="Myriad Pro"/>
          <w:b/>
          <w:bCs/>
          <w:lang w:val="en-US"/>
        </w:rPr>
        <w:t>Benchmarking Concept Note (Feb25)</w:t>
      </w:r>
      <w:r w:rsidR="00F2531D" w:rsidRPr="00944A48">
        <w:rPr>
          <w:rFonts w:ascii="Myriad Pro" w:hAnsi="Myriad Pro"/>
          <w:lang w:val="en-US"/>
        </w:rPr>
        <w:t>,</w:t>
      </w:r>
      <w:proofErr w:type="gramEnd"/>
      <w:r w:rsidR="00F2531D" w:rsidRPr="00944A48">
        <w:rPr>
          <w:rFonts w:ascii="Myriad Pro" w:hAnsi="Myriad Pro"/>
          <w:lang w:val="en-US"/>
        </w:rPr>
        <w:t xml:space="preserve"> provided as “Annex 1”</w:t>
      </w:r>
      <w:r w:rsidR="00053A36" w:rsidRPr="00944A48">
        <w:rPr>
          <w:rFonts w:ascii="Myriad Pro" w:hAnsi="Myriad Pro"/>
          <w:lang w:val="en-US"/>
        </w:rPr>
        <w:t>.</w:t>
      </w:r>
    </w:p>
    <w:p w14:paraId="730678D2" w14:textId="71A482C1" w:rsidR="001A3519" w:rsidRDefault="003E578F" w:rsidP="00053A36">
      <w:pPr>
        <w:pStyle w:val="ListParagraph"/>
        <w:numPr>
          <w:ilvl w:val="0"/>
          <w:numId w:val="5"/>
        </w:numPr>
        <w:jc w:val="both"/>
        <w:rPr>
          <w:rFonts w:ascii="Myriad Pro" w:hAnsi="Myriad Pro"/>
          <w:lang w:val="en-US"/>
        </w:rPr>
      </w:pPr>
      <w:r>
        <w:rPr>
          <w:rFonts w:ascii="Myriad Pro" w:hAnsi="Myriad Pro"/>
          <w:b/>
          <w:bCs/>
          <w:lang w:val="en-US"/>
        </w:rPr>
        <w:t>MEG/</w:t>
      </w:r>
      <w:r w:rsidR="00205B06">
        <w:rPr>
          <w:rFonts w:ascii="Myriad Pro" w:hAnsi="Myriad Pro"/>
          <w:b/>
          <w:bCs/>
          <w:lang w:val="en-US"/>
        </w:rPr>
        <w:t xml:space="preserve">EU4MEG </w:t>
      </w:r>
      <w:r w:rsidR="002B66EB">
        <w:rPr>
          <w:rFonts w:ascii="Myriad Pro" w:hAnsi="Myriad Pro"/>
          <w:b/>
          <w:bCs/>
          <w:lang w:val="en-US"/>
        </w:rPr>
        <w:t>Project Board Meeting Minutes,</w:t>
      </w:r>
      <w:r w:rsidR="00576E1A">
        <w:rPr>
          <w:rFonts w:ascii="Myriad Pro" w:hAnsi="Myriad Pro"/>
          <w:b/>
          <w:bCs/>
          <w:lang w:val="en-US"/>
        </w:rPr>
        <w:t xml:space="preserve"> </w:t>
      </w:r>
      <w:r w:rsidR="00576E1A" w:rsidRPr="00576E1A">
        <w:rPr>
          <w:rFonts w:ascii="Myriad Pro" w:hAnsi="Myriad Pro"/>
          <w:lang w:val="en-US"/>
        </w:rPr>
        <w:t>provided as “Annex 2”</w:t>
      </w:r>
      <w:r w:rsidR="00D32281">
        <w:rPr>
          <w:rFonts w:ascii="Myriad Pro" w:hAnsi="Myriad Pro"/>
          <w:lang w:val="en-US"/>
        </w:rPr>
        <w:t>.</w:t>
      </w:r>
    </w:p>
    <w:p w14:paraId="000014B6" w14:textId="20B19815" w:rsidR="007937EC" w:rsidRDefault="007937EC" w:rsidP="00053A36">
      <w:pPr>
        <w:pStyle w:val="ListParagraph"/>
        <w:numPr>
          <w:ilvl w:val="0"/>
          <w:numId w:val="5"/>
        </w:numPr>
        <w:jc w:val="both"/>
        <w:rPr>
          <w:rFonts w:ascii="Myriad Pro" w:hAnsi="Myriad Pro"/>
          <w:lang w:val="en-US"/>
        </w:rPr>
      </w:pPr>
      <w:r>
        <w:rPr>
          <w:rFonts w:ascii="Myriad Pro" w:hAnsi="Myriad Pro"/>
          <w:b/>
          <w:bCs/>
          <w:lang w:val="en-US"/>
        </w:rPr>
        <w:t xml:space="preserve">EU </w:t>
      </w:r>
      <w:r w:rsidR="00756740">
        <w:rPr>
          <w:rFonts w:ascii="Myriad Pro" w:hAnsi="Myriad Pro"/>
          <w:b/>
          <w:bCs/>
          <w:lang w:val="en-US"/>
        </w:rPr>
        <w:t xml:space="preserve">alignment </w:t>
      </w:r>
      <w:r w:rsidR="000E153F">
        <w:rPr>
          <w:rFonts w:ascii="Myriad Pro" w:hAnsi="Myriad Pro"/>
          <w:b/>
          <w:bCs/>
          <w:lang w:val="en-US"/>
        </w:rPr>
        <w:t>documents for entity Laws on water services</w:t>
      </w:r>
      <w:r w:rsidR="002205BE">
        <w:rPr>
          <w:rFonts w:ascii="Myriad Pro" w:hAnsi="Myriad Pro"/>
          <w:b/>
          <w:bCs/>
          <w:lang w:val="en-US"/>
        </w:rPr>
        <w:t xml:space="preserve">, </w:t>
      </w:r>
      <w:r w:rsidR="002205BE" w:rsidRPr="00576E1A">
        <w:rPr>
          <w:rFonts w:ascii="Myriad Pro" w:hAnsi="Myriad Pro"/>
          <w:lang w:val="en-US"/>
        </w:rPr>
        <w:t>provided as</w:t>
      </w:r>
      <w:r w:rsidR="002205BE">
        <w:rPr>
          <w:rFonts w:ascii="Myriad Pro" w:hAnsi="Myriad Pro"/>
          <w:lang w:val="en-US"/>
        </w:rPr>
        <w:t xml:space="preserve"> a set of documents within</w:t>
      </w:r>
      <w:r w:rsidR="002205BE" w:rsidRPr="00576E1A">
        <w:rPr>
          <w:rFonts w:ascii="Myriad Pro" w:hAnsi="Myriad Pro"/>
          <w:lang w:val="en-US"/>
        </w:rPr>
        <w:t xml:space="preserve"> “Annex </w:t>
      </w:r>
      <w:r w:rsidR="002205BE">
        <w:rPr>
          <w:rFonts w:ascii="Myriad Pro" w:hAnsi="Myriad Pro"/>
          <w:lang w:val="en-US"/>
        </w:rPr>
        <w:t>3</w:t>
      </w:r>
      <w:r w:rsidR="002205BE" w:rsidRPr="00576E1A">
        <w:rPr>
          <w:rFonts w:ascii="Myriad Pro" w:hAnsi="Myriad Pro"/>
          <w:lang w:val="en-US"/>
        </w:rPr>
        <w:t>”</w:t>
      </w:r>
      <w:r w:rsidR="002205BE">
        <w:rPr>
          <w:rFonts w:ascii="Myriad Pro" w:hAnsi="Myriad Pro"/>
          <w:lang w:val="en-US"/>
        </w:rPr>
        <w:t>.</w:t>
      </w:r>
    </w:p>
    <w:p w14:paraId="05DF14E3" w14:textId="77777777" w:rsidR="001A3519" w:rsidRDefault="001A3519" w:rsidP="001A3519">
      <w:pPr>
        <w:jc w:val="both"/>
        <w:rPr>
          <w:rFonts w:ascii="Myriad Pro" w:hAnsi="Myriad Pro"/>
          <w:lang w:val="en-US"/>
        </w:rPr>
      </w:pPr>
    </w:p>
    <w:p w14:paraId="69AB748E" w14:textId="1CD72CD1" w:rsidR="001A3519" w:rsidRPr="001A3519" w:rsidRDefault="001A3519" w:rsidP="001A3519">
      <w:pPr>
        <w:jc w:val="both"/>
        <w:rPr>
          <w:rFonts w:ascii="Myriad Pro" w:hAnsi="Myriad Pro"/>
          <w:lang w:val="en-US"/>
        </w:rPr>
        <w:sectPr w:rsidR="001A3519" w:rsidRPr="001A3519" w:rsidSect="00A95461">
          <w:headerReference w:type="even" r:id="rId23"/>
          <w:footerReference w:type="even" r:id="rId24"/>
          <w:pgSz w:w="11906" w:h="16838"/>
          <w:pgMar w:top="1417" w:right="1417" w:bottom="1417" w:left="1417" w:header="708" w:footer="708" w:gutter="0"/>
          <w:cols w:space="708"/>
          <w:titlePg/>
          <w:docGrid w:linePitch="360"/>
        </w:sectPr>
      </w:pPr>
    </w:p>
    <w:tbl>
      <w:tblPr>
        <w:tblW w:w="15316" w:type="dxa"/>
        <w:tblInd w:w="-545" w:type="dxa"/>
        <w:tblBorders>
          <w:top w:val="nil"/>
          <w:left w:val="nil"/>
          <w:right w:val="nil"/>
        </w:tblBorders>
        <w:tblLayout w:type="fixed"/>
        <w:tblLook w:val="0000" w:firstRow="0" w:lastRow="0" w:firstColumn="0" w:lastColumn="0" w:noHBand="0" w:noVBand="0"/>
      </w:tblPr>
      <w:tblGrid>
        <w:gridCol w:w="7467"/>
        <w:gridCol w:w="872"/>
        <w:gridCol w:w="872"/>
        <w:gridCol w:w="872"/>
        <w:gridCol w:w="872"/>
        <w:gridCol w:w="872"/>
        <w:gridCol w:w="872"/>
        <w:gridCol w:w="872"/>
        <w:gridCol w:w="872"/>
        <w:gridCol w:w="873"/>
      </w:tblGrid>
      <w:tr w:rsidR="00067B94" w:rsidRPr="00A8460B" w14:paraId="3EAF497F" w14:textId="77777777" w:rsidTr="00067B94">
        <w:trPr>
          <w:cantSplit/>
          <w:trHeight w:val="1138"/>
        </w:trPr>
        <w:tc>
          <w:tcPr>
            <w:tcW w:w="7467"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180" w:type="nil"/>
              <w:left w:w="20" w:type="nil"/>
              <w:bottom w:w="20" w:type="nil"/>
              <w:right w:w="20" w:type="nil"/>
            </w:tcMar>
            <w:vAlign w:val="center"/>
          </w:tcPr>
          <w:p w14:paraId="4A48DD40" w14:textId="54A2386A" w:rsidR="00067B94" w:rsidRPr="00944A48" w:rsidRDefault="00067B94" w:rsidP="003168AC">
            <w:pPr>
              <w:autoSpaceDE w:val="0"/>
              <w:autoSpaceDN w:val="0"/>
              <w:adjustRightInd w:val="0"/>
              <w:spacing w:after="0"/>
              <w:rPr>
                <w:rFonts w:eastAsia="SimSun" w:cstheme="minorHAnsi"/>
                <w:b/>
                <w:bCs/>
                <w:sz w:val="18"/>
                <w:szCs w:val="18"/>
                <w:lang w:val="en-US" w:eastAsia="de-CH"/>
              </w:rPr>
            </w:pPr>
            <w:r w:rsidRPr="00944A48">
              <w:rPr>
                <w:rFonts w:eastAsia="SimSun" w:cstheme="minorHAnsi"/>
                <w:b/>
                <w:bCs/>
                <w:sz w:val="18"/>
                <w:szCs w:val="18"/>
                <w:lang w:val="en-US" w:eastAsia="de-CH"/>
              </w:rPr>
              <w:lastRenderedPageBreak/>
              <w:t>Specific Performance Indicators</w:t>
            </w:r>
          </w:p>
          <w:p w14:paraId="71A36A96" w14:textId="08A4951D" w:rsidR="00067B94" w:rsidRPr="00944A48" w:rsidRDefault="00067B94" w:rsidP="003168AC">
            <w:pPr>
              <w:autoSpaceDE w:val="0"/>
              <w:autoSpaceDN w:val="0"/>
              <w:adjustRightInd w:val="0"/>
              <w:spacing w:after="0"/>
              <w:rPr>
                <w:rFonts w:eastAsia="SimSun" w:cstheme="minorHAnsi"/>
                <w:b/>
                <w:bCs/>
                <w:sz w:val="18"/>
                <w:szCs w:val="18"/>
                <w:lang w:val="en-US" w:eastAsia="de-CH"/>
              </w:rPr>
            </w:pPr>
            <w:r w:rsidRPr="00944A48">
              <w:rPr>
                <w:rFonts w:eastAsia="SimSun" w:cstheme="minorHAnsi"/>
                <w:b/>
                <w:bCs/>
                <w:color w:val="FF0000"/>
                <w:sz w:val="18"/>
                <w:szCs w:val="18"/>
                <w:lang w:val="en-US" w:eastAsia="de-CH"/>
              </w:rPr>
              <w:t>LGs PARTICIPATING IN THE PHASE I</w:t>
            </w:r>
            <w:r w:rsidRPr="00944A48">
              <w:rPr>
                <w:rFonts w:eastAsia="SimSun" w:cstheme="minorHAnsi"/>
                <w:b/>
                <w:bCs/>
                <w:color w:val="FF0000"/>
                <w:sz w:val="20"/>
                <w:szCs w:val="20"/>
                <w:lang w:val="en-US" w:eastAsia="de-CH"/>
              </w:rPr>
              <w:t xml:space="preserve"> </w:t>
            </w:r>
          </w:p>
        </w:tc>
        <w:tc>
          <w:tcPr>
            <w:tcW w:w="872"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20" w:type="nil"/>
              <w:left w:w="20" w:type="nil"/>
              <w:bottom w:w="20" w:type="nil"/>
              <w:right w:w="20" w:type="nil"/>
            </w:tcMar>
            <w:textDirection w:val="btLr"/>
            <w:vAlign w:val="center"/>
          </w:tcPr>
          <w:p w14:paraId="253CF820" w14:textId="77777777" w:rsidR="00067B94" w:rsidRPr="00944A48" w:rsidRDefault="00067B94" w:rsidP="003168AC">
            <w:pPr>
              <w:autoSpaceDE w:val="0"/>
              <w:autoSpaceDN w:val="0"/>
              <w:adjustRightInd w:val="0"/>
              <w:spacing w:after="0"/>
              <w:ind w:left="113" w:right="113"/>
              <w:jc w:val="center"/>
              <w:rPr>
                <w:rFonts w:eastAsia="SimSun" w:cstheme="minorHAnsi"/>
                <w:sz w:val="18"/>
                <w:szCs w:val="18"/>
                <w:lang w:val="en-US" w:eastAsia="de-CH"/>
              </w:rPr>
            </w:pPr>
            <w:r w:rsidRPr="00944A48">
              <w:rPr>
                <w:rFonts w:eastAsia="SimSun" w:cstheme="minorHAnsi"/>
                <w:sz w:val="18"/>
                <w:szCs w:val="18"/>
                <w:lang w:val="en-US" w:eastAsia="de-CH"/>
              </w:rPr>
              <w:t>Bihać</w:t>
            </w:r>
          </w:p>
        </w:tc>
        <w:tc>
          <w:tcPr>
            <w:tcW w:w="872"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20" w:type="nil"/>
              <w:left w:w="20" w:type="nil"/>
              <w:bottom w:w="20" w:type="nil"/>
              <w:right w:w="20" w:type="nil"/>
            </w:tcMar>
            <w:textDirection w:val="btLr"/>
            <w:vAlign w:val="center"/>
          </w:tcPr>
          <w:p w14:paraId="2F07B260" w14:textId="77777777" w:rsidR="00067B94" w:rsidRPr="00944A48" w:rsidRDefault="00067B94" w:rsidP="003168AC">
            <w:pPr>
              <w:autoSpaceDE w:val="0"/>
              <w:autoSpaceDN w:val="0"/>
              <w:adjustRightInd w:val="0"/>
              <w:spacing w:after="0"/>
              <w:ind w:left="113" w:right="113"/>
              <w:jc w:val="center"/>
              <w:rPr>
                <w:rFonts w:eastAsia="SimSun" w:cstheme="minorHAnsi"/>
                <w:sz w:val="18"/>
                <w:szCs w:val="18"/>
                <w:lang w:val="en-US" w:eastAsia="de-CH"/>
              </w:rPr>
            </w:pPr>
            <w:r w:rsidRPr="00944A48">
              <w:rPr>
                <w:rFonts w:eastAsia="SimSun" w:cstheme="minorHAnsi"/>
                <w:sz w:val="18"/>
                <w:szCs w:val="18"/>
                <w:lang w:val="en-US" w:eastAsia="de-CH"/>
              </w:rPr>
              <w:t>Bosanska Krupa </w:t>
            </w:r>
          </w:p>
        </w:tc>
        <w:tc>
          <w:tcPr>
            <w:tcW w:w="872"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20" w:type="nil"/>
              <w:left w:w="20" w:type="nil"/>
              <w:bottom w:w="20" w:type="nil"/>
              <w:right w:w="20" w:type="nil"/>
            </w:tcMar>
            <w:textDirection w:val="btLr"/>
            <w:vAlign w:val="center"/>
          </w:tcPr>
          <w:p w14:paraId="5552E30B" w14:textId="77777777" w:rsidR="00067B94" w:rsidRPr="00944A48" w:rsidRDefault="00067B94" w:rsidP="003168AC">
            <w:pPr>
              <w:autoSpaceDE w:val="0"/>
              <w:autoSpaceDN w:val="0"/>
              <w:adjustRightInd w:val="0"/>
              <w:spacing w:after="0"/>
              <w:ind w:left="113" w:right="113"/>
              <w:jc w:val="center"/>
              <w:rPr>
                <w:rFonts w:eastAsia="SimSun" w:cstheme="minorHAnsi"/>
                <w:sz w:val="18"/>
                <w:szCs w:val="18"/>
                <w:lang w:val="en-US" w:eastAsia="de-CH"/>
              </w:rPr>
            </w:pPr>
            <w:r w:rsidRPr="00944A48">
              <w:rPr>
                <w:rFonts w:eastAsia="SimSun" w:cstheme="minorHAnsi"/>
                <w:sz w:val="18"/>
                <w:szCs w:val="18"/>
                <w:lang w:val="en-US" w:eastAsia="de-CH"/>
              </w:rPr>
              <w:t>Gračanica</w:t>
            </w:r>
          </w:p>
        </w:tc>
        <w:tc>
          <w:tcPr>
            <w:tcW w:w="872"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20" w:type="nil"/>
              <w:left w:w="20" w:type="nil"/>
              <w:bottom w:w="20" w:type="nil"/>
              <w:right w:w="20" w:type="nil"/>
            </w:tcMar>
            <w:textDirection w:val="btLr"/>
            <w:vAlign w:val="center"/>
          </w:tcPr>
          <w:p w14:paraId="67DCF27D" w14:textId="77777777" w:rsidR="00067B94" w:rsidRPr="00944A48" w:rsidRDefault="00067B94" w:rsidP="003168AC">
            <w:pPr>
              <w:autoSpaceDE w:val="0"/>
              <w:autoSpaceDN w:val="0"/>
              <w:adjustRightInd w:val="0"/>
              <w:spacing w:after="0"/>
              <w:ind w:left="113" w:right="113"/>
              <w:jc w:val="center"/>
              <w:rPr>
                <w:rFonts w:eastAsia="SimSun" w:cstheme="minorHAnsi"/>
                <w:sz w:val="18"/>
                <w:szCs w:val="18"/>
                <w:lang w:val="en-US" w:eastAsia="de-CH"/>
              </w:rPr>
            </w:pPr>
            <w:r w:rsidRPr="00944A48">
              <w:rPr>
                <w:rFonts w:eastAsia="SimSun" w:cstheme="minorHAnsi"/>
                <w:sz w:val="18"/>
                <w:szCs w:val="18"/>
                <w:lang w:val="en-US" w:eastAsia="de-CH"/>
              </w:rPr>
              <w:t>Gradiška</w:t>
            </w:r>
          </w:p>
        </w:tc>
        <w:tc>
          <w:tcPr>
            <w:tcW w:w="872"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20" w:type="nil"/>
              <w:left w:w="20" w:type="nil"/>
              <w:bottom w:w="20" w:type="nil"/>
              <w:right w:w="20" w:type="nil"/>
            </w:tcMar>
            <w:textDirection w:val="btLr"/>
            <w:vAlign w:val="center"/>
          </w:tcPr>
          <w:p w14:paraId="224F88EB" w14:textId="77777777" w:rsidR="00067B94" w:rsidRPr="00944A48" w:rsidRDefault="00067B94" w:rsidP="003168AC">
            <w:pPr>
              <w:autoSpaceDE w:val="0"/>
              <w:autoSpaceDN w:val="0"/>
              <w:adjustRightInd w:val="0"/>
              <w:spacing w:after="0"/>
              <w:ind w:left="113" w:right="113"/>
              <w:jc w:val="center"/>
              <w:rPr>
                <w:rFonts w:eastAsia="SimSun" w:cstheme="minorHAnsi"/>
                <w:sz w:val="18"/>
                <w:szCs w:val="18"/>
                <w:lang w:val="en-US" w:eastAsia="de-CH"/>
              </w:rPr>
            </w:pPr>
            <w:r w:rsidRPr="00944A48">
              <w:rPr>
                <w:rFonts w:eastAsia="SimSun" w:cstheme="minorHAnsi"/>
                <w:sz w:val="18"/>
                <w:szCs w:val="18"/>
                <w:lang w:val="en-US" w:eastAsia="de-CH"/>
              </w:rPr>
              <w:t>Prijedor</w:t>
            </w:r>
          </w:p>
        </w:tc>
        <w:tc>
          <w:tcPr>
            <w:tcW w:w="872"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20" w:type="nil"/>
              <w:left w:w="20" w:type="nil"/>
              <w:bottom w:w="20" w:type="nil"/>
              <w:right w:w="20" w:type="nil"/>
            </w:tcMar>
            <w:textDirection w:val="btLr"/>
            <w:vAlign w:val="center"/>
          </w:tcPr>
          <w:p w14:paraId="60445B3D" w14:textId="77777777" w:rsidR="00067B94" w:rsidRPr="00944A48" w:rsidRDefault="00067B94" w:rsidP="003168AC">
            <w:pPr>
              <w:autoSpaceDE w:val="0"/>
              <w:autoSpaceDN w:val="0"/>
              <w:adjustRightInd w:val="0"/>
              <w:spacing w:after="0"/>
              <w:ind w:left="113" w:right="113"/>
              <w:jc w:val="center"/>
              <w:rPr>
                <w:rFonts w:eastAsia="SimSun" w:cstheme="minorHAnsi"/>
                <w:sz w:val="18"/>
                <w:szCs w:val="18"/>
                <w:lang w:val="en-US" w:eastAsia="de-CH"/>
              </w:rPr>
            </w:pPr>
            <w:r w:rsidRPr="00944A48">
              <w:rPr>
                <w:rFonts w:eastAsia="SimSun" w:cstheme="minorHAnsi"/>
                <w:sz w:val="18"/>
                <w:szCs w:val="18"/>
                <w:lang w:val="en-US" w:eastAsia="de-CH"/>
              </w:rPr>
              <w:t>Prnjavor</w:t>
            </w:r>
          </w:p>
        </w:tc>
        <w:tc>
          <w:tcPr>
            <w:tcW w:w="872"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20" w:type="nil"/>
              <w:left w:w="20" w:type="nil"/>
              <w:bottom w:w="20" w:type="nil"/>
              <w:right w:w="20" w:type="nil"/>
            </w:tcMar>
            <w:textDirection w:val="btLr"/>
            <w:vAlign w:val="center"/>
          </w:tcPr>
          <w:p w14:paraId="396D1205" w14:textId="77777777" w:rsidR="00067B94" w:rsidRPr="00944A48" w:rsidRDefault="00067B94" w:rsidP="003168AC">
            <w:pPr>
              <w:autoSpaceDE w:val="0"/>
              <w:autoSpaceDN w:val="0"/>
              <w:adjustRightInd w:val="0"/>
              <w:spacing w:after="0"/>
              <w:ind w:left="113" w:right="113"/>
              <w:jc w:val="center"/>
              <w:rPr>
                <w:rFonts w:eastAsia="SimSun" w:cstheme="minorHAnsi"/>
                <w:sz w:val="18"/>
                <w:szCs w:val="18"/>
                <w:lang w:val="en-US" w:eastAsia="de-CH"/>
              </w:rPr>
            </w:pPr>
            <w:r w:rsidRPr="00944A48">
              <w:rPr>
                <w:rFonts w:eastAsia="SimSun" w:cstheme="minorHAnsi"/>
                <w:sz w:val="18"/>
                <w:szCs w:val="18"/>
                <w:lang w:val="en-US" w:eastAsia="de-CH"/>
              </w:rPr>
              <w:t>Sanski Most</w:t>
            </w:r>
          </w:p>
        </w:tc>
        <w:tc>
          <w:tcPr>
            <w:tcW w:w="872"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20" w:type="nil"/>
              <w:left w:w="20" w:type="nil"/>
              <w:bottom w:w="20" w:type="nil"/>
              <w:right w:w="20" w:type="nil"/>
            </w:tcMar>
            <w:textDirection w:val="btLr"/>
            <w:vAlign w:val="center"/>
          </w:tcPr>
          <w:p w14:paraId="7E7A788B" w14:textId="77777777" w:rsidR="00067B94" w:rsidRPr="00944A48" w:rsidRDefault="00067B94" w:rsidP="003168AC">
            <w:pPr>
              <w:autoSpaceDE w:val="0"/>
              <w:autoSpaceDN w:val="0"/>
              <w:adjustRightInd w:val="0"/>
              <w:spacing w:after="0"/>
              <w:ind w:left="113" w:right="113"/>
              <w:jc w:val="center"/>
              <w:rPr>
                <w:rFonts w:eastAsia="SimSun" w:cstheme="minorHAnsi"/>
                <w:sz w:val="18"/>
                <w:szCs w:val="18"/>
                <w:lang w:val="en-US" w:eastAsia="de-CH"/>
              </w:rPr>
            </w:pPr>
            <w:r w:rsidRPr="00944A48">
              <w:rPr>
                <w:rFonts w:eastAsia="SimSun" w:cstheme="minorHAnsi"/>
                <w:sz w:val="18"/>
                <w:szCs w:val="18"/>
                <w:lang w:val="en-US" w:eastAsia="de-CH"/>
              </w:rPr>
              <w:t>Tešanj</w:t>
            </w:r>
          </w:p>
        </w:tc>
        <w:tc>
          <w:tcPr>
            <w:tcW w:w="873"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20" w:type="nil"/>
              <w:left w:w="20" w:type="nil"/>
              <w:bottom w:w="20" w:type="nil"/>
              <w:right w:w="20" w:type="nil"/>
            </w:tcMar>
            <w:textDirection w:val="btLr"/>
            <w:vAlign w:val="center"/>
          </w:tcPr>
          <w:p w14:paraId="3B6F7A30" w14:textId="77777777" w:rsidR="00067B94" w:rsidRPr="00944A48" w:rsidRDefault="00067B94" w:rsidP="003168AC">
            <w:pPr>
              <w:autoSpaceDE w:val="0"/>
              <w:autoSpaceDN w:val="0"/>
              <w:adjustRightInd w:val="0"/>
              <w:spacing w:after="0"/>
              <w:ind w:left="113" w:right="113"/>
              <w:jc w:val="center"/>
              <w:rPr>
                <w:rFonts w:eastAsia="SimSun" w:cstheme="minorHAnsi"/>
                <w:sz w:val="18"/>
                <w:szCs w:val="18"/>
                <w:lang w:val="en-US" w:eastAsia="de-CH"/>
              </w:rPr>
            </w:pPr>
            <w:r w:rsidRPr="00944A48">
              <w:rPr>
                <w:rFonts w:eastAsia="SimSun" w:cstheme="minorHAnsi"/>
                <w:sz w:val="18"/>
                <w:szCs w:val="18"/>
                <w:lang w:val="en-US" w:eastAsia="de-CH"/>
              </w:rPr>
              <w:t>Žepče</w:t>
            </w:r>
          </w:p>
        </w:tc>
      </w:tr>
      <w:tr w:rsidR="00067B94" w:rsidRPr="00A8460B" w14:paraId="392026BB" w14:textId="77777777" w:rsidTr="00067B94">
        <w:tblPrEx>
          <w:tblBorders>
            <w:top w:val="none" w:sz="0" w:space="0" w:color="auto"/>
          </w:tblBorders>
        </w:tblPrEx>
        <w:trPr>
          <w:trHeight w:val="26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65A3609B"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Public Service Agreement (PSA) already signed?</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7BE017C"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F4BD07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A88ED3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202746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339AB8D"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6772959"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47A0F1B"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EDD274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538A50A"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6E542A3E" w14:textId="77777777" w:rsidTr="00067B94">
        <w:tblPrEx>
          <w:tblBorders>
            <w:top w:val="none" w:sz="0" w:space="0" w:color="auto"/>
          </w:tblBorders>
        </w:tblPrEx>
        <w:trPr>
          <w:trHeight w:val="883"/>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217AB352"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Does the administration of the local self-government unit have a list of persons who are unable to pay their own bills and is there a procedure for subsidizing these persons, the water service subsidy system, for users who are entitled to a subsidy, has it been introduced and is functional in accordance with the Agreement?</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B3E0D0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686C73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B967F8C"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7A7F885"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1F5FE4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528BC3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6C95C5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8D299B1"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25EEA6C"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3B65BDB0" w14:textId="77777777" w:rsidTr="00067B94">
        <w:tblPrEx>
          <w:tblBorders>
            <w:top w:val="none" w:sz="0" w:space="0" w:color="auto"/>
          </w:tblBorders>
        </w:tblPrEx>
        <w:trPr>
          <w:trHeight w:val="25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2DE573C7"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Has a (permanent) work group for non-revenue water management been created?</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6975875"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7295F11"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930CB7E"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FFB831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EE07C18"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50578C9"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6DF7AF94"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0142CB9"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104ACCB"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072A45A3" w14:textId="77777777" w:rsidTr="00067B94">
        <w:tblPrEx>
          <w:tblBorders>
            <w:top w:val="none" w:sz="0" w:space="0" w:color="auto"/>
          </w:tblBorders>
        </w:tblPrEx>
        <w:trPr>
          <w:trHeight w:val="441"/>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492AEFE4"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 xml:space="preserve">Are there reward or punishment measures for employees who perform their work well, </w:t>
            </w:r>
            <w:proofErr w:type="gramStart"/>
            <w:r w:rsidRPr="00944A48">
              <w:rPr>
                <w:rFonts w:asciiTheme="minorHAnsi" w:hAnsiTheme="minorHAnsi" w:cstheme="minorHAnsi"/>
                <w:sz w:val="18"/>
                <w:szCs w:val="18"/>
                <w:lang w:val="en-US" w:eastAsia="de-CH"/>
              </w:rPr>
              <w:t>poorly</w:t>
            </w:r>
            <w:proofErr w:type="gramEnd"/>
            <w:r w:rsidRPr="00944A48">
              <w:rPr>
                <w:rFonts w:asciiTheme="minorHAnsi" w:hAnsiTheme="minorHAnsi" w:cstheme="minorHAnsi"/>
                <w:sz w:val="18"/>
                <w:szCs w:val="18"/>
                <w:lang w:val="en-US" w:eastAsia="de-CH"/>
              </w:rPr>
              <w:t xml:space="preserve"> or not at all?</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0F41C756"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988E8FC"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45EF4F9"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9E8BDBE"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0C3C7DD"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31D738B6"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8A76646"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4C2FF0B"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7BF0B88"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6A0F6318" w14:textId="77777777" w:rsidTr="00067B94">
        <w:tblPrEx>
          <w:tblBorders>
            <w:top w:val="none" w:sz="0" w:space="0" w:color="auto"/>
          </w:tblBorders>
        </w:tblPrEx>
        <w:trPr>
          <w:trHeight w:val="25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7BBE40E6"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there a person whose responsibilities are relations with consumers?</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CCCAAB8"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2BE35B9"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61FF51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30A4901"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C9F501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6CFE94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134593A"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0A47DF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18157BA"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432984A1" w14:textId="77777777" w:rsidTr="00067B94">
        <w:tblPrEx>
          <w:tblBorders>
            <w:top w:val="none" w:sz="0" w:space="0" w:color="auto"/>
          </w:tblBorders>
        </w:tblPrEx>
        <w:trPr>
          <w:trHeight w:val="25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6B597877"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there regularly updated database of complaints, comments, objections...?</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26F6AE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764517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E963B9E"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479D9C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1A404FA"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C5FBD51"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FEEA5BE"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5C4670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AB1698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549ACE08" w14:textId="77777777" w:rsidTr="00067B94">
        <w:tblPrEx>
          <w:tblBorders>
            <w:top w:val="none" w:sz="0" w:space="0" w:color="auto"/>
          </w:tblBorders>
        </w:tblPrEx>
        <w:trPr>
          <w:trHeight w:val="26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2AD1FD9D"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Are District Metering Ares (DMAs) defined?</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4FB43CE"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6651286"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E846C9B"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9474C8E"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F5099A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224ADF5"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432729D"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FE484AC"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CC2B4B0"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51EA4C6B" w14:textId="77777777" w:rsidTr="00067B94">
        <w:tblPrEx>
          <w:tblBorders>
            <w:top w:val="none" w:sz="0" w:space="0" w:color="auto"/>
          </w:tblBorders>
        </w:tblPrEx>
        <w:trPr>
          <w:trHeight w:val="25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51DED9C1"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Do the DMAs have flow meters installed at the entrance and exit of the zone?</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6D549A93"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61BAF4F5"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C54491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8843139"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26130F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59F9A9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6F980D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BA32ED3"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E482CC5"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r>
      <w:tr w:rsidR="00067B94" w:rsidRPr="00A8460B" w14:paraId="21F00B78" w14:textId="77777777" w:rsidTr="00067B94">
        <w:tblPrEx>
          <w:tblBorders>
            <w:top w:val="none" w:sz="0" w:space="0" w:color="auto"/>
          </w:tblBorders>
        </w:tblPrEx>
        <w:trPr>
          <w:trHeight w:val="25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24829052"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Are there created capacities for mapping and GIS in the water supply?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FE75F66"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A439C1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EC784CD"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73EAEF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ACC56A9"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C256C0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2AF4D0B"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56AA600"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176F3FD2"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r>
      <w:tr w:rsidR="00067B94" w:rsidRPr="00A8460B" w14:paraId="73C64932" w14:textId="77777777" w:rsidTr="00067B94">
        <w:tblPrEx>
          <w:tblBorders>
            <w:top w:val="none" w:sz="0" w:space="0" w:color="auto"/>
          </w:tblBorders>
        </w:tblPrEx>
        <w:trPr>
          <w:trHeight w:val="25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10F4CC92"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there a documented methodology for calculating tariffs?</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A58A59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5D4DC81"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21C347A"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F16109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C86B29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67E26F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0A8CE76"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CF66929"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42D2A8E"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3C398FCD" w14:textId="77777777" w:rsidTr="00067B94">
        <w:tblPrEx>
          <w:tblBorders>
            <w:top w:val="none" w:sz="0" w:space="0" w:color="auto"/>
          </w:tblBorders>
        </w:tblPrEx>
        <w:trPr>
          <w:trHeight w:val="26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18F30B89"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Does the tariff recover all relevant costs?</w:t>
            </w:r>
          </w:p>
        </w:tc>
        <w:tc>
          <w:tcPr>
            <w:tcW w:w="872" w:type="dxa"/>
            <w:tcBorders>
              <w:top w:val="single" w:sz="4" w:space="0" w:color="auto"/>
              <w:left w:val="single" w:sz="4" w:space="0" w:color="auto"/>
              <w:bottom w:val="single" w:sz="4" w:space="0" w:color="auto"/>
              <w:right w:val="single" w:sz="4" w:space="0" w:color="auto"/>
            </w:tcBorders>
            <w:shd w:val="clear" w:color="auto" w:fill="FFE48F"/>
            <w:tcMar>
              <w:top w:w="20" w:type="nil"/>
              <w:left w:w="20" w:type="nil"/>
              <w:bottom w:w="20" w:type="nil"/>
              <w:right w:w="20" w:type="nil"/>
            </w:tcMar>
            <w:vAlign w:val="center"/>
          </w:tcPr>
          <w:p w14:paraId="3F0E50B9" w14:textId="77777777" w:rsidR="00067B94" w:rsidRPr="00944A48" w:rsidRDefault="00067B94" w:rsidP="003168AC">
            <w:pPr>
              <w:autoSpaceDE w:val="0"/>
              <w:autoSpaceDN w:val="0"/>
              <w:adjustRightInd w:val="0"/>
              <w:spacing w:after="0"/>
              <w:jc w:val="center"/>
              <w:rPr>
                <w:rFonts w:eastAsia="SimSun" w:cs="Calibr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233BADC3"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4385E28A"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25093AA"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83D97D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DF68D4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16962DBE"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357D5D4"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BB2FA50"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r>
      <w:tr w:rsidR="00067B94" w:rsidRPr="00A8460B" w14:paraId="6F51DDC2" w14:textId="77777777" w:rsidTr="00067B94">
        <w:tblPrEx>
          <w:tblBorders>
            <w:top w:val="none" w:sz="0" w:space="0" w:color="auto"/>
          </w:tblBorders>
        </w:tblPrEx>
        <w:trPr>
          <w:trHeight w:val="25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074E82EB"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 citizen's ability to pay checked periodically?</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6A0123DF"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48CA0C2F"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A424FAD"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2CF76934"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A8BC310"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4EC7081D"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448F2F6E"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9935D86"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577C87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2E953F26" w14:textId="77777777" w:rsidTr="00067B94">
        <w:tblPrEx>
          <w:tblBorders>
            <w:top w:val="none" w:sz="0" w:space="0" w:color="auto"/>
          </w:tblBorders>
        </w:tblPrEx>
        <w:trPr>
          <w:trHeight w:val="25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32B55097"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Has the tariff been calculated and adopted in accordance with the tariff methodology?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0E18718"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1708A68C"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1EA0208"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95CB716"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4E89A1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A6C28B0"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5261DAF4"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389986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0A7C09E"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r>
      <w:tr w:rsidR="00067B94" w:rsidRPr="00A8460B" w14:paraId="73DA8301" w14:textId="77777777" w:rsidTr="00067B94">
        <w:tblPrEx>
          <w:tblBorders>
            <w:top w:val="none" w:sz="0" w:space="0" w:color="auto"/>
          </w:tblBorders>
        </w:tblPrEx>
        <w:trPr>
          <w:trHeight w:val="662"/>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2EA44ECD"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Are cost centers defined, that will ensure the separation of the costs of water supply, wastewater collection and wastewater treatment, and costs and revenues are posted to the appropriate cost center? </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06FD893"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DD471E5"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A2226A6"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B317A9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4387C86"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60DE4C9"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E0EF77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B572D66"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A755F6C"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59C8E720" w14:textId="77777777" w:rsidTr="00067B94">
        <w:tblPrEx>
          <w:tblBorders>
            <w:top w:val="none" w:sz="0" w:space="0" w:color="auto"/>
          </w:tblBorders>
        </w:tblPrEx>
        <w:trPr>
          <w:trHeight w:val="25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20E0B63A"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 key for the distribution of indirect costs defined, adopted and in use?</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7BB8218"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F7AC74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43CED74"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06E471E"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1AB2AC8"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E950F40"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776E6DD"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8E8EBE4"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AAE3F8E"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4079754A" w14:textId="77777777" w:rsidTr="00067B94">
        <w:tblPrEx>
          <w:tblBorders>
            <w:top w:val="none" w:sz="0" w:space="0" w:color="auto"/>
          </w:tblBorders>
        </w:tblPrEx>
        <w:trPr>
          <w:trHeight w:val="441"/>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0B57ADD7"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Are operating budget and cash flow Projections established by cost centers and on an aggregate basis?</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DB4C435"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AD7FA72"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2AAFD569"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69AE97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FFC8A7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465A106A"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08348A1A"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9DB0B09"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03431B42"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r>
      <w:tr w:rsidR="00067B94" w:rsidRPr="00A8460B" w14:paraId="14B413AF" w14:textId="77777777" w:rsidTr="00067B94">
        <w:tblPrEx>
          <w:tblBorders>
            <w:top w:val="none" w:sz="0" w:space="0" w:color="auto"/>
          </w:tblBorders>
        </w:tblPrEx>
        <w:trPr>
          <w:trHeight w:val="441"/>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0E956836"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a regular inventory of all fixed assets in use carried out, is the book of fixed assets up to date?</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4CB9F4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2AB5C4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3012EE5"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F70EC1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A1F2E70"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9455BF9"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04E63EC5"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4ACD790"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5D698E4"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r>
      <w:tr w:rsidR="00067B94" w:rsidRPr="00A8460B" w14:paraId="3C8DA2AB" w14:textId="77777777" w:rsidTr="00067B94">
        <w:tblPrEx>
          <w:tblBorders>
            <w:top w:val="none" w:sz="0" w:space="0" w:color="auto"/>
          </w:tblBorders>
        </w:tblPrEx>
        <w:trPr>
          <w:trHeight w:val="260"/>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5B63E488"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 realistically calculated depreciation part of the tariff model?</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22432BF2"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5F9A408"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55167476"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97EBD7D"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6E385074"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1736F80"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448930A1" w14:textId="77777777" w:rsidR="00067B94" w:rsidRPr="00944A48" w:rsidRDefault="00067B94"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E3DC4F8" w14:textId="77777777" w:rsidR="00067B94" w:rsidRPr="00944A48" w:rsidRDefault="00067B94"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2BA34F1"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67B94" w:rsidRPr="00A8460B" w14:paraId="0B25CF42" w14:textId="77777777" w:rsidTr="00067B94">
        <w:trPr>
          <w:trHeight w:val="652"/>
        </w:trPr>
        <w:tc>
          <w:tcPr>
            <w:tcW w:w="7467"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20A65EE7" w14:textId="77777777" w:rsidR="00067B94" w:rsidRPr="00944A48" w:rsidRDefault="00067B94" w:rsidP="003A6E4A">
            <w:pPr>
              <w:pStyle w:val="ListParagraph"/>
              <w:numPr>
                <w:ilvl w:val="0"/>
                <w:numId w:val="10"/>
              </w:numPr>
              <w:autoSpaceDE w:val="0"/>
              <w:autoSpaceDN w:val="0"/>
              <w:adjustRightInd w:val="0"/>
              <w:ind w:left="373"/>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Has the sub-account for investment maintenance been formed, the entire amount of the share of the calculated depreciation transferred for the purpose of investment maintenance and spent only for that purpose?</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9939A2A"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E8DF35C"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6BDC971"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9E5D6A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168C65F"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B8EEE2C"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553E8A7"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2"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B09217C"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873"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8568B2B" w14:textId="77777777" w:rsidR="00067B94" w:rsidRPr="00944A48" w:rsidRDefault="00067B94"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bl>
    <w:p w14:paraId="23A8336E" w14:textId="77777777" w:rsidR="003A6E4A" w:rsidRPr="00944A48" w:rsidRDefault="003A6E4A" w:rsidP="0093406C">
      <w:pPr>
        <w:jc w:val="both"/>
        <w:rPr>
          <w:rFonts w:ascii="Myriad Pro" w:hAnsi="Myriad Pro"/>
          <w:lang w:val="en-US"/>
        </w:rPr>
      </w:pPr>
    </w:p>
    <w:p w14:paraId="04574DA1" w14:textId="77777777" w:rsidR="003A6E4A" w:rsidRPr="00944A48" w:rsidRDefault="003A6E4A" w:rsidP="0093406C">
      <w:pPr>
        <w:jc w:val="both"/>
        <w:rPr>
          <w:rFonts w:ascii="Myriad Pro" w:hAnsi="Myriad Pro"/>
          <w:lang w:val="en-US"/>
        </w:rPr>
      </w:pPr>
    </w:p>
    <w:tbl>
      <w:tblPr>
        <w:tblW w:w="15621" w:type="dxa"/>
        <w:tblInd w:w="-725" w:type="dxa"/>
        <w:tblBorders>
          <w:top w:val="nil"/>
          <w:left w:val="nil"/>
          <w:right w:val="nil"/>
        </w:tblBorders>
        <w:tblLayout w:type="fixed"/>
        <w:tblLook w:val="0000" w:firstRow="0" w:lastRow="0" w:firstColumn="0" w:lastColumn="0" w:noHBand="0" w:noVBand="0"/>
      </w:tblPr>
      <w:tblGrid>
        <w:gridCol w:w="7985"/>
        <w:gridCol w:w="509"/>
        <w:gridCol w:w="509"/>
        <w:gridCol w:w="509"/>
        <w:gridCol w:w="509"/>
        <w:gridCol w:w="509"/>
        <w:gridCol w:w="509"/>
        <w:gridCol w:w="509"/>
        <w:gridCol w:w="509"/>
        <w:gridCol w:w="510"/>
        <w:gridCol w:w="509"/>
        <w:gridCol w:w="509"/>
        <w:gridCol w:w="509"/>
        <w:gridCol w:w="509"/>
        <w:gridCol w:w="509"/>
        <w:gridCol w:w="509"/>
      </w:tblGrid>
      <w:tr w:rsidR="000F2F72" w:rsidRPr="00A8460B" w14:paraId="69BD8F07" w14:textId="77777777" w:rsidTr="00F41354">
        <w:trPr>
          <w:cantSplit/>
          <w:trHeight w:val="869"/>
        </w:trPr>
        <w:tc>
          <w:tcPr>
            <w:tcW w:w="7985" w:type="dxa"/>
            <w:tcBorders>
              <w:top w:val="single" w:sz="4" w:space="0" w:color="auto"/>
              <w:left w:val="single" w:sz="4" w:space="0" w:color="auto"/>
              <w:bottom w:val="single" w:sz="4" w:space="0" w:color="auto"/>
              <w:right w:val="single" w:sz="4" w:space="0" w:color="auto"/>
            </w:tcBorders>
            <w:shd w:val="clear" w:color="auto" w:fill="E5B8B7" w:themeFill="accent2" w:themeFillTint="66"/>
            <w:tcMar>
              <w:top w:w="180" w:type="nil"/>
              <w:left w:w="20" w:type="nil"/>
              <w:bottom w:w="20" w:type="nil"/>
              <w:right w:w="20" w:type="nil"/>
            </w:tcMar>
            <w:vAlign w:val="center"/>
          </w:tcPr>
          <w:p w14:paraId="18C91466" w14:textId="77777777" w:rsidR="00BC05BE" w:rsidRPr="00944A48" w:rsidRDefault="00BC05BE" w:rsidP="003168AC">
            <w:pPr>
              <w:autoSpaceDE w:val="0"/>
              <w:autoSpaceDN w:val="0"/>
              <w:adjustRightInd w:val="0"/>
              <w:spacing w:after="0"/>
              <w:rPr>
                <w:rFonts w:eastAsia="SimSun" w:cstheme="minorHAnsi"/>
                <w:b/>
                <w:bCs/>
                <w:sz w:val="20"/>
                <w:szCs w:val="20"/>
                <w:lang w:val="en-US" w:eastAsia="de-CH"/>
              </w:rPr>
            </w:pPr>
            <w:r w:rsidRPr="00944A48">
              <w:rPr>
                <w:rFonts w:eastAsia="SimSun" w:cstheme="minorHAnsi"/>
                <w:b/>
                <w:bCs/>
                <w:sz w:val="20"/>
                <w:szCs w:val="20"/>
                <w:lang w:val="en-US" w:eastAsia="de-CH"/>
              </w:rPr>
              <w:lastRenderedPageBreak/>
              <w:t>Specific Performance Indicators</w:t>
            </w:r>
          </w:p>
          <w:p w14:paraId="3F99870D" w14:textId="45680092" w:rsidR="00BC05BE" w:rsidRPr="00944A48" w:rsidRDefault="00BC05BE" w:rsidP="003168AC">
            <w:pPr>
              <w:autoSpaceDE w:val="0"/>
              <w:autoSpaceDN w:val="0"/>
              <w:adjustRightInd w:val="0"/>
              <w:spacing w:after="0"/>
              <w:rPr>
                <w:rFonts w:eastAsia="SimSun" w:cstheme="minorHAnsi"/>
                <w:b/>
                <w:bCs/>
                <w:sz w:val="20"/>
                <w:szCs w:val="20"/>
                <w:lang w:val="en-US" w:eastAsia="de-CH"/>
              </w:rPr>
            </w:pPr>
            <w:r w:rsidRPr="00944A48">
              <w:rPr>
                <w:rFonts w:eastAsia="SimSun" w:cstheme="minorHAnsi"/>
                <w:b/>
                <w:bCs/>
                <w:color w:val="FF0000"/>
                <w:sz w:val="20"/>
                <w:szCs w:val="20"/>
                <w:lang w:val="en-US" w:eastAsia="de-CH"/>
              </w:rPr>
              <w:t>LGs THAT JOINED PHASE II (EU4MEG)</w:t>
            </w:r>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1FA227C9"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Busovača</w:t>
            </w:r>
            <w:proofErr w:type="spellEnd"/>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2ADD05E4"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Čapljina</w:t>
            </w:r>
            <w:proofErr w:type="spellEnd"/>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7C37B452"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Čelinac</w:t>
            </w:r>
            <w:proofErr w:type="spellEnd"/>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000DAC59"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Čitluk</w:t>
            </w:r>
            <w:proofErr w:type="spellEnd"/>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27997DDE"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r w:rsidRPr="00944A48">
              <w:rPr>
                <w:rFonts w:eastAsia="SimSun" w:cstheme="minorHAnsi"/>
                <w:sz w:val="16"/>
                <w:szCs w:val="16"/>
                <w:lang w:val="en-US" w:eastAsia="de-CH"/>
              </w:rPr>
              <w:t xml:space="preserve">Doboj </w:t>
            </w:r>
            <w:proofErr w:type="spellStart"/>
            <w:r w:rsidRPr="00944A48">
              <w:rPr>
                <w:rFonts w:eastAsia="SimSun" w:cstheme="minorHAnsi"/>
                <w:sz w:val="16"/>
                <w:szCs w:val="16"/>
                <w:lang w:val="en-US" w:eastAsia="de-CH"/>
              </w:rPr>
              <w:t>Istok</w:t>
            </w:r>
            <w:proofErr w:type="spellEnd"/>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467E7595"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Ilijaš</w:t>
            </w:r>
            <w:proofErr w:type="spellEnd"/>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7C71A4A0" w14:textId="691D9471" w:rsidR="00BC05BE" w:rsidRPr="00944A48" w:rsidRDefault="00BC05BE" w:rsidP="00F41354">
            <w:pPr>
              <w:autoSpaceDE w:val="0"/>
              <w:autoSpaceDN w:val="0"/>
              <w:adjustRightInd w:val="0"/>
              <w:spacing w:after="0" w:line="240" w:lineRule="auto"/>
              <w:ind w:left="115" w:right="115"/>
              <w:jc w:val="center"/>
              <w:rPr>
                <w:rFonts w:cstheme="minorHAnsi"/>
                <w:sz w:val="16"/>
                <w:szCs w:val="16"/>
                <w:lang w:val="en-US" w:eastAsia="de-CH"/>
              </w:rPr>
            </w:pPr>
            <w:proofErr w:type="spellStart"/>
            <w:r w:rsidRPr="00944A48">
              <w:rPr>
                <w:rFonts w:cstheme="minorHAnsi"/>
                <w:sz w:val="16"/>
                <w:szCs w:val="16"/>
                <w:lang w:val="en-US" w:eastAsia="de-CH"/>
              </w:rPr>
              <w:t>I</w:t>
            </w:r>
            <w:r w:rsidR="00F41354" w:rsidRPr="00944A48">
              <w:rPr>
                <w:rFonts w:cstheme="minorHAnsi"/>
                <w:sz w:val="16"/>
                <w:szCs w:val="16"/>
                <w:lang w:val="en-US" w:eastAsia="de-CH"/>
              </w:rPr>
              <w:t>st</w:t>
            </w:r>
            <w:proofErr w:type="spellEnd"/>
            <w:r w:rsidRPr="00944A48">
              <w:rPr>
                <w:rFonts w:cstheme="minorHAnsi"/>
                <w:sz w:val="16"/>
                <w:szCs w:val="16"/>
                <w:lang w:val="en-US" w:eastAsia="de-CH"/>
              </w:rPr>
              <w:t>.</w:t>
            </w:r>
            <w:r w:rsidR="00067B94" w:rsidRPr="00944A48">
              <w:rPr>
                <w:rFonts w:cstheme="minorHAnsi"/>
                <w:sz w:val="16"/>
                <w:szCs w:val="16"/>
                <w:lang w:val="en-US" w:eastAsia="de-CH"/>
              </w:rPr>
              <w:t xml:space="preserve"> </w:t>
            </w:r>
            <w:r w:rsidRPr="00944A48">
              <w:rPr>
                <w:rFonts w:cstheme="minorHAnsi"/>
                <w:sz w:val="16"/>
                <w:szCs w:val="16"/>
                <w:lang w:val="en-US" w:eastAsia="de-CH"/>
              </w:rPr>
              <w:t>N</w:t>
            </w:r>
            <w:r w:rsidR="00067B94" w:rsidRPr="00944A48">
              <w:rPr>
                <w:rFonts w:cstheme="minorHAnsi"/>
                <w:sz w:val="16"/>
                <w:szCs w:val="16"/>
                <w:lang w:val="en-US" w:eastAsia="de-CH"/>
              </w:rPr>
              <w:t>ovo</w:t>
            </w:r>
            <w:r w:rsidRPr="00944A48">
              <w:rPr>
                <w:rFonts w:cstheme="minorHAnsi"/>
                <w:sz w:val="16"/>
                <w:szCs w:val="16"/>
                <w:lang w:val="en-US" w:eastAsia="de-CH"/>
              </w:rPr>
              <w:t xml:space="preserve"> Sarajevo</w:t>
            </w:r>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2EC5839D"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Laktaši</w:t>
            </w:r>
            <w:proofErr w:type="spellEnd"/>
          </w:p>
        </w:tc>
        <w:tc>
          <w:tcPr>
            <w:tcW w:w="510"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6A56F0AE"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r w:rsidRPr="00944A48">
              <w:rPr>
                <w:rFonts w:eastAsia="SimSun" w:cstheme="minorHAnsi"/>
                <w:sz w:val="16"/>
                <w:szCs w:val="16"/>
                <w:lang w:val="en-US" w:eastAsia="de-CH"/>
              </w:rPr>
              <w:t>Ljubuški</w:t>
            </w:r>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7ED5D63E" w14:textId="7FFAFEDA"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Mrkonjić</w:t>
            </w:r>
            <w:proofErr w:type="spellEnd"/>
            <w:r w:rsidRPr="00944A48">
              <w:rPr>
                <w:rFonts w:eastAsia="SimSun" w:cstheme="minorHAnsi"/>
                <w:sz w:val="16"/>
                <w:szCs w:val="16"/>
                <w:lang w:val="en-US" w:eastAsia="de-CH"/>
              </w:rPr>
              <w:t xml:space="preserve"> G</w:t>
            </w:r>
            <w:r w:rsidR="00F41354" w:rsidRPr="00944A48">
              <w:rPr>
                <w:rFonts w:eastAsia="SimSun" w:cstheme="minorHAnsi"/>
                <w:sz w:val="16"/>
                <w:szCs w:val="16"/>
                <w:lang w:val="en-US" w:eastAsia="de-CH"/>
              </w:rPr>
              <w:t>rad</w:t>
            </w:r>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6C88FF82"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Odžak</w:t>
            </w:r>
            <w:proofErr w:type="spellEnd"/>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5EBF0926"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Orašje</w:t>
            </w:r>
            <w:proofErr w:type="spellEnd"/>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61CED86F"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Srbac</w:t>
            </w:r>
            <w:proofErr w:type="spellEnd"/>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57520E2A"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r w:rsidRPr="00944A48">
              <w:rPr>
                <w:rFonts w:eastAsia="SimSun" w:cstheme="minorHAnsi"/>
                <w:sz w:val="16"/>
                <w:szCs w:val="16"/>
                <w:lang w:val="en-US" w:eastAsia="de-CH"/>
              </w:rPr>
              <w:t>Šamac</w:t>
            </w:r>
          </w:p>
        </w:tc>
        <w:tc>
          <w:tcPr>
            <w:tcW w:w="509" w:type="dxa"/>
            <w:tcBorders>
              <w:top w:val="single" w:sz="4" w:space="0" w:color="auto"/>
              <w:left w:val="single" w:sz="4" w:space="0" w:color="auto"/>
              <w:bottom w:val="single" w:sz="4" w:space="0" w:color="auto"/>
              <w:right w:val="single" w:sz="4" w:space="0" w:color="auto"/>
            </w:tcBorders>
            <w:shd w:val="clear" w:color="auto" w:fill="E5B8B7" w:themeFill="accent2" w:themeFillTint="66"/>
            <w:textDirection w:val="btLr"/>
            <w:vAlign w:val="center"/>
          </w:tcPr>
          <w:p w14:paraId="01F6340F" w14:textId="77777777" w:rsidR="00BC05BE" w:rsidRPr="00944A48" w:rsidRDefault="00BC05BE" w:rsidP="00F41354">
            <w:pPr>
              <w:autoSpaceDE w:val="0"/>
              <w:autoSpaceDN w:val="0"/>
              <w:adjustRightInd w:val="0"/>
              <w:spacing w:after="0" w:line="240" w:lineRule="auto"/>
              <w:ind w:left="115" w:right="115"/>
              <w:jc w:val="center"/>
              <w:rPr>
                <w:rFonts w:eastAsia="SimSun" w:cstheme="minorHAnsi"/>
                <w:sz w:val="16"/>
                <w:szCs w:val="16"/>
                <w:lang w:val="en-US" w:eastAsia="de-CH"/>
              </w:rPr>
            </w:pPr>
            <w:proofErr w:type="spellStart"/>
            <w:r w:rsidRPr="00944A48">
              <w:rPr>
                <w:rFonts w:eastAsia="SimSun" w:cstheme="minorHAnsi"/>
                <w:sz w:val="16"/>
                <w:szCs w:val="16"/>
                <w:lang w:val="en-US" w:eastAsia="de-CH"/>
              </w:rPr>
              <w:t>Široki</w:t>
            </w:r>
            <w:proofErr w:type="spellEnd"/>
            <w:r w:rsidRPr="00944A48">
              <w:rPr>
                <w:rFonts w:eastAsia="SimSun" w:cstheme="minorHAnsi"/>
                <w:sz w:val="16"/>
                <w:szCs w:val="16"/>
                <w:lang w:val="en-US" w:eastAsia="de-CH"/>
              </w:rPr>
              <w:t xml:space="preserve"> </w:t>
            </w:r>
            <w:proofErr w:type="spellStart"/>
            <w:r w:rsidRPr="00944A48">
              <w:rPr>
                <w:rFonts w:eastAsia="SimSun" w:cstheme="minorHAnsi"/>
                <w:sz w:val="16"/>
                <w:szCs w:val="16"/>
                <w:lang w:val="en-US" w:eastAsia="de-CH"/>
              </w:rPr>
              <w:t>Brijeg</w:t>
            </w:r>
            <w:proofErr w:type="spellEnd"/>
          </w:p>
        </w:tc>
      </w:tr>
      <w:tr w:rsidR="000F2F72" w:rsidRPr="00A8460B" w14:paraId="23235AFD" w14:textId="77777777" w:rsidTr="00F41354">
        <w:tblPrEx>
          <w:tblBorders>
            <w:top w:val="none" w:sz="0" w:space="0" w:color="auto"/>
          </w:tblBorders>
        </w:tblPrEx>
        <w:trPr>
          <w:trHeight w:val="15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282500B9"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Public Service Agreement (PSA) already signed?</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FC5BD6B"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00084F7"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5EF9E26D"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370629D"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983F3E7"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630E113"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C376EFE"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5A9DEFD"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0DC6C26"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C03911F"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FE352D6"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EEDD042"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45B38C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A9D60F0"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29CB7C5"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F2F72" w:rsidRPr="00A8460B" w14:paraId="4FDC244B" w14:textId="77777777" w:rsidTr="00F41354">
        <w:tblPrEx>
          <w:tblBorders>
            <w:top w:val="none" w:sz="0" w:space="0" w:color="auto"/>
          </w:tblBorders>
        </w:tblPrEx>
        <w:trPr>
          <w:trHeight w:val="77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1E665DA0"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Does the administration of the local self-government unit have a list of persons who are unable to pay their own bills and is there a procedure for subsidizing these persons, the water service subsidy system, for users who are entitled to a subsidy, has it been introduced and is functional in accordance with the Agreement?</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EE48FD5"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16EA70F"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6D0BCBA1"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88FCFE1"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026D643"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CF694FE"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ABEA726"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F1F0C3C"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52532CF"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3FBFE222"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3F53036D"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6EB7349A"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569E725"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AD518D5"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C268B87"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r>
      <w:tr w:rsidR="000F2F72" w:rsidRPr="00A8460B" w14:paraId="2C9EF916" w14:textId="77777777" w:rsidTr="00F41354">
        <w:tblPrEx>
          <w:tblBorders>
            <w:top w:val="none" w:sz="0" w:space="0" w:color="auto"/>
          </w:tblBorders>
        </w:tblPrEx>
        <w:trPr>
          <w:trHeight w:val="300"/>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4B692AC9"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Has a (permanent) work group for non-revenue water management been created?</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A86F797"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6D50237"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64C2F82E"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6B7F4D3"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7A37FCA5"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0E43668"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E082658"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9B3F3C1"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79B21A3"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91AE626"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37FBFE39"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9548FF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1C231C72"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A06F99D"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8A2B85A"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F2F72" w:rsidRPr="00A8460B" w14:paraId="60A2C645" w14:textId="77777777" w:rsidTr="00F41354">
        <w:tblPrEx>
          <w:tblBorders>
            <w:top w:val="none" w:sz="0" w:space="0" w:color="auto"/>
          </w:tblBorders>
        </w:tblPrEx>
        <w:trPr>
          <w:trHeight w:val="308"/>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69C69330"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 xml:space="preserve">Are there reward or punishment measures for employees who perform their work well, </w:t>
            </w:r>
            <w:proofErr w:type="gramStart"/>
            <w:r w:rsidRPr="00944A48">
              <w:rPr>
                <w:rFonts w:asciiTheme="minorHAnsi" w:hAnsiTheme="minorHAnsi" w:cstheme="minorHAnsi"/>
                <w:sz w:val="18"/>
                <w:szCs w:val="18"/>
                <w:lang w:val="en-US" w:eastAsia="de-CH"/>
              </w:rPr>
              <w:t>poorly</w:t>
            </w:r>
            <w:proofErr w:type="gramEnd"/>
            <w:r w:rsidRPr="00944A48">
              <w:rPr>
                <w:rFonts w:asciiTheme="minorHAnsi" w:hAnsiTheme="minorHAnsi" w:cstheme="minorHAnsi"/>
                <w:sz w:val="18"/>
                <w:szCs w:val="18"/>
                <w:lang w:val="en-US" w:eastAsia="de-CH"/>
              </w:rPr>
              <w:t xml:space="preserve"> or not at all?</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40F02E44"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92BB514"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7CCEB0F4"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2067880A"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EDAA3CD"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4CAC3D7"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1C7FD2D"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00487AAC"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10"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7796CB5C"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8260E49"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6FECD08"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780C5C75"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D43E95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15AA92A"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0E18507B"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r>
      <w:tr w:rsidR="000F2F72" w:rsidRPr="00A8460B" w14:paraId="66809277" w14:textId="77777777" w:rsidTr="00F41354">
        <w:tblPrEx>
          <w:tblBorders>
            <w:top w:val="none" w:sz="0" w:space="0" w:color="auto"/>
          </w:tblBorders>
        </w:tblPrEx>
        <w:trPr>
          <w:trHeight w:val="15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5F9D37A1"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there a person whose responsibilities are relations with consumers?</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5DF98F3"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DFB790C"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035F81E0"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20630EA"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28F3FDF"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C923711"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057449E"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EF03925"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0CCE874"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214461E"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ED2A82A"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28A4718"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DD65D07"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3BBB261"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2B70F1A"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F2F72" w:rsidRPr="00A8460B" w14:paraId="57904D24" w14:textId="77777777" w:rsidTr="00F41354">
        <w:tblPrEx>
          <w:tblBorders>
            <w:top w:val="none" w:sz="0" w:space="0" w:color="auto"/>
          </w:tblBorders>
        </w:tblPrEx>
        <w:trPr>
          <w:trHeight w:val="15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6D7FBEFD"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there regularly updated database of complaints, comments, objections...?</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0E7D37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8A788D8"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3E39846F"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F9A787B"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40CDE94"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CC389B7"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48702EE"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A8828F3"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497A680"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5045152"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1B06278"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6BE91D3"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7ED2BA3"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0AFD9D8"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544EDD6"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F2F72" w:rsidRPr="00A8460B" w14:paraId="0C9B4A91" w14:textId="77777777" w:rsidTr="00067B94">
        <w:tblPrEx>
          <w:tblBorders>
            <w:top w:val="none" w:sz="0" w:space="0" w:color="auto"/>
          </w:tblBorders>
        </w:tblPrEx>
        <w:trPr>
          <w:trHeight w:val="15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55EC3153"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Are District Metering Ares (DMAs) defined?</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8B58D03"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7EF595A"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04437A16"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BAF4DCC"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F486099"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6AED774"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C8C390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A73E096"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FFE48F"/>
            <w:tcMar>
              <w:top w:w="20" w:type="nil"/>
              <w:left w:w="20" w:type="nil"/>
              <w:bottom w:w="20" w:type="nil"/>
              <w:right w:w="20" w:type="nil"/>
            </w:tcMar>
            <w:vAlign w:val="center"/>
          </w:tcPr>
          <w:p w14:paraId="0A7BB2B0"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1F75CB05"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4FA44CE"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02E38FA"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84C93C1"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CCD3127"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6E3571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F2F72" w:rsidRPr="00A8460B" w14:paraId="226D3DE2" w14:textId="77777777" w:rsidTr="00F41354">
        <w:tblPrEx>
          <w:tblBorders>
            <w:top w:val="none" w:sz="0" w:space="0" w:color="auto"/>
          </w:tblBorders>
        </w:tblPrEx>
        <w:trPr>
          <w:trHeight w:val="15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3C8865A8"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Do the DMAs have flow meters installed at the entrance and exit of the zone?</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3111FD1E"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1A282E8F"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128EE271"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E91CF43"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0AC8F863"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AEDA689"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6A1AB4ED"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D9BDC2A"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7F59F897"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34E12C55"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3D6E86A8"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5430A356"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68F6FEF2"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669F688C"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0C7AAC83"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r>
      <w:tr w:rsidR="000F2F72" w:rsidRPr="00A8460B" w14:paraId="7792B758" w14:textId="77777777" w:rsidTr="00B53272">
        <w:tblPrEx>
          <w:tblBorders>
            <w:top w:val="none" w:sz="0" w:space="0" w:color="auto"/>
          </w:tblBorders>
        </w:tblPrEx>
        <w:trPr>
          <w:trHeight w:val="15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53EBC4C4"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Are there created capacities for mapping and GIS in the water supply?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07D9034"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C121C1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7DCB97B5"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687EB4D"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75A95DB"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933C4D4"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212E3CA"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9B99001"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9F5BF"/>
            <w:tcMar>
              <w:top w:w="20" w:type="nil"/>
              <w:left w:w="20" w:type="nil"/>
              <w:bottom w:w="20" w:type="nil"/>
              <w:right w:w="20" w:type="nil"/>
            </w:tcMar>
            <w:vAlign w:val="center"/>
          </w:tcPr>
          <w:p w14:paraId="7ED6451C"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F66B209"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1C8CE6C"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6FA3E630"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7DC2C149"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337E057B"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4A5122F"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F2F72" w:rsidRPr="00A8460B" w14:paraId="6509F940" w14:textId="77777777" w:rsidTr="00F41354">
        <w:tblPrEx>
          <w:tblBorders>
            <w:top w:val="none" w:sz="0" w:space="0" w:color="auto"/>
          </w:tblBorders>
        </w:tblPrEx>
        <w:trPr>
          <w:trHeight w:val="15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52909CEF"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there a documented methodology for calculating tariffs?</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15EB711"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9A1D6D4"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70BB39B6"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9A1EBE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3E3252E"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C1614A7"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623145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ACF7CD5"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4F4D890"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0429300"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650E2F74"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C3F67C7"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77D3A0C"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A28C8D4"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9AD717E"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F2F72" w:rsidRPr="00A8460B" w14:paraId="0227CB4D" w14:textId="77777777" w:rsidTr="00067B94">
        <w:tblPrEx>
          <w:tblBorders>
            <w:top w:val="none" w:sz="0" w:space="0" w:color="auto"/>
          </w:tblBorders>
        </w:tblPrEx>
        <w:trPr>
          <w:trHeight w:val="15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4AABF573"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Does the tariff recover all relevant costs?</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4C36FB85"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FE48F"/>
            <w:tcMar>
              <w:top w:w="20" w:type="nil"/>
              <w:left w:w="20" w:type="nil"/>
              <w:bottom w:w="20" w:type="nil"/>
              <w:right w:w="20" w:type="nil"/>
            </w:tcMar>
            <w:vAlign w:val="center"/>
          </w:tcPr>
          <w:p w14:paraId="745BEB9D"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056ADF20"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FFE701E"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F201029"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5C189FAD"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37B2A530"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5B77E725"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10"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21EB65F0"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7D1147CE"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1AFC979C"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750F331"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78E8F7F"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2323B5CF"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C02824B"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F2F72" w:rsidRPr="00A8460B" w14:paraId="0625299D" w14:textId="77777777" w:rsidTr="00B53272">
        <w:tblPrEx>
          <w:tblBorders>
            <w:top w:val="none" w:sz="0" w:space="0" w:color="auto"/>
          </w:tblBorders>
        </w:tblPrEx>
        <w:trPr>
          <w:trHeight w:val="15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4BAEFF5F"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 citizen's ability to pay checked periodically?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820E2E8"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9F5BF"/>
            <w:tcMar>
              <w:top w:w="20" w:type="nil"/>
              <w:left w:w="20" w:type="nil"/>
              <w:bottom w:w="20" w:type="nil"/>
              <w:right w:w="20" w:type="nil"/>
            </w:tcMar>
            <w:vAlign w:val="center"/>
          </w:tcPr>
          <w:p w14:paraId="00ADB20E"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22947969"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9F5BF"/>
            <w:tcMar>
              <w:top w:w="20" w:type="nil"/>
              <w:left w:w="20" w:type="nil"/>
              <w:bottom w:w="20" w:type="nil"/>
              <w:right w:w="20" w:type="nil"/>
            </w:tcMar>
            <w:vAlign w:val="center"/>
          </w:tcPr>
          <w:p w14:paraId="35027F12"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3BD1B749"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7713043"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C558076"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72E0E1B"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CDFD01E"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07865DBD"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48C6D009"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0E27CD57"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27FD3928"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38867000"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88379E2"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r>
      <w:tr w:rsidR="000F2F72" w:rsidRPr="00A8460B" w14:paraId="43812260" w14:textId="77777777" w:rsidTr="00F41354">
        <w:tblPrEx>
          <w:tblBorders>
            <w:top w:val="none" w:sz="0" w:space="0" w:color="auto"/>
          </w:tblBorders>
        </w:tblPrEx>
        <w:trPr>
          <w:trHeight w:val="308"/>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5ABA26B4"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Has the tariff been calculated and adopted in accordance with the tariff methodology?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675FB73B"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5E05449F"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0B268113"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F326C4C"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2C719ADE"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D4F08C6"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C104A66"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8032D48"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CECF14E"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D07ED25"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742184F2"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4F63651"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348EABC0"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05FB4EC"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2ACA936"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r>
      <w:tr w:rsidR="000F2F72" w:rsidRPr="00A8460B" w14:paraId="5952B4C0" w14:textId="77777777" w:rsidTr="00F41354">
        <w:tblPrEx>
          <w:tblBorders>
            <w:top w:val="none" w:sz="0" w:space="0" w:color="auto"/>
          </w:tblBorders>
        </w:tblPrEx>
        <w:trPr>
          <w:trHeight w:val="46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4C1093DE"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Are cost centers defined, that will ensure the separation of the costs of water supply, wastewater collection and wastewater treatment, and costs and revenues are posted to the appropriate cost center? </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53545B6"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7C03D79"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4503033A"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F9FB1B9"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4C71BE07"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293F8BF"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1BA87EF"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2BFDBFC8"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0B31AF9"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86AE34B"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179E974E"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A1F43C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5C773AB3"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513BAF8"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40F8A30C"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r>
      <w:tr w:rsidR="000F2F72" w:rsidRPr="00A8460B" w14:paraId="2C9216CF" w14:textId="77777777" w:rsidTr="00F41354">
        <w:tblPrEx>
          <w:tblBorders>
            <w:top w:val="none" w:sz="0" w:space="0" w:color="auto"/>
          </w:tblBorders>
        </w:tblPrEx>
        <w:trPr>
          <w:trHeight w:val="154"/>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54ED1964"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 key for the distribution of indirect costs defined, adopted and in use?</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A46379D"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2D0708D"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417ACE6E"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F4E1985"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235C8B4"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34615C83"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626CD2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9984606"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1C3489F"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3B6D36FC"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67E341AE"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45B8BC7"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70E036C"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FA60D9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0634A84"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r>
      <w:tr w:rsidR="000F2F72" w:rsidRPr="00A8460B" w14:paraId="7626A2B5" w14:textId="77777777" w:rsidTr="00F41354">
        <w:tblPrEx>
          <w:tblBorders>
            <w:top w:val="none" w:sz="0" w:space="0" w:color="auto"/>
          </w:tblBorders>
        </w:tblPrEx>
        <w:trPr>
          <w:trHeight w:val="308"/>
        </w:trPr>
        <w:tc>
          <w:tcPr>
            <w:tcW w:w="7985" w:type="dxa"/>
            <w:tcBorders>
              <w:top w:val="single" w:sz="4" w:space="0" w:color="auto"/>
              <w:left w:val="single" w:sz="4" w:space="0" w:color="auto"/>
              <w:bottom w:val="single" w:sz="4" w:space="0" w:color="auto"/>
              <w:right w:val="single" w:sz="4" w:space="0" w:color="auto"/>
            </w:tcBorders>
            <w:tcMar>
              <w:top w:w="180" w:type="nil"/>
              <w:left w:w="20" w:type="nil"/>
              <w:bottom w:w="20" w:type="nil"/>
              <w:right w:w="20" w:type="nil"/>
            </w:tcMar>
            <w:vAlign w:val="center"/>
          </w:tcPr>
          <w:p w14:paraId="7B81E07B"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Are operating budget and cash flow Projections established by cost centers and on an aggregate basis?</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1C1882B3"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735AC61F"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7C6F7CD5"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DB9C3"/>
            <w:tcMar>
              <w:top w:w="20" w:type="nil"/>
              <w:left w:w="20" w:type="nil"/>
              <w:bottom w:w="20" w:type="nil"/>
              <w:right w:w="20" w:type="nil"/>
            </w:tcMar>
            <w:vAlign w:val="center"/>
          </w:tcPr>
          <w:p w14:paraId="5C14F508"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2B092546"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18E7C174"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DF53C83"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141F1801"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7E88A80"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0A8F4067"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34A65901"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FFE88B"/>
            <w:tcMar>
              <w:top w:w="20" w:type="nil"/>
              <w:left w:w="20" w:type="nil"/>
              <w:bottom w:w="20" w:type="nil"/>
              <w:right w:w="20" w:type="nil"/>
            </w:tcMar>
            <w:vAlign w:val="center"/>
          </w:tcPr>
          <w:p w14:paraId="6CB14DEF"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907AA1B"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615B761"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4" w:space="0" w:color="auto"/>
              <w:right w:val="single" w:sz="4" w:space="0" w:color="auto"/>
            </w:tcBorders>
            <w:shd w:val="clear" w:color="auto" w:fill="BBEDC3"/>
            <w:tcMar>
              <w:top w:w="20" w:type="nil"/>
              <w:left w:w="20" w:type="nil"/>
              <w:bottom w:w="20" w:type="nil"/>
              <w:right w:w="20" w:type="nil"/>
            </w:tcMar>
            <w:vAlign w:val="center"/>
          </w:tcPr>
          <w:p w14:paraId="6A2901D1"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r>
      <w:tr w:rsidR="000F2F72" w:rsidRPr="00A8460B" w14:paraId="3F5790A7" w14:textId="77777777" w:rsidTr="00F41354">
        <w:tblPrEx>
          <w:tblBorders>
            <w:top w:val="none" w:sz="0" w:space="0" w:color="auto"/>
          </w:tblBorders>
        </w:tblPrEx>
        <w:trPr>
          <w:trHeight w:val="308"/>
        </w:trPr>
        <w:tc>
          <w:tcPr>
            <w:tcW w:w="7985" w:type="dxa"/>
            <w:tcBorders>
              <w:top w:val="single" w:sz="4" w:space="0" w:color="auto"/>
              <w:left w:val="single" w:sz="4" w:space="0" w:color="auto"/>
              <w:bottom w:val="single" w:sz="2" w:space="0" w:color="auto"/>
              <w:right w:val="single" w:sz="4" w:space="0" w:color="auto"/>
            </w:tcBorders>
            <w:tcMar>
              <w:top w:w="180" w:type="nil"/>
              <w:left w:w="20" w:type="nil"/>
              <w:bottom w:w="20" w:type="nil"/>
              <w:right w:w="20" w:type="nil"/>
            </w:tcMar>
            <w:vAlign w:val="center"/>
          </w:tcPr>
          <w:p w14:paraId="433CF409"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regular inventory of all fixed assets in use carried out, is the book of fixed assets up to date?</w:t>
            </w:r>
          </w:p>
        </w:tc>
        <w:tc>
          <w:tcPr>
            <w:tcW w:w="509" w:type="dxa"/>
            <w:tcBorders>
              <w:top w:val="single" w:sz="4" w:space="0" w:color="auto"/>
              <w:left w:val="single" w:sz="4" w:space="0" w:color="auto"/>
              <w:bottom w:val="single" w:sz="2" w:space="0" w:color="auto"/>
              <w:right w:val="single" w:sz="4" w:space="0" w:color="auto"/>
            </w:tcBorders>
            <w:shd w:val="clear" w:color="auto" w:fill="FFE88B"/>
            <w:tcMar>
              <w:top w:w="20" w:type="nil"/>
              <w:left w:w="20" w:type="nil"/>
              <w:bottom w:w="20" w:type="nil"/>
              <w:right w:w="20" w:type="nil"/>
            </w:tcMar>
            <w:vAlign w:val="center"/>
          </w:tcPr>
          <w:p w14:paraId="644F01DF"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2" w:space="0" w:color="auto"/>
              <w:right w:val="single" w:sz="4" w:space="0" w:color="auto"/>
            </w:tcBorders>
            <w:shd w:val="clear" w:color="auto" w:fill="BBEDC3"/>
            <w:tcMar>
              <w:top w:w="20" w:type="nil"/>
              <w:left w:w="20" w:type="nil"/>
              <w:bottom w:w="20" w:type="nil"/>
              <w:right w:w="20" w:type="nil"/>
            </w:tcMar>
            <w:vAlign w:val="center"/>
          </w:tcPr>
          <w:p w14:paraId="4607C55E"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2" w:space="0" w:color="auto"/>
              <w:right w:val="single" w:sz="4" w:space="0" w:color="auto"/>
            </w:tcBorders>
            <w:shd w:val="clear" w:color="auto" w:fill="FDB9C3"/>
            <w:tcMar>
              <w:top w:w="20" w:type="nil"/>
              <w:left w:w="20" w:type="nil"/>
              <w:bottom w:w="20" w:type="nil"/>
              <w:right w:w="20" w:type="nil"/>
            </w:tcMar>
            <w:vAlign w:val="center"/>
          </w:tcPr>
          <w:p w14:paraId="332B7C91"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4" w:space="0" w:color="auto"/>
              <w:left w:val="single" w:sz="4" w:space="0" w:color="auto"/>
              <w:bottom w:val="single" w:sz="2" w:space="0" w:color="auto"/>
              <w:right w:val="single" w:sz="4" w:space="0" w:color="auto"/>
            </w:tcBorders>
            <w:shd w:val="clear" w:color="auto" w:fill="BBEDC3"/>
            <w:tcMar>
              <w:top w:w="20" w:type="nil"/>
              <w:left w:w="20" w:type="nil"/>
              <w:bottom w:w="20" w:type="nil"/>
              <w:right w:w="20" w:type="nil"/>
            </w:tcMar>
            <w:vAlign w:val="center"/>
          </w:tcPr>
          <w:p w14:paraId="2656A337"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2" w:space="0" w:color="auto"/>
              <w:right w:val="single" w:sz="4" w:space="0" w:color="auto"/>
            </w:tcBorders>
            <w:shd w:val="clear" w:color="auto" w:fill="FFE88B"/>
            <w:tcMar>
              <w:top w:w="20" w:type="nil"/>
              <w:left w:w="20" w:type="nil"/>
              <w:bottom w:w="20" w:type="nil"/>
              <w:right w:w="20" w:type="nil"/>
            </w:tcMar>
            <w:vAlign w:val="center"/>
          </w:tcPr>
          <w:p w14:paraId="64C034F8"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2" w:space="0" w:color="auto"/>
              <w:right w:val="single" w:sz="4" w:space="0" w:color="auto"/>
            </w:tcBorders>
            <w:shd w:val="clear" w:color="auto" w:fill="BBEDC3"/>
            <w:tcMar>
              <w:top w:w="20" w:type="nil"/>
              <w:left w:w="20" w:type="nil"/>
              <w:bottom w:w="20" w:type="nil"/>
              <w:right w:w="20" w:type="nil"/>
            </w:tcMar>
            <w:vAlign w:val="center"/>
          </w:tcPr>
          <w:p w14:paraId="3CBCEC94"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2" w:space="0" w:color="auto"/>
              <w:right w:val="single" w:sz="4" w:space="0" w:color="auto"/>
            </w:tcBorders>
            <w:shd w:val="clear" w:color="auto" w:fill="BBEDC3"/>
            <w:tcMar>
              <w:top w:w="20" w:type="nil"/>
              <w:left w:w="20" w:type="nil"/>
              <w:bottom w:w="20" w:type="nil"/>
              <w:right w:w="20" w:type="nil"/>
            </w:tcMar>
            <w:vAlign w:val="center"/>
          </w:tcPr>
          <w:p w14:paraId="36CCC57B"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2" w:space="0" w:color="auto"/>
              <w:right w:val="single" w:sz="4" w:space="0" w:color="auto"/>
            </w:tcBorders>
            <w:shd w:val="clear" w:color="auto" w:fill="BBEDC3"/>
            <w:tcMar>
              <w:top w:w="20" w:type="nil"/>
              <w:left w:w="20" w:type="nil"/>
              <w:bottom w:w="20" w:type="nil"/>
              <w:right w:w="20" w:type="nil"/>
            </w:tcMar>
            <w:vAlign w:val="center"/>
          </w:tcPr>
          <w:p w14:paraId="68C0BFBF"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10" w:type="dxa"/>
            <w:tcBorders>
              <w:top w:val="single" w:sz="4" w:space="0" w:color="auto"/>
              <w:left w:val="single" w:sz="4" w:space="0" w:color="auto"/>
              <w:bottom w:val="single" w:sz="2" w:space="0" w:color="auto"/>
              <w:right w:val="single" w:sz="4" w:space="0" w:color="auto"/>
            </w:tcBorders>
            <w:shd w:val="clear" w:color="auto" w:fill="BBEDC3"/>
            <w:tcMar>
              <w:top w:w="20" w:type="nil"/>
              <w:left w:w="20" w:type="nil"/>
              <w:bottom w:w="20" w:type="nil"/>
              <w:right w:w="20" w:type="nil"/>
            </w:tcMar>
            <w:vAlign w:val="center"/>
          </w:tcPr>
          <w:p w14:paraId="4588E7D7"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2" w:space="0" w:color="auto"/>
              <w:right w:val="single" w:sz="4" w:space="0" w:color="auto"/>
            </w:tcBorders>
            <w:shd w:val="clear" w:color="auto" w:fill="FFE88B"/>
            <w:tcMar>
              <w:top w:w="20" w:type="nil"/>
              <w:left w:w="20" w:type="nil"/>
              <w:bottom w:w="20" w:type="nil"/>
              <w:right w:w="20" w:type="nil"/>
            </w:tcMar>
            <w:vAlign w:val="center"/>
          </w:tcPr>
          <w:p w14:paraId="2EC86578"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2" w:space="0" w:color="auto"/>
              <w:right w:val="single" w:sz="4" w:space="0" w:color="auto"/>
            </w:tcBorders>
            <w:shd w:val="clear" w:color="auto" w:fill="FFE88B"/>
            <w:tcMar>
              <w:top w:w="20" w:type="nil"/>
              <w:left w:w="20" w:type="nil"/>
              <w:bottom w:w="20" w:type="nil"/>
              <w:right w:w="20" w:type="nil"/>
            </w:tcMar>
            <w:vAlign w:val="center"/>
          </w:tcPr>
          <w:p w14:paraId="58E96829"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2" w:space="0" w:color="auto"/>
              <w:right w:val="single" w:sz="4" w:space="0" w:color="auto"/>
            </w:tcBorders>
            <w:shd w:val="clear" w:color="auto" w:fill="BBEDC3"/>
            <w:tcMar>
              <w:top w:w="20" w:type="nil"/>
              <w:left w:w="20" w:type="nil"/>
              <w:bottom w:w="20" w:type="nil"/>
              <w:right w:w="20" w:type="nil"/>
            </w:tcMar>
            <w:vAlign w:val="center"/>
          </w:tcPr>
          <w:p w14:paraId="0D4DD63F"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2" w:space="0" w:color="auto"/>
              <w:right w:val="single" w:sz="4" w:space="0" w:color="auto"/>
            </w:tcBorders>
            <w:shd w:val="clear" w:color="auto" w:fill="BBEDC3"/>
            <w:tcMar>
              <w:top w:w="20" w:type="nil"/>
              <w:left w:w="20" w:type="nil"/>
              <w:bottom w:w="20" w:type="nil"/>
              <w:right w:w="20" w:type="nil"/>
            </w:tcMar>
            <w:vAlign w:val="center"/>
          </w:tcPr>
          <w:p w14:paraId="7E20F132"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4" w:space="0" w:color="auto"/>
              <w:left w:val="single" w:sz="4" w:space="0" w:color="auto"/>
              <w:bottom w:val="single" w:sz="2" w:space="0" w:color="auto"/>
              <w:right w:val="single" w:sz="4" w:space="0" w:color="auto"/>
            </w:tcBorders>
            <w:shd w:val="clear" w:color="auto" w:fill="FFE88B"/>
            <w:tcMar>
              <w:top w:w="20" w:type="nil"/>
              <w:left w:w="20" w:type="nil"/>
              <w:bottom w:w="20" w:type="nil"/>
              <w:right w:w="20" w:type="nil"/>
            </w:tcMar>
            <w:vAlign w:val="center"/>
          </w:tcPr>
          <w:p w14:paraId="50D201DA"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4" w:space="0" w:color="auto"/>
              <w:left w:val="single" w:sz="4" w:space="0" w:color="auto"/>
              <w:bottom w:val="single" w:sz="2" w:space="0" w:color="auto"/>
              <w:right w:val="single" w:sz="4" w:space="0" w:color="auto"/>
            </w:tcBorders>
            <w:shd w:val="clear" w:color="auto" w:fill="BBEDC3"/>
            <w:tcMar>
              <w:top w:w="20" w:type="nil"/>
              <w:left w:w="20" w:type="nil"/>
              <w:bottom w:w="20" w:type="nil"/>
              <w:right w:w="20" w:type="nil"/>
            </w:tcMar>
            <w:vAlign w:val="center"/>
          </w:tcPr>
          <w:p w14:paraId="239DD73F"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r>
      <w:tr w:rsidR="000F2F72" w:rsidRPr="00A8460B" w14:paraId="7B19469D" w14:textId="77777777" w:rsidTr="00F41354">
        <w:tblPrEx>
          <w:tblBorders>
            <w:top w:val="none" w:sz="0" w:space="0" w:color="auto"/>
          </w:tblBorders>
        </w:tblPrEx>
        <w:trPr>
          <w:trHeight w:val="154"/>
        </w:trPr>
        <w:tc>
          <w:tcPr>
            <w:tcW w:w="7985" w:type="dxa"/>
            <w:tcBorders>
              <w:top w:val="single" w:sz="2" w:space="0" w:color="auto"/>
              <w:left w:val="single" w:sz="2" w:space="0" w:color="auto"/>
              <w:bottom w:val="single" w:sz="2" w:space="0" w:color="auto"/>
              <w:right w:val="single" w:sz="2" w:space="0" w:color="auto"/>
            </w:tcBorders>
            <w:tcMar>
              <w:top w:w="180" w:type="nil"/>
              <w:left w:w="20" w:type="nil"/>
              <w:bottom w:w="20" w:type="nil"/>
              <w:right w:w="20" w:type="nil"/>
            </w:tcMar>
            <w:vAlign w:val="center"/>
          </w:tcPr>
          <w:p w14:paraId="1D5531C9"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Is the realistically calculated depreciation part of the tariff model?</w:t>
            </w:r>
          </w:p>
        </w:tc>
        <w:tc>
          <w:tcPr>
            <w:tcW w:w="509" w:type="dxa"/>
            <w:tcBorders>
              <w:top w:val="single" w:sz="2" w:space="0" w:color="auto"/>
              <w:left w:val="single" w:sz="2" w:space="0" w:color="auto"/>
              <w:bottom w:val="single" w:sz="2" w:space="0" w:color="auto"/>
              <w:right w:val="single" w:sz="2" w:space="0" w:color="auto"/>
            </w:tcBorders>
            <w:shd w:val="clear" w:color="auto" w:fill="BBEDC3"/>
            <w:tcMar>
              <w:top w:w="20" w:type="nil"/>
              <w:left w:w="20" w:type="nil"/>
              <w:bottom w:w="20" w:type="nil"/>
              <w:right w:w="20" w:type="nil"/>
            </w:tcMar>
            <w:vAlign w:val="center"/>
          </w:tcPr>
          <w:p w14:paraId="5032A516"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2" w:space="0" w:color="auto"/>
              <w:left w:val="single" w:sz="2" w:space="0" w:color="auto"/>
              <w:bottom w:val="single" w:sz="2" w:space="0" w:color="auto"/>
              <w:right w:val="single" w:sz="2" w:space="0" w:color="auto"/>
            </w:tcBorders>
            <w:shd w:val="clear" w:color="auto" w:fill="BBEDC3"/>
            <w:tcMar>
              <w:top w:w="20" w:type="nil"/>
              <w:left w:w="20" w:type="nil"/>
              <w:bottom w:w="20" w:type="nil"/>
              <w:right w:w="20" w:type="nil"/>
            </w:tcMar>
            <w:vAlign w:val="center"/>
          </w:tcPr>
          <w:p w14:paraId="41F41196" w14:textId="77777777" w:rsidR="00BC05BE" w:rsidRPr="00944A48" w:rsidRDefault="00BC05BE" w:rsidP="003168AC">
            <w:pPr>
              <w:autoSpaceDE w:val="0"/>
              <w:autoSpaceDN w:val="0"/>
              <w:adjustRightInd w:val="0"/>
              <w:spacing w:after="0"/>
              <w:jc w:val="center"/>
              <w:rPr>
                <w:rFonts w:eastAsia="SimSun" w:cstheme="minorHAnsi"/>
                <w:color w:val="0B5101"/>
                <w:sz w:val="18"/>
                <w:szCs w:val="18"/>
                <w:lang w:val="en-US" w:eastAsia="de-CH"/>
              </w:rPr>
            </w:pPr>
            <w:r w:rsidRPr="00944A48">
              <w:rPr>
                <w:rFonts w:eastAsia="SimSun" w:cs="Calibri"/>
                <w:color w:val="0B5101"/>
                <w:sz w:val="18"/>
                <w:szCs w:val="18"/>
                <w:lang w:val="en-US" w:eastAsia="de-CH"/>
              </w:rPr>
              <w:t>Y</w:t>
            </w:r>
          </w:p>
        </w:tc>
        <w:tc>
          <w:tcPr>
            <w:tcW w:w="509" w:type="dxa"/>
            <w:tcBorders>
              <w:top w:val="single" w:sz="2" w:space="0" w:color="auto"/>
              <w:left w:val="single" w:sz="2" w:space="0" w:color="auto"/>
              <w:bottom w:val="single" w:sz="2" w:space="0" w:color="auto"/>
              <w:right w:val="single" w:sz="2" w:space="0" w:color="auto"/>
            </w:tcBorders>
            <w:shd w:val="clear" w:color="auto" w:fill="FDB9C3"/>
            <w:tcMar>
              <w:top w:w="20" w:type="nil"/>
              <w:left w:w="20" w:type="nil"/>
              <w:bottom w:w="20" w:type="nil"/>
              <w:right w:w="20" w:type="nil"/>
            </w:tcMar>
            <w:vAlign w:val="center"/>
          </w:tcPr>
          <w:p w14:paraId="4B53841A"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5DFFC6C4"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38792791"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1AEFC1C4"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7AE938BE"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6032C83C"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10"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17387F57"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77EF734A"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3826D10C"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442E9A3E"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DB9C3"/>
            <w:tcMar>
              <w:top w:w="20" w:type="nil"/>
              <w:left w:w="20" w:type="nil"/>
              <w:bottom w:w="20" w:type="nil"/>
              <w:right w:w="20" w:type="nil"/>
            </w:tcMar>
            <w:vAlign w:val="center"/>
          </w:tcPr>
          <w:p w14:paraId="4AE0110B"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10FAA8A4"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7B2466A7"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r>
      <w:tr w:rsidR="000F2F72" w:rsidRPr="00A8460B" w14:paraId="5E059541" w14:textId="77777777" w:rsidTr="002D3C9E">
        <w:trPr>
          <w:trHeight w:val="454"/>
        </w:trPr>
        <w:tc>
          <w:tcPr>
            <w:tcW w:w="7985" w:type="dxa"/>
            <w:tcBorders>
              <w:top w:val="single" w:sz="2" w:space="0" w:color="auto"/>
              <w:left w:val="single" w:sz="2" w:space="0" w:color="auto"/>
              <w:bottom w:val="single" w:sz="2" w:space="0" w:color="auto"/>
              <w:right w:val="single" w:sz="2" w:space="0" w:color="auto"/>
            </w:tcBorders>
            <w:tcMar>
              <w:top w:w="180" w:type="nil"/>
              <w:left w:w="20" w:type="nil"/>
              <w:bottom w:w="20" w:type="nil"/>
              <w:right w:w="20" w:type="nil"/>
            </w:tcMar>
            <w:vAlign w:val="center"/>
          </w:tcPr>
          <w:p w14:paraId="13B6E641" w14:textId="77777777" w:rsidR="00BC05BE" w:rsidRPr="00944A48" w:rsidRDefault="00BC05BE" w:rsidP="00F460D1">
            <w:pPr>
              <w:pStyle w:val="ListParagraph"/>
              <w:numPr>
                <w:ilvl w:val="0"/>
                <w:numId w:val="9"/>
              </w:numPr>
              <w:autoSpaceDE w:val="0"/>
              <w:autoSpaceDN w:val="0"/>
              <w:adjustRightInd w:val="0"/>
              <w:ind w:left="373" w:hanging="360"/>
              <w:rPr>
                <w:rFonts w:asciiTheme="minorHAnsi" w:hAnsiTheme="minorHAnsi" w:cstheme="minorHAnsi"/>
                <w:sz w:val="18"/>
                <w:szCs w:val="18"/>
                <w:lang w:val="en-US" w:eastAsia="de-CH"/>
              </w:rPr>
            </w:pPr>
            <w:r w:rsidRPr="00944A48">
              <w:rPr>
                <w:rFonts w:asciiTheme="minorHAnsi" w:hAnsiTheme="minorHAnsi" w:cstheme="minorHAnsi"/>
                <w:sz w:val="18"/>
                <w:szCs w:val="18"/>
                <w:lang w:val="en-US" w:eastAsia="de-CH"/>
              </w:rPr>
              <w:t>Has the sub-account for investment maintenance been formed, the entire amount of the share of the calculated depreciation transferred for the purpose of investment maintenance and spent only for that purpose?</w:t>
            </w:r>
          </w:p>
        </w:tc>
        <w:tc>
          <w:tcPr>
            <w:tcW w:w="509" w:type="dxa"/>
            <w:tcBorders>
              <w:top w:val="single" w:sz="2" w:space="0" w:color="auto"/>
              <w:left w:val="single" w:sz="2" w:space="0" w:color="auto"/>
              <w:bottom w:val="single" w:sz="2" w:space="0" w:color="auto"/>
              <w:right w:val="single" w:sz="2" w:space="0" w:color="auto"/>
            </w:tcBorders>
            <w:shd w:val="clear" w:color="auto" w:fill="BBEDC3"/>
            <w:tcMar>
              <w:top w:w="20" w:type="nil"/>
              <w:left w:w="20" w:type="nil"/>
              <w:bottom w:w="20" w:type="nil"/>
              <w:right w:w="20" w:type="nil"/>
            </w:tcMar>
            <w:vAlign w:val="center"/>
          </w:tcPr>
          <w:p w14:paraId="660C4881"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00466F22"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DB9C3"/>
            <w:tcMar>
              <w:top w:w="20" w:type="nil"/>
              <w:left w:w="20" w:type="nil"/>
              <w:bottom w:w="20" w:type="nil"/>
              <w:right w:w="20" w:type="nil"/>
            </w:tcMar>
            <w:vAlign w:val="center"/>
          </w:tcPr>
          <w:p w14:paraId="29221EE7"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2" w:space="0" w:color="auto"/>
              <w:left w:val="single" w:sz="2" w:space="0" w:color="auto"/>
              <w:bottom w:val="single" w:sz="2" w:space="0" w:color="auto"/>
              <w:right w:val="single" w:sz="2" w:space="0" w:color="auto"/>
            </w:tcBorders>
            <w:shd w:val="clear" w:color="auto" w:fill="FFE48F"/>
            <w:tcMar>
              <w:top w:w="20" w:type="nil"/>
              <w:left w:w="20" w:type="nil"/>
              <w:bottom w:w="20" w:type="nil"/>
              <w:right w:w="20" w:type="nil"/>
            </w:tcMar>
            <w:vAlign w:val="center"/>
          </w:tcPr>
          <w:p w14:paraId="1D085C90"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FE48F"/>
            <w:tcMar>
              <w:top w:w="20" w:type="nil"/>
              <w:left w:w="20" w:type="nil"/>
              <w:bottom w:w="20" w:type="nil"/>
              <w:right w:w="20" w:type="nil"/>
            </w:tcMar>
            <w:vAlign w:val="center"/>
          </w:tcPr>
          <w:p w14:paraId="64D3BD9A"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BBEDC3"/>
            <w:tcMar>
              <w:top w:w="20" w:type="nil"/>
              <w:left w:w="20" w:type="nil"/>
              <w:bottom w:w="20" w:type="nil"/>
              <w:right w:w="20" w:type="nil"/>
            </w:tcMar>
            <w:vAlign w:val="center"/>
          </w:tcPr>
          <w:p w14:paraId="2A1DAD1D"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2" w:space="0" w:color="auto"/>
              <w:left w:val="single" w:sz="2" w:space="0" w:color="auto"/>
              <w:bottom w:val="single" w:sz="2" w:space="0" w:color="auto"/>
              <w:right w:val="single" w:sz="2" w:space="0" w:color="auto"/>
            </w:tcBorders>
            <w:shd w:val="clear" w:color="auto" w:fill="BBEDC3"/>
            <w:tcMar>
              <w:top w:w="20" w:type="nil"/>
              <w:left w:w="20" w:type="nil"/>
              <w:bottom w:w="20" w:type="nil"/>
              <w:right w:w="20" w:type="nil"/>
            </w:tcMar>
            <w:vAlign w:val="center"/>
          </w:tcPr>
          <w:p w14:paraId="4F870827"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2" w:space="0" w:color="auto"/>
              <w:left w:val="single" w:sz="2" w:space="0" w:color="auto"/>
              <w:bottom w:val="single" w:sz="2" w:space="0" w:color="auto"/>
              <w:right w:val="single" w:sz="2" w:space="0" w:color="auto"/>
            </w:tcBorders>
            <w:shd w:val="clear" w:color="auto" w:fill="BBEDC3"/>
            <w:tcMar>
              <w:top w:w="20" w:type="nil"/>
              <w:left w:w="20" w:type="nil"/>
              <w:bottom w:w="20" w:type="nil"/>
              <w:right w:w="20" w:type="nil"/>
            </w:tcMar>
            <w:vAlign w:val="center"/>
          </w:tcPr>
          <w:p w14:paraId="0A50991D"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0B5101"/>
                <w:sz w:val="18"/>
                <w:szCs w:val="18"/>
                <w:lang w:val="en-US" w:eastAsia="de-CH"/>
              </w:rPr>
              <w:t>Y</w:t>
            </w:r>
          </w:p>
        </w:tc>
        <w:tc>
          <w:tcPr>
            <w:tcW w:w="510" w:type="dxa"/>
            <w:tcBorders>
              <w:top w:val="single" w:sz="2" w:space="0" w:color="auto"/>
              <w:left w:val="single" w:sz="2" w:space="0" w:color="auto"/>
              <w:bottom w:val="single" w:sz="2" w:space="0" w:color="auto"/>
              <w:right w:val="single" w:sz="2" w:space="0" w:color="auto"/>
            </w:tcBorders>
            <w:shd w:val="clear" w:color="auto" w:fill="FFE48F"/>
            <w:tcMar>
              <w:top w:w="20" w:type="nil"/>
              <w:left w:w="20" w:type="nil"/>
              <w:bottom w:w="20" w:type="nil"/>
              <w:right w:w="20" w:type="nil"/>
            </w:tcMar>
            <w:vAlign w:val="center"/>
          </w:tcPr>
          <w:p w14:paraId="510E91F3"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DB9C3"/>
            <w:tcMar>
              <w:top w:w="20" w:type="nil"/>
              <w:left w:w="20" w:type="nil"/>
              <w:bottom w:w="20" w:type="nil"/>
              <w:right w:w="20" w:type="nil"/>
            </w:tcMar>
            <w:vAlign w:val="center"/>
          </w:tcPr>
          <w:p w14:paraId="62240B34"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80009"/>
                <w:sz w:val="18"/>
                <w:szCs w:val="18"/>
                <w:lang w:val="en-US" w:eastAsia="de-CH"/>
              </w:rPr>
              <w:t>N</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1BCEBFE8" w14:textId="77777777" w:rsidR="00BC05BE" w:rsidRPr="00944A48" w:rsidRDefault="00BC05BE" w:rsidP="003168AC">
            <w:pPr>
              <w:autoSpaceDE w:val="0"/>
              <w:autoSpaceDN w:val="0"/>
              <w:adjustRightInd w:val="0"/>
              <w:spacing w:after="0"/>
              <w:jc w:val="center"/>
              <w:rPr>
                <w:rFonts w:eastAsia="SimSun" w:cstheme="minorHAnsi"/>
                <w:color w:val="894403"/>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FFE88B"/>
            <w:tcMar>
              <w:top w:w="20" w:type="nil"/>
              <w:left w:w="20" w:type="nil"/>
              <w:bottom w:w="20" w:type="nil"/>
              <w:right w:w="20" w:type="nil"/>
            </w:tcMar>
            <w:vAlign w:val="center"/>
          </w:tcPr>
          <w:p w14:paraId="65A4DDFA"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894403"/>
                <w:sz w:val="18"/>
                <w:szCs w:val="18"/>
                <w:lang w:val="en-US" w:eastAsia="de-CH"/>
              </w:rPr>
              <w:t>IP</w:t>
            </w:r>
          </w:p>
        </w:tc>
        <w:tc>
          <w:tcPr>
            <w:tcW w:w="509" w:type="dxa"/>
            <w:tcBorders>
              <w:top w:val="single" w:sz="2" w:space="0" w:color="auto"/>
              <w:left w:val="single" w:sz="2" w:space="0" w:color="auto"/>
              <w:bottom w:val="single" w:sz="2" w:space="0" w:color="auto"/>
              <w:right w:val="single" w:sz="2" w:space="0" w:color="auto"/>
            </w:tcBorders>
            <w:shd w:val="clear" w:color="auto" w:fill="BBEDC3"/>
            <w:tcMar>
              <w:top w:w="20" w:type="nil"/>
              <w:left w:w="20" w:type="nil"/>
              <w:bottom w:w="20" w:type="nil"/>
              <w:right w:w="20" w:type="nil"/>
            </w:tcMar>
            <w:vAlign w:val="center"/>
          </w:tcPr>
          <w:p w14:paraId="00E4B097"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2" w:space="0" w:color="auto"/>
              <w:left w:val="single" w:sz="2" w:space="0" w:color="auto"/>
              <w:bottom w:val="single" w:sz="2" w:space="0" w:color="auto"/>
              <w:right w:val="single" w:sz="2" w:space="0" w:color="auto"/>
            </w:tcBorders>
            <w:shd w:val="clear" w:color="auto" w:fill="BBEDC3"/>
            <w:tcMar>
              <w:top w:w="20" w:type="nil"/>
              <w:left w:w="20" w:type="nil"/>
              <w:bottom w:w="20" w:type="nil"/>
              <w:right w:w="20" w:type="nil"/>
            </w:tcMar>
            <w:vAlign w:val="center"/>
          </w:tcPr>
          <w:p w14:paraId="6057527E"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c>
          <w:tcPr>
            <w:tcW w:w="509" w:type="dxa"/>
            <w:tcBorders>
              <w:top w:val="single" w:sz="2" w:space="0" w:color="auto"/>
              <w:left w:val="single" w:sz="2" w:space="0" w:color="auto"/>
              <w:bottom w:val="single" w:sz="2" w:space="0" w:color="auto"/>
              <w:right w:val="single" w:sz="2" w:space="0" w:color="auto"/>
            </w:tcBorders>
            <w:shd w:val="clear" w:color="auto" w:fill="BBEDC3"/>
            <w:tcMar>
              <w:top w:w="20" w:type="nil"/>
              <w:left w:w="20" w:type="nil"/>
              <w:bottom w:w="20" w:type="nil"/>
              <w:right w:w="20" w:type="nil"/>
            </w:tcMar>
            <w:vAlign w:val="center"/>
          </w:tcPr>
          <w:p w14:paraId="11048A1D" w14:textId="77777777" w:rsidR="00BC05BE" w:rsidRPr="00944A48" w:rsidRDefault="00BC05BE" w:rsidP="003168AC">
            <w:pPr>
              <w:autoSpaceDE w:val="0"/>
              <w:autoSpaceDN w:val="0"/>
              <w:adjustRightInd w:val="0"/>
              <w:spacing w:after="0"/>
              <w:jc w:val="center"/>
              <w:rPr>
                <w:rFonts w:eastAsia="SimSun" w:cstheme="minorHAnsi"/>
                <w:color w:val="880009"/>
                <w:sz w:val="18"/>
                <w:szCs w:val="18"/>
                <w:lang w:val="en-US" w:eastAsia="de-CH"/>
              </w:rPr>
            </w:pPr>
            <w:r w:rsidRPr="00944A48">
              <w:rPr>
                <w:rFonts w:eastAsia="SimSun" w:cs="Calibri"/>
                <w:color w:val="0B5101"/>
                <w:sz w:val="18"/>
                <w:szCs w:val="18"/>
                <w:lang w:val="en-US" w:eastAsia="de-CH"/>
              </w:rPr>
              <w:t>Y</w:t>
            </w:r>
          </w:p>
        </w:tc>
      </w:tr>
      <w:tr w:rsidR="00F41354" w:rsidRPr="00A8460B" w14:paraId="699A9841" w14:textId="77777777" w:rsidTr="00F41354">
        <w:trPr>
          <w:trHeight w:val="454"/>
        </w:trPr>
        <w:tc>
          <w:tcPr>
            <w:tcW w:w="7985" w:type="dxa"/>
            <w:tcBorders>
              <w:top w:val="single" w:sz="2" w:space="0" w:color="auto"/>
              <w:left w:val="single" w:sz="2" w:space="0" w:color="FFFFFF" w:themeColor="background1"/>
              <w:bottom w:val="single" w:sz="2" w:space="0" w:color="FFFFFF" w:themeColor="background1"/>
              <w:right w:val="single" w:sz="2" w:space="0" w:color="FFFFFF" w:themeColor="background1"/>
            </w:tcBorders>
            <w:tcMar>
              <w:top w:w="180" w:type="nil"/>
              <w:left w:w="20" w:type="nil"/>
              <w:bottom w:w="20" w:type="nil"/>
              <w:right w:w="20" w:type="nil"/>
            </w:tcMar>
            <w:vAlign w:val="center"/>
          </w:tcPr>
          <w:p w14:paraId="6B0752D1" w14:textId="77777777" w:rsidR="000F2F72" w:rsidRPr="00944A48" w:rsidRDefault="000F2F72" w:rsidP="000F2F72">
            <w:pPr>
              <w:rPr>
                <w:rFonts w:ascii="Myriad Pro" w:hAnsi="Myriad Pro"/>
                <w:sz w:val="18"/>
                <w:szCs w:val="18"/>
                <w:lang w:val="en-US" w:eastAsia="x-none"/>
              </w:rPr>
            </w:pPr>
          </w:p>
          <w:p w14:paraId="189EC87A" w14:textId="6B63B443" w:rsidR="000F2F72" w:rsidRPr="00944A48" w:rsidRDefault="000F2F72" w:rsidP="000F2F72">
            <w:pPr>
              <w:rPr>
                <w:rFonts w:ascii="Myriad Pro" w:hAnsi="Myriad Pro"/>
                <w:sz w:val="18"/>
                <w:szCs w:val="18"/>
                <w:lang w:val="en-US" w:eastAsia="x-none"/>
              </w:rPr>
            </w:pPr>
            <w:r w:rsidRPr="00944A48">
              <w:rPr>
                <w:rFonts w:ascii="Myriad Pro" w:hAnsi="Myriad Pro"/>
                <w:sz w:val="18"/>
                <w:szCs w:val="18"/>
                <w:lang w:val="en-US" w:eastAsia="x-none"/>
              </w:rPr>
              <w:t>Legend: “Y” – Yes, “N” – No, “IP” – In Progress</w:t>
            </w: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1E7DBF39" w14:textId="77777777" w:rsidR="000F2F72" w:rsidRPr="00944A48" w:rsidRDefault="000F2F72" w:rsidP="003168AC">
            <w:pPr>
              <w:autoSpaceDE w:val="0"/>
              <w:autoSpaceDN w:val="0"/>
              <w:adjustRightInd w:val="0"/>
              <w:spacing w:after="0"/>
              <w:jc w:val="center"/>
              <w:rPr>
                <w:rFonts w:eastAsia="SimSun" w:cs="Calibri"/>
                <w:color w:val="0B5101"/>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591DAB72" w14:textId="77777777" w:rsidR="000F2F72" w:rsidRPr="00944A48" w:rsidRDefault="000F2F72" w:rsidP="003168AC">
            <w:pPr>
              <w:autoSpaceDE w:val="0"/>
              <w:autoSpaceDN w:val="0"/>
              <w:adjustRightInd w:val="0"/>
              <w:spacing w:after="0"/>
              <w:jc w:val="center"/>
              <w:rPr>
                <w:rFonts w:eastAsia="SimSun" w:cs="Calibri"/>
                <w:color w:val="894403"/>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62472807" w14:textId="77777777" w:rsidR="000F2F72" w:rsidRPr="00944A48" w:rsidRDefault="000F2F72" w:rsidP="003168AC">
            <w:pPr>
              <w:autoSpaceDE w:val="0"/>
              <w:autoSpaceDN w:val="0"/>
              <w:adjustRightInd w:val="0"/>
              <w:spacing w:after="0"/>
              <w:jc w:val="center"/>
              <w:rPr>
                <w:rFonts w:eastAsia="SimSun" w:cs="Calibri"/>
                <w:color w:val="880009"/>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5ED778CC" w14:textId="77777777" w:rsidR="000F2F72" w:rsidRPr="00944A48" w:rsidRDefault="000F2F72" w:rsidP="003168AC">
            <w:pPr>
              <w:autoSpaceDE w:val="0"/>
              <w:autoSpaceDN w:val="0"/>
              <w:adjustRightInd w:val="0"/>
              <w:spacing w:after="0"/>
              <w:jc w:val="center"/>
              <w:rPr>
                <w:rFonts w:eastAsia="SimSun" w:cs="Calibri"/>
                <w:color w:val="880009"/>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0B42054D" w14:textId="77777777" w:rsidR="000F2F72" w:rsidRPr="00944A48" w:rsidRDefault="000F2F72" w:rsidP="003168AC">
            <w:pPr>
              <w:autoSpaceDE w:val="0"/>
              <w:autoSpaceDN w:val="0"/>
              <w:adjustRightInd w:val="0"/>
              <w:spacing w:after="0"/>
              <w:jc w:val="center"/>
              <w:rPr>
                <w:rFonts w:eastAsia="SimSun" w:cs="Calibri"/>
                <w:color w:val="880009"/>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7ED2109E" w14:textId="77777777" w:rsidR="000F2F72" w:rsidRPr="00944A48" w:rsidRDefault="000F2F72" w:rsidP="003168AC">
            <w:pPr>
              <w:autoSpaceDE w:val="0"/>
              <w:autoSpaceDN w:val="0"/>
              <w:adjustRightInd w:val="0"/>
              <w:spacing w:after="0"/>
              <w:jc w:val="center"/>
              <w:rPr>
                <w:rFonts w:eastAsia="SimSun" w:cs="Calibri"/>
                <w:color w:val="0B5101"/>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5BD47FB3" w14:textId="77777777" w:rsidR="000F2F72" w:rsidRPr="00944A48" w:rsidRDefault="000F2F72" w:rsidP="003168AC">
            <w:pPr>
              <w:autoSpaceDE w:val="0"/>
              <w:autoSpaceDN w:val="0"/>
              <w:adjustRightInd w:val="0"/>
              <w:spacing w:after="0"/>
              <w:jc w:val="center"/>
              <w:rPr>
                <w:rFonts w:eastAsia="SimSun" w:cs="Calibri"/>
                <w:color w:val="0B5101"/>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0233CB13" w14:textId="77777777" w:rsidR="000F2F72" w:rsidRPr="00944A48" w:rsidRDefault="000F2F72" w:rsidP="003168AC">
            <w:pPr>
              <w:autoSpaceDE w:val="0"/>
              <w:autoSpaceDN w:val="0"/>
              <w:adjustRightInd w:val="0"/>
              <w:spacing w:after="0"/>
              <w:jc w:val="center"/>
              <w:rPr>
                <w:rFonts w:eastAsia="SimSun" w:cs="Calibri"/>
                <w:color w:val="0B5101"/>
                <w:sz w:val="18"/>
                <w:szCs w:val="18"/>
                <w:lang w:val="en-US" w:eastAsia="de-CH"/>
              </w:rPr>
            </w:pPr>
          </w:p>
        </w:tc>
        <w:tc>
          <w:tcPr>
            <w:tcW w:w="510"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1802519A" w14:textId="77777777" w:rsidR="000F2F72" w:rsidRPr="00944A48" w:rsidRDefault="000F2F72" w:rsidP="003168AC">
            <w:pPr>
              <w:autoSpaceDE w:val="0"/>
              <w:autoSpaceDN w:val="0"/>
              <w:adjustRightInd w:val="0"/>
              <w:spacing w:after="0"/>
              <w:jc w:val="center"/>
              <w:rPr>
                <w:rFonts w:eastAsia="SimSun" w:cs="Calibri"/>
                <w:color w:val="880009"/>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2C012F2E" w14:textId="77777777" w:rsidR="000F2F72" w:rsidRPr="00944A48" w:rsidRDefault="000F2F72" w:rsidP="003168AC">
            <w:pPr>
              <w:autoSpaceDE w:val="0"/>
              <w:autoSpaceDN w:val="0"/>
              <w:adjustRightInd w:val="0"/>
              <w:spacing w:after="0"/>
              <w:jc w:val="center"/>
              <w:rPr>
                <w:rFonts w:eastAsia="SimSun" w:cs="Calibri"/>
                <w:color w:val="880009"/>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447BC4F6" w14:textId="77777777" w:rsidR="000F2F72" w:rsidRPr="00944A48" w:rsidRDefault="000F2F72" w:rsidP="003168AC">
            <w:pPr>
              <w:autoSpaceDE w:val="0"/>
              <w:autoSpaceDN w:val="0"/>
              <w:adjustRightInd w:val="0"/>
              <w:spacing w:after="0"/>
              <w:jc w:val="center"/>
              <w:rPr>
                <w:rFonts w:eastAsia="SimSun" w:cs="Calibri"/>
                <w:color w:val="894403"/>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5B3FF59F" w14:textId="77777777" w:rsidR="000F2F72" w:rsidRPr="00944A48" w:rsidRDefault="000F2F72" w:rsidP="003168AC">
            <w:pPr>
              <w:autoSpaceDE w:val="0"/>
              <w:autoSpaceDN w:val="0"/>
              <w:adjustRightInd w:val="0"/>
              <w:spacing w:after="0"/>
              <w:jc w:val="center"/>
              <w:rPr>
                <w:rFonts w:eastAsia="SimSun" w:cs="Calibri"/>
                <w:color w:val="894403"/>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3FBEAFF3" w14:textId="77777777" w:rsidR="000F2F72" w:rsidRPr="00944A48" w:rsidRDefault="000F2F72" w:rsidP="003168AC">
            <w:pPr>
              <w:autoSpaceDE w:val="0"/>
              <w:autoSpaceDN w:val="0"/>
              <w:adjustRightInd w:val="0"/>
              <w:spacing w:after="0"/>
              <w:jc w:val="center"/>
              <w:rPr>
                <w:rFonts w:eastAsia="SimSun" w:cs="Calibri"/>
                <w:color w:val="0B5101"/>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1170D94B" w14:textId="77777777" w:rsidR="000F2F72" w:rsidRPr="00944A48" w:rsidRDefault="000F2F72" w:rsidP="003168AC">
            <w:pPr>
              <w:autoSpaceDE w:val="0"/>
              <w:autoSpaceDN w:val="0"/>
              <w:adjustRightInd w:val="0"/>
              <w:spacing w:after="0"/>
              <w:jc w:val="center"/>
              <w:rPr>
                <w:rFonts w:eastAsia="SimSun" w:cs="Calibri"/>
                <w:color w:val="0B5101"/>
                <w:sz w:val="18"/>
                <w:szCs w:val="18"/>
                <w:lang w:val="en-US" w:eastAsia="de-CH"/>
              </w:rPr>
            </w:pPr>
          </w:p>
        </w:tc>
        <w:tc>
          <w:tcPr>
            <w:tcW w:w="509" w:type="dxa"/>
            <w:tcBorders>
              <w:top w:val="single" w:sz="2" w:space="0" w:color="auto"/>
              <w:left w:val="single" w:sz="2" w:space="0" w:color="FFFFFF" w:themeColor="background1"/>
              <w:bottom w:val="single" w:sz="2" w:space="0" w:color="FFFFFF" w:themeColor="background1"/>
              <w:right w:val="single" w:sz="2" w:space="0" w:color="FFFFFF" w:themeColor="background1"/>
            </w:tcBorders>
            <w:shd w:val="clear" w:color="auto" w:fill="auto"/>
            <w:tcMar>
              <w:top w:w="20" w:type="nil"/>
              <w:left w:w="20" w:type="nil"/>
              <w:bottom w:w="20" w:type="nil"/>
              <w:right w:w="20" w:type="nil"/>
            </w:tcMar>
            <w:vAlign w:val="center"/>
          </w:tcPr>
          <w:p w14:paraId="314CC7D2" w14:textId="77777777" w:rsidR="000F2F72" w:rsidRPr="00944A48" w:rsidRDefault="000F2F72" w:rsidP="003168AC">
            <w:pPr>
              <w:autoSpaceDE w:val="0"/>
              <w:autoSpaceDN w:val="0"/>
              <w:adjustRightInd w:val="0"/>
              <w:spacing w:after="0"/>
              <w:jc w:val="center"/>
              <w:rPr>
                <w:rFonts w:eastAsia="SimSun" w:cs="Calibri"/>
                <w:color w:val="0B5101"/>
                <w:sz w:val="18"/>
                <w:szCs w:val="18"/>
                <w:lang w:val="en-US" w:eastAsia="de-CH"/>
              </w:rPr>
            </w:pPr>
          </w:p>
        </w:tc>
      </w:tr>
    </w:tbl>
    <w:p w14:paraId="3FC0AD57" w14:textId="67719079" w:rsidR="00511257" w:rsidRPr="00944A48" w:rsidRDefault="00511257" w:rsidP="007E72E5">
      <w:pPr>
        <w:rPr>
          <w:rFonts w:ascii="Myriad Pro" w:hAnsi="Myriad Pro"/>
          <w:sz w:val="18"/>
          <w:szCs w:val="18"/>
          <w:lang w:val="en-US" w:eastAsia="x-none"/>
        </w:rPr>
      </w:pPr>
    </w:p>
    <w:sectPr w:rsidR="00511257" w:rsidRPr="00944A48" w:rsidSect="003A6E4A">
      <w:pgSz w:w="16838" w:h="11906" w:orient="landscape"/>
      <w:pgMar w:top="1411" w:right="1411" w:bottom="1080" w:left="1411" w:header="706" w:footer="706" w:gutter="0"/>
      <w:cols w:space="708"/>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endnote w:type="separator" w:id="-1">
    <w:p w14:paraId="510FC35A" w14:textId="77777777" w:rsidR="001B0D43" w:rsidRDefault="001B0D43" w:rsidP="00567068">
      <w:pPr>
        <w:spacing w:after="0" w:line="240" w:lineRule="auto"/>
      </w:pPr>
      <w:r>
        <w:separator/>
      </w:r>
    </w:p>
  </w:endnote>
  <w:endnote w:type="continuationSeparator" w:id="0">
    <w:p w14:paraId="20E4DCEB" w14:textId="77777777" w:rsidR="001B0D43" w:rsidRDefault="001B0D43" w:rsidP="00567068">
      <w:pPr>
        <w:spacing w:after="0" w:line="240" w:lineRule="auto"/>
      </w:pPr>
      <w:r>
        <w:continuationSeparator/>
      </w:r>
    </w:p>
  </w:endnote>
  <w:endnote w:type="continuationNotice" w:id="1">
    <w:p w14:paraId="0A64C6DB" w14:textId="77777777" w:rsidR="001B0D43" w:rsidRDefault="001B0D43">
      <w:pPr>
        <w:spacing w:after="0" w:line="240" w:lineRule="auto"/>
      </w:pP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font w:name="Courier New">
    <w:panose1 w:val="02070309020205020404"/>
    <w:charset w:val="00"/>
    <w:family w:val="modern"/>
    <w:pitch w:val="fixed"/>
    <w:sig w:usb0="E0002EFF" w:usb1="C0007843" w:usb2="00000009" w:usb3="00000000" w:csb0="000001FF" w:csb1="00000000"/>
  </w:font>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Myriad Pro">
    <w:panose1 w:val="020B0503030403020204"/>
    <w:charset w:val="00"/>
    <w:family w:val="swiss"/>
    <w:notTrueType/>
    <w:pitch w:val="variable"/>
    <w:sig w:usb0="20000287" w:usb1="00000001" w:usb2="00000000" w:usb3="00000000" w:csb0="0000019F" w:csb1="00000000"/>
  </w:font>
  <w:font w:name="Arial">
    <w:panose1 w:val="020B0604020202020204"/>
    <w:charset w:val="00"/>
    <w:family w:val="swiss"/>
    <w:pitch w:val="variable"/>
    <w:sig w:usb0="E0002EFF" w:usb1="C000785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Cambria">
    <w:panose1 w:val="02040503050406030204"/>
    <w:charset w:val="00"/>
    <w:family w:val="roman"/>
    <w:pitch w:val="variable"/>
    <w:sig w:usb0="E00006FF" w:usb1="420024FF" w:usb2="02000000" w:usb3="00000000" w:csb0="0000019F" w:csb1="00000000"/>
  </w:font>
  <w:font w:name="Tahoma">
    <w:altName w:val="Tahoma"/>
    <w:panose1 w:val="020B0604030504040204"/>
    <w:charset w:val="00"/>
    <w:family w:val="swiss"/>
    <w:pitch w:val="variable"/>
    <w:sig w:usb0="E1002EFF" w:usb1="C000605B" w:usb2="00000029" w:usb3="00000000" w:csb0="000101FF" w:csb1="00000000"/>
  </w:font>
  <w:font w:name="MS Mincho">
    <w:altName w:val="ＭＳ 明朝"/>
    <w:panose1 w:val="02020609040205080304"/>
    <w:charset w:val="80"/>
    <w:family w:val="modern"/>
    <w:pitch w:val="fixed"/>
    <w:sig w:usb0="E00002FF" w:usb1="6AC7FDFB" w:usb2="08000012" w:usb3="00000000" w:csb0="0002009F" w:csb1="00000000"/>
  </w:font>
  <w:font w:name="+mn-ea">
    <w:panose1 w:val="00000000000000000000"/>
    <w:charset w:val="00"/>
    <w:family w:val="roman"/>
    <w:notTrueType/>
    <w:pitch w:val="default"/>
  </w:font>
  <w:font w:name="+mn-cs">
    <w:panose1 w:val="00000000000000000000"/>
    <w:charset w:val="00"/>
    <w:family w:val="roman"/>
    <w:notTrueType/>
    <w:pitch w:val="default"/>
  </w:font>
  <w:font w:name="SimSun">
    <w:altName w:val="宋体"/>
    <w:panose1 w:val="02010600030101010101"/>
    <w:charset w:val="86"/>
    <w:family w:val="auto"/>
    <w:pitch w:val="variable"/>
    <w:sig w:usb0="00000203" w:usb1="288F0000" w:usb2="00000016" w:usb3="00000000" w:csb0="00040001"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sdt>
    <w:sdtPr>
      <w:id w:val="1729190696"/>
      <w:docPartObj>
        <w:docPartGallery w:val="Page Numbers (Bottom of Page)"/>
        <w:docPartUnique/>
      </w:docPartObj>
    </w:sdtPr>
    <w:sdtEndPr>
      <w:rPr>
        <w:color w:val="7F7F7F" w:themeColor="background1" w:themeShade="7F"/>
        <w:spacing w:val="60"/>
      </w:rPr>
    </w:sdtEndPr>
    <w:sdtContent>
      <w:p w14:paraId="79C4CDD3" w14:textId="615BC504" w:rsidR="003D12A1" w:rsidRDefault="003D12A1">
        <w:pPr>
          <w:pStyle w:val="Footer"/>
          <w:pBdr>
            <w:top w:val="single" w:sz="4" w:space="1" w:color="D9D9D9" w:themeColor="background1" w:themeShade="D9"/>
          </w:pBdr>
          <w:jc w:val="right"/>
        </w:pPr>
        <w:r>
          <w:fldChar w:fldCharType="begin"/>
        </w:r>
        <w:r>
          <w:instrText xml:space="preserve"> PAGE   \* MERGEFORMAT </w:instrText>
        </w:r>
        <w:r>
          <w:fldChar w:fldCharType="separate"/>
        </w:r>
        <w:r w:rsidR="0014165F">
          <w:rPr>
            <w:noProof/>
          </w:rPr>
          <w:t>28</w:t>
        </w:r>
        <w:r>
          <w:rPr>
            <w:noProof/>
          </w:rPr>
          <w:fldChar w:fldCharType="end"/>
        </w:r>
        <w:r>
          <w:t xml:space="preserve"> | </w:t>
        </w:r>
        <w:r>
          <w:rPr>
            <w:color w:val="7F7F7F" w:themeColor="background1" w:themeShade="7F"/>
            <w:spacing w:val="60"/>
          </w:rPr>
          <w:t>Page</w:t>
        </w:r>
      </w:p>
    </w:sdtContent>
  </w:sdt>
  <w:p w14:paraId="1C0AC2E5" w14:textId="5C7E7113" w:rsidR="003D12A1" w:rsidRDefault="003D12A1">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footnote w:type="separator" w:id="-1">
    <w:p w14:paraId="64276F95" w14:textId="77777777" w:rsidR="001B0D43" w:rsidRDefault="001B0D43" w:rsidP="00567068">
      <w:pPr>
        <w:spacing w:after="0" w:line="240" w:lineRule="auto"/>
      </w:pPr>
      <w:r>
        <w:separator/>
      </w:r>
    </w:p>
  </w:footnote>
  <w:footnote w:type="continuationSeparator" w:id="0">
    <w:p w14:paraId="411795B0" w14:textId="77777777" w:rsidR="001B0D43" w:rsidRDefault="001B0D43" w:rsidP="00567068">
      <w:pPr>
        <w:spacing w:after="0" w:line="240" w:lineRule="auto"/>
      </w:pPr>
      <w:r>
        <w:continuationSeparator/>
      </w:r>
    </w:p>
  </w:footnote>
  <w:footnote w:type="continuationNotice" w:id="1">
    <w:p w14:paraId="7A0C39F8" w14:textId="77777777" w:rsidR="001B0D43" w:rsidRDefault="001B0D43">
      <w:pPr>
        <w:spacing w:after="0" w:line="240" w:lineRule="auto"/>
      </w:pPr>
    </w:p>
  </w:footnote>
  <w:footnote w:id="2">
    <w:p w14:paraId="75E84BD8" w14:textId="552E7ADC" w:rsidR="00185FE9" w:rsidRDefault="00185FE9" w:rsidP="000C5741">
      <w:pPr>
        <w:pStyle w:val="FootnoteText"/>
        <w:jc w:val="both"/>
      </w:pPr>
      <w:r>
        <w:rPr>
          <w:rStyle w:val="FootnoteReference"/>
        </w:rPr>
        <w:footnoteRef/>
      </w:r>
      <w:r>
        <w:t xml:space="preserve"> </w:t>
      </w:r>
      <w:r w:rsidR="00977F32">
        <w:rPr>
          <w:lang w:val="en-US"/>
        </w:rPr>
        <w:t>Supported</w:t>
      </w:r>
      <w:r w:rsidRPr="00185FE9">
        <w:rPr>
          <w:lang w:val="en-US"/>
        </w:rPr>
        <w:t xml:space="preserve"> under the </w:t>
      </w:r>
      <w:r>
        <w:rPr>
          <w:lang w:val="en-US"/>
        </w:rPr>
        <w:t>“</w:t>
      </w:r>
      <w:r w:rsidRPr="00185FE9">
        <w:rPr>
          <w:lang w:val="en-US"/>
        </w:rPr>
        <w:t xml:space="preserve">Activity 1.2: Concept for country-wide </w:t>
      </w:r>
      <w:proofErr w:type="spellStart"/>
      <w:r w:rsidRPr="00185FE9">
        <w:rPr>
          <w:lang w:val="en-US"/>
        </w:rPr>
        <w:t>harmonised</w:t>
      </w:r>
      <w:proofErr w:type="spellEnd"/>
      <w:r w:rsidRPr="00185FE9">
        <w:rPr>
          <w:lang w:val="en-US"/>
        </w:rPr>
        <w:t xml:space="preserve"> reform of legal and institutional framework in water services sector</w:t>
      </w:r>
      <w:r>
        <w:rPr>
          <w:lang w:val="en-US"/>
        </w:rPr>
        <w:t>”</w:t>
      </w:r>
      <w:r w:rsidRPr="00185FE9">
        <w:rPr>
          <w:lang w:val="en-US"/>
        </w:rPr>
        <w:t xml:space="preserve"> </w:t>
      </w:r>
      <w:r>
        <w:rPr>
          <w:lang w:val="en-US"/>
        </w:rPr>
        <w:t>i</w:t>
      </w:r>
      <w:r w:rsidRPr="00CE5BC2">
        <w:rPr>
          <w:lang w:val="en-US"/>
        </w:rPr>
        <w:t>n the European Union Support to Sustainable Management of Water Services in Bosnia and Herzegovina (EU4MEG) – Description of the Action</w:t>
      </w:r>
    </w:p>
  </w:footnote>
  <w:footnote w:id="3">
    <w:p w14:paraId="271760F8" w14:textId="462F76A1" w:rsidR="00793AD2" w:rsidRPr="00DD409F" w:rsidRDefault="00793AD2" w:rsidP="000C5741">
      <w:pPr>
        <w:pStyle w:val="FootnoteText"/>
        <w:jc w:val="both"/>
        <w:rPr>
          <w:lang w:val="en-US"/>
        </w:rPr>
      </w:pPr>
      <w:r>
        <w:rPr>
          <w:rStyle w:val="FootnoteReference"/>
        </w:rPr>
        <w:footnoteRef/>
      </w:r>
      <w:r>
        <w:t xml:space="preserve"> </w:t>
      </w:r>
      <w:r w:rsidR="00977F32">
        <w:rPr>
          <w:lang w:val="en-US"/>
        </w:rPr>
        <w:t>Supported</w:t>
      </w:r>
      <w:r w:rsidRPr="00185FE9">
        <w:rPr>
          <w:lang w:val="en-US"/>
        </w:rPr>
        <w:t xml:space="preserve"> under the </w:t>
      </w:r>
      <w:r>
        <w:rPr>
          <w:lang w:val="en-US"/>
        </w:rPr>
        <w:t>“</w:t>
      </w:r>
      <w:r w:rsidRPr="00185FE9">
        <w:rPr>
          <w:lang w:val="en-US"/>
        </w:rPr>
        <w:t xml:space="preserve">Activity 1.2: Concept for country-wide </w:t>
      </w:r>
      <w:proofErr w:type="spellStart"/>
      <w:r w:rsidRPr="00185FE9">
        <w:rPr>
          <w:lang w:val="en-US"/>
        </w:rPr>
        <w:t>harmonised</w:t>
      </w:r>
      <w:proofErr w:type="spellEnd"/>
      <w:r w:rsidRPr="00185FE9">
        <w:rPr>
          <w:lang w:val="en-US"/>
        </w:rPr>
        <w:t xml:space="preserve"> reform of legal and institutional </w:t>
      </w:r>
      <w:r w:rsidRPr="00DD409F">
        <w:rPr>
          <w:lang w:val="en-US"/>
        </w:rPr>
        <w:t>framework in water services sector” in the European Union Support to Sustainable Management of Water Services in Bosnia and Herzegovina (EU4MEG) – Description of the Action</w:t>
      </w:r>
    </w:p>
  </w:footnote>
  <w:footnote w:id="4">
    <w:p w14:paraId="4AE97D00" w14:textId="3F297EDD" w:rsidR="000C5741" w:rsidRPr="00DD409F" w:rsidRDefault="000C5741" w:rsidP="000C5741">
      <w:pPr>
        <w:pStyle w:val="FootnoteText"/>
        <w:jc w:val="both"/>
        <w:rPr>
          <w:lang w:val="en-US"/>
        </w:rPr>
      </w:pPr>
      <w:r w:rsidRPr="00DD409F">
        <w:rPr>
          <w:rStyle w:val="FootnoteReference"/>
          <w:lang w:val="en-US"/>
        </w:rPr>
        <w:footnoteRef/>
      </w:r>
      <w:r w:rsidRPr="00DD409F">
        <w:rPr>
          <w:lang w:val="en-US"/>
        </w:rPr>
        <w:t xml:space="preserve"> Draft Entity Laws on water services</w:t>
      </w:r>
      <w:r>
        <w:rPr>
          <w:lang w:val="en-US"/>
        </w:rPr>
        <w:t xml:space="preserve"> supported</w:t>
      </w:r>
      <w:r w:rsidRPr="00185FE9">
        <w:rPr>
          <w:lang w:val="en-US"/>
        </w:rPr>
        <w:t xml:space="preserve"> under the </w:t>
      </w:r>
      <w:r>
        <w:rPr>
          <w:lang w:val="en-US"/>
        </w:rPr>
        <w:t>“</w:t>
      </w:r>
      <w:r w:rsidRPr="00185FE9">
        <w:rPr>
          <w:lang w:val="en-US"/>
        </w:rPr>
        <w:t xml:space="preserve">Activity 1.2: Concept for country-wide </w:t>
      </w:r>
      <w:proofErr w:type="spellStart"/>
      <w:r w:rsidRPr="00185FE9">
        <w:rPr>
          <w:lang w:val="en-US"/>
        </w:rPr>
        <w:t>harmonised</w:t>
      </w:r>
      <w:proofErr w:type="spellEnd"/>
      <w:r w:rsidRPr="00185FE9">
        <w:rPr>
          <w:lang w:val="en-US"/>
        </w:rPr>
        <w:t xml:space="preserve"> reform of legal and institutional </w:t>
      </w:r>
      <w:r w:rsidRPr="00DD409F">
        <w:rPr>
          <w:lang w:val="en-US"/>
        </w:rPr>
        <w:t>framework in water services sector” in the European Union Support to Sustainable Management of Water Services in Bosnia and Herzegovina (EU4MEG) – Description of the Action</w:t>
      </w:r>
    </w:p>
  </w:footnote>
  <w:footnote w:id="5">
    <w:p w14:paraId="587D1A81" w14:textId="775638DD" w:rsidR="00A449A1" w:rsidRDefault="00A449A1" w:rsidP="003C67B1">
      <w:pPr>
        <w:pStyle w:val="FootnoteText"/>
        <w:jc w:val="both"/>
      </w:pPr>
      <w:r>
        <w:rPr>
          <w:rStyle w:val="FootnoteReference"/>
        </w:rPr>
        <w:footnoteRef/>
      </w:r>
      <w:r>
        <w:t xml:space="preserve"> </w:t>
      </w:r>
      <w:r w:rsidR="00DE2B58" w:rsidRPr="00DE2B58">
        <w:rPr>
          <w:lang w:val="en-US"/>
        </w:rPr>
        <w:t>All prepared supporting documents were submitted to the Office for Legislation and EU Compliance in the Federation of BiH, and to the Ministry for EU Integration and International Cooperation in Republika Srpska. These institutions review</w:t>
      </w:r>
      <w:r w:rsidR="00DE2B58">
        <w:rPr>
          <w:lang w:val="en-US"/>
        </w:rPr>
        <w:t>ed</w:t>
      </w:r>
      <w:r w:rsidR="00DE2B58" w:rsidRPr="00DE2B58">
        <w:rPr>
          <w:lang w:val="en-US"/>
        </w:rPr>
        <w:t xml:space="preserve"> and approve</w:t>
      </w:r>
      <w:r w:rsidR="00DE2B58">
        <w:rPr>
          <w:lang w:val="en-US"/>
        </w:rPr>
        <w:t>d</w:t>
      </w:r>
      <w:r w:rsidR="00DE2B58" w:rsidRPr="00DE2B58">
        <w:rPr>
          <w:lang w:val="en-US"/>
        </w:rPr>
        <w:t xml:space="preserve"> the forms, after which they bec</w:t>
      </w:r>
      <w:r w:rsidR="00DE2B58">
        <w:rPr>
          <w:lang w:val="en-US"/>
        </w:rPr>
        <w:t>a</w:t>
      </w:r>
      <w:r w:rsidR="00DE2B58" w:rsidRPr="00DE2B58">
        <w:rPr>
          <w:lang w:val="en-US"/>
        </w:rPr>
        <w:t>me part of the documentation</w:t>
      </w:r>
      <w:r w:rsidR="00DE2B58">
        <w:rPr>
          <w:lang w:val="en-US"/>
        </w:rPr>
        <w:t xml:space="preserve"> (as </w:t>
      </w:r>
      <w:r w:rsidR="00DE2B58" w:rsidRPr="00DE2B58">
        <w:rPr>
          <w:lang w:val="en-US"/>
        </w:rPr>
        <w:t>annexes</w:t>
      </w:r>
      <w:r w:rsidR="00DE2B58">
        <w:rPr>
          <w:lang w:val="en-US"/>
        </w:rPr>
        <w:t xml:space="preserve">) </w:t>
      </w:r>
      <w:r w:rsidR="00DE2B58" w:rsidRPr="00DE2B58">
        <w:rPr>
          <w:lang w:val="en-US"/>
        </w:rPr>
        <w:t xml:space="preserve">that </w:t>
      </w:r>
      <w:r w:rsidR="00DE2B58">
        <w:rPr>
          <w:lang w:val="en-US"/>
        </w:rPr>
        <w:t>we</w:t>
      </w:r>
      <w:r w:rsidR="00DE2B58" w:rsidRPr="00DE2B58">
        <w:rPr>
          <w:lang w:val="en-US"/>
        </w:rPr>
        <w:t>re forwarded to the respective governments. Depending on the government's decision or established practice, they may also be included in the package submitted to the parliament or national assembly.</w:t>
      </w:r>
      <w:r w:rsidR="00DE2B58">
        <w:rPr>
          <w:lang w:val="en-US"/>
        </w:rPr>
        <w:t xml:space="preserve"> </w:t>
      </w:r>
      <w:r w:rsidR="003C67B1">
        <w:rPr>
          <w:lang w:val="en-US"/>
        </w:rPr>
        <w:t>All prepared documents</w:t>
      </w:r>
      <w:r w:rsidR="0064470A">
        <w:rPr>
          <w:lang w:val="en-US"/>
        </w:rPr>
        <w:t xml:space="preserve">, with references to the relevant EU legislative, </w:t>
      </w:r>
      <w:r w:rsidR="003C67B1">
        <w:rPr>
          <w:lang w:val="en-US"/>
        </w:rPr>
        <w:t>are provided as</w:t>
      </w:r>
      <w:r w:rsidR="0064470A">
        <w:rPr>
          <w:lang w:val="en-US"/>
        </w:rPr>
        <w:t xml:space="preserve"> a set of documents under</w:t>
      </w:r>
      <w:r w:rsidR="003C67B1">
        <w:rPr>
          <w:lang w:val="en-US"/>
        </w:rPr>
        <w:t xml:space="preserve"> “Annex 3 - </w:t>
      </w:r>
      <w:r w:rsidR="003C67B1" w:rsidRPr="003C67B1">
        <w:rPr>
          <w:lang w:val="en-US"/>
        </w:rPr>
        <w:t>EU alignment documents for entity Laws on water services</w:t>
      </w:r>
      <w:r w:rsidR="003C67B1">
        <w:rPr>
          <w:lang w:val="en-US"/>
        </w:rPr>
        <w:t>”</w:t>
      </w:r>
      <w:r w:rsidR="0064470A">
        <w:rPr>
          <w:lang w:val="en-US"/>
        </w:rPr>
        <w:t xml:space="preserve"> to this Report.</w:t>
      </w:r>
    </w:p>
  </w:footnote>
  <w:footnote w:id="6">
    <w:p w14:paraId="6983AB85" w14:textId="62AB20A4" w:rsidR="00C57F70" w:rsidRPr="00CF16F8" w:rsidRDefault="00C57F70">
      <w:pPr>
        <w:pStyle w:val="FootnoteText"/>
        <w:rPr>
          <w:lang w:val="en-US"/>
        </w:rPr>
      </w:pPr>
      <w:r w:rsidRPr="00CF16F8">
        <w:rPr>
          <w:rStyle w:val="FootnoteReference"/>
          <w:lang w:val="en-US"/>
        </w:rPr>
        <w:footnoteRef/>
      </w:r>
      <w:r w:rsidRPr="00CF16F8">
        <w:rPr>
          <w:lang w:val="en-US"/>
        </w:rPr>
        <w:t xml:space="preserve"> Supported under the </w:t>
      </w:r>
      <w:proofErr w:type="gramStart"/>
      <w:r w:rsidRPr="00CF16F8">
        <w:rPr>
          <w:lang w:val="en-US"/>
        </w:rPr>
        <w:t>“</w:t>
      </w:r>
      <w:r w:rsidR="00CF16F8" w:rsidRPr="00CF16F8">
        <w:rPr>
          <w:lang w:val="en-US"/>
        </w:rPr>
        <w:t xml:space="preserve"> Activity</w:t>
      </w:r>
      <w:proofErr w:type="gramEnd"/>
      <w:r w:rsidR="00CF16F8" w:rsidRPr="00CF16F8">
        <w:rPr>
          <w:lang w:val="en-US"/>
        </w:rPr>
        <w:t xml:space="preserve"> 2.1. Support PSAs development, institutionalization, and implementation in partner local governments.</w:t>
      </w:r>
      <w:r w:rsidRPr="00CF16F8">
        <w:rPr>
          <w:lang w:val="en-US"/>
        </w:rPr>
        <w:t>” in the European Union Support to Sustainable Management of Water Services in Bosnia and Herzegovina (EU4MEG) – Description of the Action</w:t>
      </w:r>
    </w:p>
  </w:footnote>
  <w:footnote w:id="7">
    <w:p w14:paraId="45407176" w14:textId="46C6349F" w:rsidR="00003C1F" w:rsidRPr="00CE5BC2" w:rsidRDefault="00003C1F" w:rsidP="00CE5BC2">
      <w:pPr>
        <w:pStyle w:val="FootnoteText"/>
        <w:jc w:val="both"/>
        <w:rPr>
          <w:lang w:val="en-US"/>
        </w:rPr>
      </w:pPr>
      <w:r w:rsidRPr="00CE5BC2">
        <w:rPr>
          <w:rStyle w:val="FootnoteReference"/>
          <w:lang w:val="en-US"/>
        </w:rPr>
        <w:footnoteRef/>
      </w:r>
      <w:r w:rsidRPr="00CE5BC2">
        <w:rPr>
          <w:lang w:val="en-US"/>
        </w:rPr>
        <w:t xml:space="preserve"> </w:t>
      </w:r>
      <w:r w:rsidR="00FC3987" w:rsidRPr="00CE5BC2">
        <w:rPr>
          <w:lang w:val="en-US"/>
        </w:rPr>
        <w:t xml:space="preserve">Developed </w:t>
      </w:r>
      <w:r w:rsidRPr="00CE5BC2">
        <w:rPr>
          <w:lang w:val="en-US"/>
        </w:rPr>
        <w:t xml:space="preserve">under “Activity 1.2 </w:t>
      </w:r>
      <w:r w:rsidR="00485E95" w:rsidRPr="00CE5BC2">
        <w:rPr>
          <w:lang w:val="en-US"/>
        </w:rPr>
        <w:t xml:space="preserve">Concept for country-wide </w:t>
      </w:r>
      <w:proofErr w:type="spellStart"/>
      <w:r w:rsidR="00485E95" w:rsidRPr="00CE5BC2">
        <w:rPr>
          <w:lang w:val="en-US"/>
        </w:rPr>
        <w:t>harmonised</w:t>
      </w:r>
      <w:proofErr w:type="spellEnd"/>
      <w:r w:rsidR="00485E95" w:rsidRPr="00CE5BC2">
        <w:rPr>
          <w:lang w:val="en-US"/>
        </w:rPr>
        <w:t xml:space="preserve"> reform of legal and institutional framework in water services </w:t>
      </w:r>
      <w:proofErr w:type="gramStart"/>
      <w:r w:rsidR="00485E95" w:rsidRPr="00CE5BC2">
        <w:rPr>
          <w:lang w:val="en-US"/>
        </w:rPr>
        <w:t xml:space="preserve">sector </w:t>
      </w:r>
      <w:r w:rsidRPr="00CE5BC2">
        <w:rPr>
          <w:lang w:val="en-US"/>
        </w:rPr>
        <w:t>”</w:t>
      </w:r>
      <w:proofErr w:type="gramEnd"/>
      <w:r w:rsidRPr="00CE5BC2">
        <w:rPr>
          <w:lang w:val="en-US"/>
        </w:rPr>
        <w:t xml:space="preserve"> in the European Union Support to Sustainable Management of Water Services in Bosnia and Herzegovina (EU4MEG) – Description of the Action</w:t>
      </w:r>
    </w:p>
  </w:footnote>
  <w:footnote w:id="8">
    <w:p w14:paraId="465A30C6" w14:textId="7CC174A9" w:rsidR="008F301C" w:rsidRPr="00CE5BC2" w:rsidRDefault="008F301C" w:rsidP="00CE5BC2">
      <w:pPr>
        <w:pStyle w:val="FootnoteText"/>
        <w:jc w:val="both"/>
        <w:rPr>
          <w:lang w:val="en-US"/>
        </w:rPr>
      </w:pPr>
      <w:r w:rsidRPr="00CE5BC2">
        <w:rPr>
          <w:rStyle w:val="FootnoteReference"/>
          <w:lang w:val="en-US"/>
        </w:rPr>
        <w:footnoteRef/>
      </w:r>
      <w:r w:rsidRPr="00CE5BC2">
        <w:rPr>
          <w:lang w:val="en-US"/>
        </w:rPr>
        <w:t xml:space="preserve"> Elaborated </w:t>
      </w:r>
      <w:r w:rsidR="00D1503C">
        <w:rPr>
          <w:lang w:val="en-US"/>
        </w:rPr>
        <w:t xml:space="preserve">in </w:t>
      </w:r>
      <w:proofErr w:type="gramStart"/>
      <w:r w:rsidR="00D1503C">
        <w:rPr>
          <w:lang w:val="en-US"/>
        </w:rPr>
        <w:t>details</w:t>
      </w:r>
      <w:proofErr w:type="gramEnd"/>
      <w:r w:rsidR="00D1503C">
        <w:rPr>
          <w:lang w:val="en-US"/>
        </w:rPr>
        <w:t xml:space="preserve"> </w:t>
      </w:r>
      <w:r w:rsidRPr="00CE5BC2">
        <w:rPr>
          <w:lang w:val="en-US"/>
        </w:rPr>
        <w:t xml:space="preserve">under </w:t>
      </w:r>
      <w:r w:rsidR="007B469C">
        <w:rPr>
          <w:lang w:val="en-US"/>
        </w:rPr>
        <w:t>“</w:t>
      </w:r>
      <w:r w:rsidR="00C707ED" w:rsidRPr="00C707ED">
        <w:rPr>
          <w:lang w:val="en-US"/>
        </w:rPr>
        <w:t>Result 1: Relevant BIH authorities’ capacities strengthened to design policy and regulatory frameworks that advance water supply and wastewater management services</w:t>
      </w:r>
      <w:r w:rsidR="007B469C">
        <w:rPr>
          <w:lang w:val="en-US"/>
        </w:rPr>
        <w:t xml:space="preserve">” </w:t>
      </w:r>
      <w:r w:rsidR="00E662B9" w:rsidRPr="00CE5BC2">
        <w:rPr>
          <w:lang w:val="en-US"/>
        </w:rPr>
        <w:t>in this Report</w:t>
      </w:r>
    </w:p>
  </w:footnote>
  <w:footnote w:id="9">
    <w:p w14:paraId="726A9681" w14:textId="656E1F6E" w:rsidR="00E72BBA" w:rsidRPr="003F2B62" w:rsidRDefault="00E72BBA" w:rsidP="00CE5BC2">
      <w:pPr>
        <w:pStyle w:val="FootnoteText"/>
        <w:jc w:val="both"/>
        <w:rPr>
          <w:lang w:val="en-US"/>
        </w:rPr>
      </w:pPr>
      <w:r w:rsidRPr="00CE5BC2">
        <w:rPr>
          <w:rStyle w:val="FootnoteReference"/>
          <w:lang w:val="en-US"/>
        </w:rPr>
        <w:footnoteRef/>
      </w:r>
      <w:r w:rsidRPr="00CE5BC2">
        <w:rPr>
          <w:lang w:val="en-US"/>
        </w:rPr>
        <w:t xml:space="preserve"> </w:t>
      </w:r>
      <w:r w:rsidR="003F2B62" w:rsidRPr="00CE5BC2">
        <w:rPr>
          <w:lang w:val="en-US"/>
        </w:rPr>
        <w:t xml:space="preserve">Referenced under </w:t>
      </w:r>
      <w:r w:rsidR="006C36B8" w:rsidRPr="00CE5BC2">
        <w:rPr>
          <w:lang w:val="en-US"/>
        </w:rPr>
        <w:t>“</w:t>
      </w:r>
      <w:r w:rsidRPr="00CE5BC2">
        <w:rPr>
          <w:lang w:val="en-US"/>
        </w:rPr>
        <w:t>Activity 1.3</w:t>
      </w:r>
      <w:r w:rsidR="003F2B62" w:rsidRPr="00CE5BC2">
        <w:rPr>
          <w:lang w:val="en-US"/>
        </w:rPr>
        <w:t xml:space="preserve"> Development of a country-wide harmonized benchmarking system for water utilities in BIH</w:t>
      </w:r>
      <w:r w:rsidR="006C36B8" w:rsidRPr="00CE5BC2">
        <w:rPr>
          <w:lang w:val="en-US"/>
        </w:rPr>
        <w:t>”</w:t>
      </w:r>
      <w:r w:rsidR="003F2B62" w:rsidRPr="00CE5BC2">
        <w:rPr>
          <w:lang w:val="en-US"/>
        </w:rPr>
        <w:t xml:space="preserve"> in the European Union Support to Sustainable Management of Water Services in Bosnia and Herzegovina (EU4MEG) – Description of the Action</w:t>
      </w:r>
    </w:p>
  </w:footnote>
  <w:footnote w:id="10">
    <w:p w14:paraId="536F500C" w14:textId="5E5EF9C3" w:rsidR="003D12A1" w:rsidRPr="00880762" w:rsidRDefault="003D12A1" w:rsidP="00C7680D">
      <w:pPr>
        <w:pStyle w:val="FootnoteText"/>
        <w:jc w:val="both"/>
        <w:rPr>
          <w:rFonts w:ascii="Times New Roman" w:hAnsi="Times New Roman" w:cs="Times New Roman"/>
          <w:sz w:val="18"/>
          <w:szCs w:val="18"/>
          <w:lang w:val="en-US"/>
        </w:rPr>
      </w:pPr>
      <w:r w:rsidRPr="00880762">
        <w:rPr>
          <w:rStyle w:val="FootnoteReference"/>
          <w:rFonts w:ascii="Times New Roman" w:hAnsi="Times New Roman" w:cs="Times New Roman"/>
          <w:sz w:val="18"/>
          <w:szCs w:val="18"/>
          <w:lang w:val="en-US"/>
        </w:rPr>
        <w:footnoteRef/>
      </w:r>
      <w:r w:rsidRPr="00880762">
        <w:rPr>
          <w:rFonts w:ascii="Times New Roman" w:hAnsi="Times New Roman" w:cs="Times New Roman"/>
          <w:sz w:val="18"/>
          <w:szCs w:val="18"/>
          <w:lang w:val="en-US"/>
        </w:rPr>
        <w:t xml:space="preserve"> </w:t>
      </w:r>
      <w:r w:rsidRPr="00880762">
        <w:rPr>
          <w:rFonts w:cstheme="minorHAnsi"/>
          <w:szCs w:val="22"/>
          <w:lang w:val="en-US"/>
        </w:rPr>
        <w:t xml:space="preserve">The Joint Vision was presented, </w:t>
      </w:r>
      <w:proofErr w:type="gramStart"/>
      <w:r w:rsidRPr="00880762">
        <w:rPr>
          <w:rFonts w:cstheme="minorHAnsi"/>
          <w:szCs w:val="22"/>
          <w:lang w:val="en-US"/>
        </w:rPr>
        <w:t>discussed</w:t>
      </w:r>
      <w:proofErr w:type="gramEnd"/>
      <w:r w:rsidRPr="00880762">
        <w:rPr>
          <w:rFonts w:cstheme="minorHAnsi"/>
          <w:szCs w:val="22"/>
          <w:lang w:val="en-US"/>
        </w:rPr>
        <w:t xml:space="preserve"> and acknowledged by</w:t>
      </w:r>
      <w:r w:rsidRPr="00880762" w:rsidDel="00B53675">
        <w:rPr>
          <w:rFonts w:cstheme="minorHAnsi"/>
          <w:szCs w:val="22"/>
          <w:lang w:val="en-US"/>
        </w:rPr>
        <w:t xml:space="preserve"> </w:t>
      </w:r>
      <w:r w:rsidRPr="00880762">
        <w:rPr>
          <w:rFonts w:cstheme="minorHAnsi"/>
          <w:szCs w:val="22"/>
          <w:lang w:val="en-US"/>
        </w:rPr>
        <w:t>relevant government institutions and development cooperation partners on a meeting held on 05 March 2020 as a common guiding framework for reforms needed to advance water supply and wastewater management services in BIH. It helped initiate and steer the discussion with the BIH MOFTER and entity Ministries of Agriculture, Water Management and Forestry on the way forward, while also bringing on board the relevant development cooperation partners who expressed readiness to support the necessary reforms.</w:t>
      </w:r>
      <w:r w:rsidRPr="00880762">
        <w:rPr>
          <w:rFonts w:cstheme="minorHAnsi"/>
          <w:lang w:val="en-US"/>
        </w:rPr>
        <w:t xml:space="preserve"> </w:t>
      </w:r>
    </w:p>
  </w:footnote>
  <w:footnote w:id="11">
    <w:p w14:paraId="7B78B400" w14:textId="2835526E" w:rsidR="003D12A1" w:rsidRPr="00880762" w:rsidRDefault="003D12A1">
      <w:pPr>
        <w:pStyle w:val="FootnoteText"/>
        <w:rPr>
          <w:lang w:val="en-US"/>
        </w:rPr>
      </w:pPr>
      <w:r w:rsidRPr="00880762">
        <w:rPr>
          <w:rStyle w:val="FootnoteReference"/>
          <w:lang w:val="en-US"/>
        </w:rPr>
        <w:footnoteRef/>
      </w:r>
      <w:r w:rsidRPr="00880762">
        <w:rPr>
          <w:lang w:val="en-US"/>
        </w:rPr>
        <w:t xml:space="preserve"> </w:t>
      </w:r>
      <w:hyperlink r:id="rId1" w:history="1">
        <w:r w:rsidRPr="00880762">
          <w:rPr>
            <w:rStyle w:val="Hyperlink"/>
            <w:lang w:val="en-US"/>
          </w:rPr>
          <w:t>https://fmpvs.gov.ba/en/2022/08/25/government-adopts-water-management-strategy-of-federation-bih-2022-2032/</w:t>
        </w:r>
      </w:hyperlink>
      <w:r w:rsidRPr="00880762">
        <w:rPr>
          <w:lang w:val="en-US"/>
        </w:rPr>
        <w:t xml:space="preserve"> </w:t>
      </w:r>
    </w:p>
  </w:footnote>
  <w:footnote w:id="12">
    <w:p w14:paraId="318B0B8A" w14:textId="2646C57E" w:rsidR="003D12A1" w:rsidRPr="00880762" w:rsidRDefault="003D12A1">
      <w:pPr>
        <w:pStyle w:val="FootnoteText"/>
        <w:rPr>
          <w:lang w:val="en-US"/>
        </w:rPr>
      </w:pPr>
      <w:r w:rsidRPr="00880762">
        <w:rPr>
          <w:rStyle w:val="FootnoteReference"/>
          <w:lang w:val="en-US"/>
        </w:rPr>
        <w:footnoteRef/>
      </w:r>
      <w:r w:rsidRPr="00880762">
        <w:rPr>
          <w:lang w:val="en-US"/>
        </w:rPr>
        <w:t xml:space="preserve"> </w:t>
      </w:r>
      <w:hyperlink r:id="rId2" w:history="1">
        <w:r w:rsidRPr="00880762">
          <w:rPr>
            <w:rStyle w:val="Hyperlink"/>
            <w:lang w:val="en-US"/>
          </w:rPr>
          <w:t>https://www.narodnaskupstinars.net/?q=la/akti/usvojeni-zakoni/zakon-o-izmjenama-i-dopunama-zakona-o-komunalnoj-policiji</w:t>
        </w:r>
      </w:hyperlink>
      <w:r w:rsidRPr="00880762">
        <w:rPr>
          <w:lang w:val="en-US"/>
        </w:rPr>
        <w:t xml:space="preserve"> </w:t>
      </w:r>
    </w:p>
  </w:footnote>
  <w:footnote w:id="13">
    <w:p w14:paraId="24D7CCFA" w14:textId="7081CA89" w:rsidR="00880762" w:rsidRPr="00815104" w:rsidRDefault="00880762">
      <w:pPr>
        <w:pStyle w:val="FootnoteText"/>
        <w:rPr>
          <w:lang w:val="en-US"/>
        </w:rPr>
      </w:pPr>
      <w:r w:rsidRPr="00880762">
        <w:rPr>
          <w:rStyle w:val="FootnoteReference"/>
          <w:lang w:val="en-US"/>
        </w:rPr>
        <w:footnoteRef/>
      </w:r>
      <w:r w:rsidRPr="00815104">
        <w:rPr>
          <w:lang w:val="en-US"/>
        </w:rPr>
        <w:t xml:space="preserve">, </w:t>
      </w:r>
      <w:r w:rsidR="00D95B61">
        <w:rPr>
          <w:lang w:val="en-US"/>
        </w:rPr>
        <w:t>P</w:t>
      </w:r>
      <w:r w:rsidRPr="00815104">
        <w:rPr>
          <w:lang w:val="en-US"/>
        </w:rPr>
        <w:t>rovided as “Annex 1</w:t>
      </w:r>
      <w:r w:rsidR="00D95B61" w:rsidRPr="00D95B61">
        <w:rPr>
          <w:lang w:val="en-US"/>
        </w:rPr>
        <w:t xml:space="preserve"> </w:t>
      </w:r>
      <w:r w:rsidR="00D95B61">
        <w:rPr>
          <w:lang w:val="en-US"/>
        </w:rPr>
        <w:t xml:space="preserve">- </w:t>
      </w:r>
      <w:r w:rsidR="00D95B61" w:rsidRPr="00815104">
        <w:rPr>
          <w:lang w:val="en-US"/>
        </w:rPr>
        <w:t>Benchmarking Concept Note</w:t>
      </w:r>
      <w:r w:rsidRPr="00815104">
        <w:rPr>
          <w:lang w:val="en-US"/>
        </w:rPr>
        <w:t>”</w:t>
      </w:r>
    </w:p>
  </w:footnote>
  <w:footnote w:id="14">
    <w:p w14:paraId="005092CB" w14:textId="0DB0C66B" w:rsidR="00880762" w:rsidRDefault="00880762" w:rsidP="001028C9">
      <w:pPr>
        <w:pStyle w:val="FootnoteText"/>
      </w:pPr>
      <w:r w:rsidRPr="00815104">
        <w:rPr>
          <w:rStyle w:val="FootnoteReference"/>
          <w:lang w:val="en-US"/>
        </w:rPr>
        <w:footnoteRef/>
      </w:r>
      <w:r w:rsidRPr="00815104">
        <w:rPr>
          <w:lang w:val="en-US"/>
        </w:rPr>
        <w:t xml:space="preserve"> </w:t>
      </w:r>
      <w:r w:rsidR="001028C9" w:rsidRPr="00815104">
        <w:rPr>
          <w:lang w:val="en-US"/>
        </w:rPr>
        <w:t>Ministry of Foreign Trade and Economic Relations of Bosnia and Herzegovina, Ministry of Agriculture, Water Management and Forestry of the Federation of Bosnia and Herzegovina</w:t>
      </w:r>
      <w:r w:rsidR="00FD526A" w:rsidRPr="00815104">
        <w:rPr>
          <w:lang w:val="en-US"/>
        </w:rPr>
        <w:t xml:space="preserve">, </w:t>
      </w:r>
      <w:r w:rsidR="001028C9" w:rsidRPr="00815104">
        <w:rPr>
          <w:lang w:val="en-US"/>
        </w:rPr>
        <w:t>Ministry of Agriculture, Forestry and Water Management of Republika Srpska</w:t>
      </w:r>
      <w:r w:rsidR="00FD526A" w:rsidRPr="00815104">
        <w:rPr>
          <w:lang w:val="en-US"/>
        </w:rPr>
        <w:t xml:space="preserve">, </w:t>
      </w:r>
      <w:r w:rsidR="00D6073B" w:rsidRPr="00815104">
        <w:rPr>
          <w:lang w:val="en-US"/>
        </w:rPr>
        <w:t xml:space="preserve">Agency </w:t>
      </w:r>
      <w:r w:rsidR="0000018B" w:rsidRPr="00815104">
        <w:rPr>
          <w:lang w:val="en-US"/>
        </w:rPr>
        <w:t>for</w:t>
      </w:r>
      <w:r w:rsidR="00DE34E2" w:rsidRPr="00815104">
        <w:rPr>
          <w:lang w:val="en-US"/>
        </w:rPr>
        <w:t xml:space="preserve"> watershed</w:t>
      </w:r>
      <w:r w:rsidR="0000018B" w:rsidRPr="00815104">
        <w:rPr>
          <w:lang w:val="en-US"/>
        </w:rPr>
        <w:t xml:space="preserve"> of Sava river, Agency for watershed of </w:t>
      </w:r>
      <w:r w:rsidR="00613A7A" w:rsidRPr="00815104">
        <w:rPr>
          <w:lang w:val="en-US"/>
        </w:rPr>
        <w:t xml:space="preserve">the Adriatic sea, and </w:t>
      </w:r>
      <w:r w:rsidR="00815104" w:rsidRPr="00815104">
        <w:rPr>
          <w:lang w:val="en-US"/>
        </w:rPr>
        <w:t xml:space="preserve">Public institution </w:t>
      </w:r>
      <w:r w:rsidR="00815104">
        <w:rPr>
          <w:lang w:val="en-US"/>
        </w:rPr>
        <w:t>“</w:t>
      </w:r>
      <w:r w:rsidR="006C6C6B">
        <w:rPr>
          <w:lang w:val="en-US"/>
        </w:rPr>
        <w:t>V</w:t>
      </w:r>
      <w:r w:rsidR="00613A7A" w:rsidRPr="00815104">
        <w:rPr>
          <w:lang w:val="en-US"/>
        </w:rPr>
        <w:t xml:space="preserve">ode </w:t>
      </w:r>
      <w:proofErr w:type="gramStart"/>
      <w:r w:rsidR="00613A7A" w:rsidRPr="00815104">
        <w:rPr>
          <w:lang w:val="en-US"/>
        </w:rPr>
        <w:t>Srpske</w:t>
      </w:r>
      <w:r w:rsidR="00815104" w:rsidRPr="00815104">
        <w:rPr>
          <w:lang w:val="en-US"/>
        </w:rPr>
        <w:t>“</w:t>
      </w:r>
      <w:proofErr w:type="gramEnd"/>
    </w:p>
  </w:footnote>
  <w:footnote w:id="15">
    <w:p w14:paraId="311BC30E" w14:textId="41EE85AE" w:rsidR="00E7699B" w:rsidRPr="00880762" w:rsidRDefault="00E7699B">
      <w:pPr>
        <w:pStyle w:val="FootnoteText"/>
        <w:rPr>
          <w:lang w:val="en-US"/>
        </w:rPr>
      </w:pPr>
      <w:r w:rsidRPr="00880762">
        <w:rPr>
          <w:rStyle w:val="FootnoteReference"/>
          <w:lang w:val="en-US"/>
        </w:rPr>
        <w:footnoteRef/>
      </w:r>
      <w:r w:rsidRPr="00880762">
        <w:rPr>
          <w:lang w:val="en-US"/>
        </w:rPr>
        <w:t xml:space="preserve"> Some examples can be found here: </w:t>
      </w:r>
      <w:hyperlink r:id="rId3" w:history="1">
        <w:proofErr w:type="spellStart"/>
        <w:r w:rsidR="00507D13">
          <w:rPr>
            <w:rStyle w:val="Hyperlink"/>
            <w:lang w:val="en-US"/>
          </w:rPr>
          <w:t>Općina</w:t>
        </w:r>
        <w:proofErr w:type="spellEnd"/>
        <w:r w:rsidR="00507D13">
          <w:rPr>
            <w:rStyle w:val="Hyperlink"/>
            <w:lang w:val="en-US"/>
          </w:rPr>
          <w:t xml:space="preserve"> Doboj </w:t>
        </w:r>
        <w:proofErr w:type="spellStart"/>
        <w:r w:rsidR="00507D13">
          <w:rPr>
            <w:rStyle w:val="Hyperlink"/>
            <w:lang w:val="en-US"/>
          </w:rPr>
          <w:t>Istok</w:t>
        </w:r>
        <w:proofErr w:type="spellEnd"/>
      </w:hyperlink>
      <w:r w:rsidRPr="00880762">
        <w:rPr>
          <w:lang w:val="en-US"/>
        </w:rPr>
        <w:t xml:space="preserve">, </w:t>
      </w:r>
      <w:hyperlink r:id="rId4" w:history="1">
        <w:r w:rsidR="00507D13" w:rsidRPr="00507D13">
          <w:rPr>
            <w:rStyle w:val="Hyperlink"/>
            <w:lang w:val="en-US"/>
          </w:rPr>
          <w:t>Grad Ljubuški</w:t>
        </w:r>
      </w:hyperlink>
      <w:r w:rsidR="00507D13">
        <w:rPr>
          <w:lang w:val="en-US"/>
        </w:rPr>
        <w:t xml:space="preserve">, </w:t>
      </w:r>
      <w:hyperlink r:id="rId5" w:history="1">
        <w:r w:rsidR="00507D13" w:rsidRPr="00507D13">
          <w:rPr>
            <w:rStyle w:val="Hyperlink"/>
            <w:lang w:val="en-US"/>
          </w:rPr>
          <w:t xml:space="preserve">Grad </w:t>
        </w:r>
        <w:proofErr w:type="spellStart"/>
        <w:r w:rsidR="00507D13" w:rsidRPr="00507D13">
          <w:rPr>
            <w:rStyle w:val="Hyperlink"/>
            <w:lang w:val="en-US"/>
          </w:rPr>
          <w:t>Laktaši</w:t>
        </w:r>
        <w:proofErr w:type="spellEnd"/>
      </w:hyperlink>
    </w:p>
  </w:footnote>
  <w:footnote w:id="16">
    <w:p w14:paraId="265A261E" w14:textId="73B145FE" w:rsidR="00B8511E" w:rsidRPr="005271F9" w:rsidRDefault="00B8511E">
      <w:pPr>
        <w:pStyle w:val="FootnoteText"/>
        <w:rPr>
          <w:lang w:val="en-US"/>
        </w:rPr>
      </w:pPr>
      <w:r>
        <w:rPr>
          <w:rStyle w:val="FootnoteReference"/>
        </w:rPr>
        <w:footnoteRef/>
      </w:r>
      <w:r>
        <w:t xml:space="preserve"> </w:t>
      </w:r>
      <w:r w:rsidRPr="005271F9">
        <w:rPr>
          <w:lang w:val="en-US"/>
        </w:rPr>
        <w:t xml:space="preserve">Except </w:t>
      </w:r>
      <w:proofErr w:type="spellStart"/>
      <w:r w:rsidRPr="005271F9">
        <w:rPr>
          <w:lang w:val="en-US"/>
        </w:rPr>
        <w:t>Čelinac</w:t>
      </w:r>
      <w:proofErr w:type="spellEnd"/>
      <w:r w:rsidRPr="005271F9">
        <w:rPr>
          <w:lang w:val="en-US"/>
        </w:rPr>
        <w:t xml:space="preserve">, </w:t>
      </w:r>
      <w:proofErr w:type="spellStart"/>
      <w:r w:rsidRPr="005271F9">
        <w:rPr>
          <w:lang w:val="en-US"/>
        </w:rPr>
        <w:t>Mrkonjić</w:t>
      </w:r>
      <w:proofErr w:type="spellEnd"/>
      <w:r w:rsidRPr="005271F9">
        <w:rPr>
          <w:lang w:val="en-US"/>
        </w:rPr>
        <w:t xml:space="preserve"> Grad, </w:t>
      </w:r>
      <w:proofErr w:type="spellStart"/>
      <w:r w:rsidRPr="005271F9">
        <w:rPr>
          <w:lang w:val="en-US"/>
        </w:rPr>
        <w:t>Odžak</w:t>
      </w:r>
      <w:proofErr w:type="spellEnd"/>
      <w:r w:rsidRPr="005271F9">
        <w:rPr>
          <w:lang w:val="en-US"/>
        </w:rPr>
        <w:t xml:space="preserve"> and </w:t>
      </w:r>
      <w:proofErr w:type="spellStart"/>
      <w:r w:rsidRPr="005271F9">
        <w:rPr>
          <w:lang w:val="en-US"/>
        </w:rPr>
        <w:t>Orašje</w:t>
      </w:r>
      <w:proofErr w:type="spellEnd"/>
      <w:r w:rsidR="005271F9" w:rsidRPr="005271F9">
        <w:rPr>
          <w:lang w:val="en-US"/>
        </w:rPr>
        <w:t xml:space="preserve">. Please refer to the „Overview Tables of WUC KPIs per each </w:t>
      </w:r>
      <w:proofErr w:type="gramStart"/>
      <w:r w:rsidR="005271F9" w:rsidRPr="005271F9">
        <w:rPr>
          <w:lang w:val="en-US"/>
        </w:rPr>
        <w:t xml:space="preserve">locality“ </w:t>
      </w:r>
      <w:r w:rsidR="006C1BAD">
        <w:rPr>
          <w:lang w:val="en-US"/>
        </w:rPr>
        <w:t>for</w:t>
      </w:r>
      <w:proofErr w:type="gramEnd"/>
      <w:r w:rsidR="006C1BAD">
        <w:rPr>
          <w:lang w:val="en-US"/>
        </w:rPr>
        <w:t xml:space="preserve"> a more detailed overview </w:t>
      </w:r>
      <w:r w:rsidR="00DC7381">
        <w:rPr>
          <w:lang w:val="en-US"/>
        </w:rPr>
        <w:t>of indicators status for</w:t>
      </w:r>
      <w:r w:rsidR="006C1BAD">
        <w:rPr>
          <w:lang w:val="en-US"/>
        </w:rPr>
        <w:t xml:space="preserve"> each of 24 LGs</w:t>
      </w:r>
      <w:r w:rsidR="005271F9" w:rsidRPr="005271F9">
        <w:rPr>
          <w:lang w:val="en-US"/>
        </w:rPr>
        <w:t>, attached below to this Report.</w:t>
      </w:r>
    </w:p>
  </w:footnote>
  <w:footnote w:id="17">
    <w:p w14:paraId="22850DD1" w14:textId="251B8685" w:rsidR="003D12A1" w:rsidRPr="00880762" w:rsidRDefault="003D12A1">
      <w:pPr>
        <w:pStyle w:val="FootnoteText"/>
        <w:rPr>
          <w:lang w:val="en-US"/>
        </w:rPr>
      </w:pPr>
      <w:r w:rsidRPr="00880762">
        <w:rPr>
          <w:rStyle w:val="FootnoteReference"/>
          <w:lang w:val="en-US"/>
        </w:rPr>
        <w:footnoteRef/>
      </w:r>
      <w:r w:rsidRPr="00880762">
        <w:rPr>
          <w:lang w:val="en-US"/>
        </w:rPr>
        <w:t xml:space="preserve"> For more detailed information, please refer to “Overview Tables of WUC KPIs per each locality (total 26 LGs)”, attached at the end of this Report.</w:t>
      </w:r>
    </w:p>
  </w:footnote>
  <w:footnote w:id="18">
    <w:p w14:paraId="15523A9B" w14:textId="07B417EB" w:rsidR="004730E7" w:rsidRPr="00880762" w:rsidRDefault="004730E7">
      <w:pPr>
        <w:pStyle w:val="FootnoteText"/>
        <w:rPr>
          <w:lang w:val="en-US"/>
        </w:rPr>
      </w:pPr>
      <w:r w:rsidRPr="00880762">
        <w:rPr>
          <w:rStyle w:val="FootnoteReference"/>
          <w:lang w:val="en-US"/>
        </w:rPr>
        <w:footnoteRef/>
      </w:r>
      <w:r w:rsidRPr="00880762">
        <w:rPr>
          <w:lang w:val="en-US"/>
        </w:rPr>
        <w:t xml:space="preserve"> </w:t>
      </w:r>
      <w:r w:rsidR="002C52C6" w:rsidRPr="00880762">
        <w:rPr>
          <w:lang w:val="en-US"/>
        </w:rPr>
        <w:t xml:space="preserve">Referenced under </w:t>
      </w:r>
      <w:r w:rsidR="00837005" w:rsidRPr="00880762">
        <w:rPr>
          <w:lang w:val="en-US"/>
        </w:rPr>
        <w:t xml:space="preserve">“Activity 3.4. Identification and selection of priority river sections to be cleaned from plastic and other </w:t>
      </w:r>
      <w:proofErr w:type="gramStart"/>
      <w:r w:rsidR="00837005" w:rsidRPr="00880762">
        <w:rPr>
          <w:lang w:val="en-US"/>
        </w:rPr>
        <w:t>waste“</w:t>
      </w:r>
      <w:r w:rsidR="002C52C6" w:rsidRPr="00880762">
        <w:rPr>
          <w:lang w:val="en-US"/>
        </w:rPr>
        <w:t xml:space="preserve"> in</w:t>
      </w:r>
      <w:proofErr w:type="gramEnd"/>
      <w:r w:rsidR="002C52C6" w:rsidRPr="00880762">
        <w:rPr>
          <w:lang w:val="en-US"/>
        </w:rPr>
        <w:t xml:space="preserve"> the </w:t>
      </w:r>
      <w:r w:rsidR="00970CA4" w:rsidRPr="00880762">
        <w:rPr>
          <w:lang w:val="en-US"/>
        </w:rPr>
        <w:t>European Union Support to Sustainable Management of Water Services in Bosnia and Herzegovina (EU4MEG) – Description of the Action</w:t>
      </w:r>
    </w:p>
  </w:footnote>
  <w:footnote w:id="19">
    <w:p w14:paraId="5011B655" w14:textId="24BA832B" w:rsidR="00D32B22" w:rsidRPr="00880762" w:rsidRDefault="00D32B22">
      <w:pPr>
        <w:pStyle w:val="FootnoteText"/>
        <w:rPr>
          <w:lang w:val="en-US"/>
        </w:rPr>
      </w:pPr>
      <w:r w:rsidRPr="00880762">
        <w:rPr>
          <w:rStyle w:val="FootnoteReference"/>
          <w:lang w:val="en-US"/>
        </w:rPr>
        <w:footnoteRef/>
      </w:r>
      <w:r w:rsidRPr="00880762">
        <w:rPr>
          <w:lang w:val="en-US"/>
        </w:rPr>
        <w:t xml:space="preserve"> </w:t>
      </w:r>
      <w:r w:rsidR="00021637" w:rsidRPr="00880762">
        <w:rPr>
          <w:lang w:val="en-US"/>
        </w:rPr>
        <w:t>6</w:t>
      </w:r>
      <w:r w:rsidR="00021637" w:rsidRPr="00880762">
        <w:rPr>
          <w:vertAlign w:val="superscript"/>
          <w:lang w:val="en-US"/>
        </w:rPr>
        <w:t>th</w:t>
      </w:r>
      <w:r w:rsidR="00021637" w:rsidRPr="00880762">
        <w:rPr>
          <w:lang w:val="en-US"/>
        </w:rPr>
        <w:t xml:space="preserve"> </w:t>
      </w:r>
      <w:r w:rsidRPr="00880762">
        <w:rPr>
          <w:lang w:val="en-US"/>
        </w:rPr>
        <w:t>Project Board Meeting minutes</w:t>
      </w:r>
      <w:r w:rsidR="00021637" w:rsidRPr="00880762">
        <w:rPr>
          <w:lang w:val="en-US"/>
        </w:rPr>
        <w:t>,</w:t>
      </w:r>
      <w:r w:rsidRPr="00880762">
        <w:rPr>
          <w:lang w:val="en-US"/>
        </w:rPr>
        <w:t xml:space="preserve"> provided as </w:t>
      </w:r>
      <w:r w:rsidR="00BB6A19" w:rsidRPr="00880762">
        <w:rPr>
          <w:lang w:val="en-US"/>
        </w:rPr>
        <w:t>Annex 2</w:t>
      </w:r>
      <w:r w:rsidR="002B66EB" w:rsidRPr="00880762">
        <w:rPr>
          <w:lang w:val="en-US"/>
        </w:rPr>
        <w:t xml:space="preserve"> to this Report</w:t>
      </w:r>
    </w:p>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p w14:paraId="10073C90" w14:textId="6B9B0756" w:rsidR="003D12A1" w:rsidRPr="005B5EB2" w:rsidRDefault="003D12A1" w:rsidP="00566DBF">
    <w:pPr>
      <w:pStyle w:val="Header"/>
      <w:rPr>
        <w:lang w:val="en-US"/>
      </w:rPr>
    </w:pPr>
    <w:r w:rsidRPr="005B5EB2">
      <w:rPr>
        <w:lang w:val="en-US"/>
      </w:rPr>
      <w:t>EU4</w:t>
    </w:r>
    <w:r>
      <w:rPr>
        <w:lang w:val="en-US"/>
      </w:rPr>
      <w:t>MEG</w:t>
    </w:r>
    <w:r w:rsidRPr="005B5EB2">
      <w:rPr>
        <w:lang w:val="en-US"/>
      </w:rPr>
      <w:t xml:space="preserve"> – Annual Report to European Union</w:t>
    </w:r>
    <w:r w:rsidRPr="005B5EB2">
      <w:rPr>
        <w:lang w:val="en-US"/>
      </w:rPr>
      <w:ptab w:relativeTo="margin" w:alignment="center" w:leader="none"/>
    </w:r>
    <w:r w:rsidRPr="005B5EB2">
      <w:rPr>
        <w:lang w:val="en-US"/>
      </w:rPr>
      <w:ptab w:relativeTo="margin" w:alignment="right" w:leader="none"/>
    </w:r>
    <w:r w:rsidRPr="005B5EB2">
      <w:rPr>
        <w:lang w:val="en-US"/>
      </w:rPr>
      <w:t xml:space="preserve">May </w:t>
    </w:r>
    <w:r>
      <w:rPr>
        <w:lang w:val="en-US"/>
      </w:rPr>
      <w:t xml:space="preserve">2024 – May </w:t>
    </w:r>
    <w:r w:rsidRPr="005B5EB2">
      <w:rPr>
        <w:lang w:val="en-US"/>
      </w:rPr>
      <w:t>202</w:t>
    </w:r>
    <w:r>
      <w:rPr>
        <w:lang w:val="en-US"/>
      </w:rPr>
      <w:t>5</w:t>
    </w:r>
  </w:p>
  <w:p w14:paraId="00AB2A59" w14:textId="77777777" w:rsidR="003D12A1" w:rsidRPr="00067B94" w:rsidRDefault="003D12A1">
    <w:pPr>
      <w:pStyle w:val="Header"/>
      <w:rPr>
        <w:lang w:val="en-US"/>
      </w:rPr>
    </w:pP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abstractNum w:abstractNumId="0" w15:restartNumberingAfterBreak="0">
    <w:nsid w:val="04C358E1"/>
    <w:multiLevelType w:val="multilevel"/>
    <w:tmpl w:val="F26CB2BA"/>
    <w:lvl w:ilvl="0">
      <w:start w:val="1"/>
      <w:numFmt w:val="bullet"/>
      <w:lvlText w:val="o"/>
      <w:lvlJc w:val="left"/>
      <w:pPr>
        <w:tabs>
          <w:tab w:val="num" w:pos="720"/>
        </w:tabs>
        <w:ind w:left="720" w:hanging="360"/>
      </w:pPr>
      <w:rPr>
        <w:rFonts w:ascii="Courier New" w:hAnsi="Courier New" w:hint="default"/>
        <w:sz w:val="20"/>
      </w:rPr>
    </w:lvl>
    <w:lvl w:ilvl="1" w:tentative="1">
      <w:start w:val="1"/>
      <w:numFmt w:val="bullet"/>
      <w:lvlText w:val="o"/>
      <w:lvlJc w:val="left"/>
      <w:pPr>
        <w:tabs>
          <w:tab w:val="num" w:pos="1440"/>
        </w:tabs>
        <w:ind w:left="1440" w:hanging="360"/>
      </w:pPr>
      <w:rPr>
        <w:rFonts w:ascii="Courier New" w:hAnsi="Courier New" w:hint="default"/>
        <w:sz w:val="20"/>
      </w:rPr>
    </w:lvl>
    <w:lvl w:ilvl="2" w:tentative="1">
      <w:start w:val="1"/>
      <w:numFmt w:val="bullet"/>
      <w:lvlText w:val="o"/>
      <w:lvlJc w:val="left"/>
      <w:pPr>
        <w:tabs>
          <w:tab w:val="num" w:pos="2160"/>
        </w:tabs>
        <w:ind w:left="2160" w:hanging="360"/>
      </w:pPr>
      <w:rPr>
        <w:rFonts w:ascii="Courier New" w:hAnsi="Courier New" w:hint="default"/>
        <w:sz w:val="20"/>
      </w:rPr>
    </w:lvl>
    <w:lvl w:ilvl="3" w:tentative="1">
      <w:start w:val="1"/>
      <w:numFmt w:val="bullet"/>
      <w:lvlText w:val="o"/>
      <w:lvlJc w:val="left"/>
      <w:pPr>
        <w:tabs>
          <w:tab w:val="num" w:pos="2880"/>
        </w:tabs>
        <w:ind w:left="2880" w:hanging="360"/>
      </w:pPr>
      <w:rPr>
        <w:rFonts w:ascii="Courier New" w:hAnsi="Courier New" w:hint="default"/>
        <w:sz w:val="20"/>
      </w:rPr>
    </w:lvl>
    <w:lvl w:ilvl="4" w:tentative="1">
      <w:start w:val="1"/>
      <w:numFmt w:val="bullet"/>
      <w:lvlText w:val="o"/>
      <w:lvlJc w:val="left"/>
      <w:pPr>
        <w:tabs>
          <w:tab w:val="num" w:pos="3600"/>
        </w:tabs>
        <w:ind w:left="3600" w:hanging="360"/>
      </w:pPr>
      <w:rPr>
        <w:rFonts w:ascii="Courier New" w:hAnsi="Courier New" w:hint="default"/>
        <w:sz w:val="20"/>
      </w:rPr>
    </w:lvl>
    <w:lvl w:ilvl="5" w:tentative="1">
      <w:start w:val="1"/>
      <w:numFmt w:val="bullet"/>
      <w:lvlText w:val="o"/>
      <w:lvlJc w:val="left"/>
      <w:pPr>
        <w:tabs>
          <w:tab w:val="num" w:pos="4320"/>
        </w:tabs>
        <w:ind w:left="4320" w:hanging="360"/>
      </w:pPr>
      <w:rPr>
        <w:rFonts w:ascii="Courier New" w:hAnsi="Courier New" w:hint="default"/>
        <w:sz w:val="20"/>
      </w:rPr>
    </w:lvl>
    <w:lvl w:ilvl="6" w:tentative="1">
      <w:start w:val="1"/>
      <w:numFmt w:val="bullet"/>
      <w:lvlText w:val="o"/>
      <w:lvlJc w:val="left"/>
      <w:pPr>
        <w:tabs>
          <w:tab w:val="num" w:pos="5040"/>
        </w:tabs>
        <w:ind w:left="5040" w:hanging="360"/>
      </w:pPr>
      <w:rPr>
        <w:rFonts w:ascii="Courier New" w:hAnsi="Courier New" w:hint="default"/>
        <w:sz w:val="20"/>
      </w:rPr>
    </w:lvl>
    <w:lvl w:ilvl="7" w:tentative="1">
      <w:start w:val="1"/>
      <w:numFmt w:val="bullet"/>
      <w:lvlText w:val="o"/>
      <w:lvlJc w:val="left"/>
      <w:pPr>
        <w:tabs>
          <w:tab w:val="num" w:pos="5760"/>
        </w:tabs>
        <w:ind w:left="5760" w:hanging="360"/>
      </w:pPr>
      <w:rPr>
        <w:rFonts w:ascii="Courier New" w:hAnsi="Courier New" w:hint="default"/>
        <w:sz w:val="20"/>
      </w:rPr>
    </w:lvl>
    <w:lvl w:ilvl="8" w:tentative="1">
      <w:start w:val="1"/>
      <w:numFmt w:val="bullet"/>
      <w:lvlText w:val="o"/>
      <w:lvlJc w:val="left"/>
      <w:pPr>
        <w:tabs>
          <w:tab w:val="num" w:pos="6480"/>
        </w:tabs>
        <w:ind w:left="6480" w:hanging="360"/>
      </w:pPr>
      <w:rPr>
        <w:rFonts w:ascii="Courier New" w:hAnsi="Courier New" w:hint="default"/>
        <w:sz w:val="20"/>
      </w:rPr>
    </w:lvl>
  </w:abstractNum>
  <w:abstractNum w:abstractNumId="1" w15:restartNumberingAfterBreak="0">
    <w:nsid w:val="0B415B2A"/>
    <w:multiLevelType w:val="hybridMultilevel"/>
    <w:tmpl w:val="33AE11B6"/>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E6728E7"/>
    <w:multiLevelType w:val="multilevel"/>
    <w:tmpl w:val="DC4861C0"/>
    <w:lvl w:ilvl="0">
      <w:start w:val="1"/>
      <w:numFmt w:val="bullet"/>
      <w:lvlText w:val=""/>
      <w:lvlJc w:val="left"/>
      <w:pPr>
        <w:tabs>
          <w:tab w:val="num" w:pos="720"/>
        </w:tabs>
        <w:ind w:left="720" w:hanging="360"/>
      </w:pPr>
      <w:rPr>
        <w:rFonts w:ascii="Symbol" w:hAnsi="Symbol" w:hint="default"/>
        <w:sz w:val="20"/>
      </w:rPr>
    </w:lvl>
    <w:lvl w:ilvl="1" w:tentative="1">
      <w:start w:val="1"/>
      <w:numFmt w:val="bullet"/>
      <w:lvlText w:val=""/>
      <w:lvlJc w:val="left"/>
      <w:pPr>
        <w:tabs>
          <w:tab w:val="num" w:pos="1440"/>
        </w:tabs>
        <w:ind w:left="1440" w:hanging="360"/>
      </w:pPr>
      <w:rPr>
        <w:rFonts w:ascii="Symbol" w:hAnsi="Symbol" w:hint="default"/>
        <w:sz w:val="20"/>
      </w:rPr>
    </w:lvl>
    <w:lvl w:ilvl="2" w:tentative="1">
      <w:start w:val="1"/>
      <w:numFmt w:val="bullet"/>
      <w:lvlText w:val=""/>
      <w:lvlJc w:val="left"/>
      <w:pPr>
        <w:tabs>
          <w:tab w:val="num" w:pos="2160"/>
        </w:tabs>
        <w:ind w:left="2160" w:hanging="360"/>
      </w:pPr>
      <w:rPr>
        <w:rFonts w:ascii="Symbol" w:hAnsi="Symbol" w:hint="default"/>
        <w:sz w:val="20"/>
      </w:rPr>
    </w:lvl>
    <w:lvl w:ilvl="3" w:tentative="1">
      <w:start w:val="1"/>
      <w:numFmt w:val="bullet"/>
      <w:lvlText w:val=""/>
      <w:lvlJc w:val="left"/>
      <w:pPr>
        <w:tabs>
          <w:tab w:val="num" w:pos="2880"/>
        </w:tabs>
        <w:ind w:left="2880" w:hanging="360"/>
      </w:pPr>
      <w:rPr>
        <w:rFonts w:ascii="Symbol" w:hAnsi="Symbol" w:hint="default"/>
        <w:sz w:val="20"/>
      </w:rPr>
    </w:lvl>
    <w:lvl w:ilvl="4" w:tentative="1">
      <w:start w:val="1"/>
      <w:numFmt w:val="bullet"/>
      <w:lvlText w:val=""/>
      <w:lvlJc w:val="left"/>
      <w:pPr>
        <w:tabs>
          <w:tab w:val="num" w:pos="3600"/>
        </w:tabs>
        <w:ind w:left="3600" w:hanging="360"/>
      </w:pPr>
      <w:rPr>
        <w:rFonts w:ascii="Symbol" w:hAnsi="Symbol" w:hint="default"/>
        <w:sz w:val="20"/>
      </w:rPr>
    </w:lvl>
    <w:lvl w:ilvl="5" w:tentative="1">
      <w:start w:val="1"/>
      <w:numFmt w:val="bullet"/>
      <w:lvlText w:val=""/>
      <w:lvlJc w:val="left"/>
      <w:pPr>
        <w:tabs>
          <w:tab w:val="num" w:pos="4320"/>
        </w:tabs>
        <w:ind w:left="4320" w:hanging="360"/>
      </w:pPr>
      <w:rPr>
        <w:rFonts w:ascii="Symbol" w:hAnsi="Symbol" w:hint="default"/>
        <w:sz w:val="20"/>
      </w:rPr>
    </w:lvl>
    <w:lvl w:ilvl="6" w:tentative="1">
      <w:start w:val="1"/>
      <w:numFmt w:val="bullet"/>
      <w:lvlText w:val=""/>
      <w:lvlJc w:val="left"/>
      <w:pPr>
        <w:tabs>
          <w:tab w:val="num" w:pos="5040"/>
        </w:tabs>
        <w:ind w:left="5040" w:hanging="360"/>
      </w:pPr>
      <w:rPr>
        <w:rFonts w:ascii="Symbol" w:hAnsi="Symbol" w:hint="default"/>
        <w:sz w:val="20"/>
      </w:rPr>
    </w:lvl>
    <w:lvl w:ilvl="7" w:tentative="1">
      <w:start w:val="1"/>
      <w:numFmt w:val="bullet"/>
      <w:lvlText w:val=""/>
      <w:lvlJc w:val="left"/>
      <w:pPr>
        <w:tabs>
          <w:tab w:val="num" w:pos="5760"/>
        </w:tabs>
        <w:ind w:left="5760" w:hanging="360"/>
      </w:pPr>
      <w:rPr>
        <w:rFonts w:ascii="Symbol" w:hAnsi="Symbol" w:hint="default"/>
        <w:sz w:val="20"/>
      </w:rPr>
    </w:lvl>
    <w:lvl w:ilvl="8" w:tentative="1">
      <w:start w:val="1"/>
      <w:numFmt w:val="bullet"/>
      <w:lvlText w:val=""/>
      <w:lvlJc w:val="left"/>
      <w:pPr>
        <w:tabs>
          <w:tab w:val="num" w:pos="6480"/>
        </w:tabs>
        <w:ind w:left="6480" w:hanging="360"/>
      </w:pPr>
      <w:rPr>
        <w:rFonts w:ascii="Symbol" w:hAnsi="Symbol" w:hint="default"/>
        <w:sz w:val="20"/>
      </w:rPr>
    </w:lvl>
  </w:abstractNum>
  <w:abstractNum w:abstractNumId="3" w15:restartNumberingAfterBreak="0">
    <w:nsid w:val="11A5211A"/>
    <w:multiLevelType w:val="hybridMultilevel"/>
    <w:tmpl w:val="404651B4"/>
    <w:lvl w:ilvl="0" w:tplc="0409000F">
      <w:start w:val="1"/>
      <w:numFmt w:val="decimal"/>
      <w:lvlText w:val="%1."/>
      <w:lvlJc w:val="left"/>
      <w:pPr>
        <w:ind w:left="810" w:hanging="360"/>
      </w:pPr>
    </w:lvl>
    <w:lvl w:ilvl="1" w:tplc="04090019" w:tentative="1">
      <w:start w:val="1"/>
      <w:numFmt w:val="lowerLetter"/>
      <w:lvlText w:val="%2."/>
      <w:lvlJc w:val="left"/>
      <w:pPr>
        <w:ind w:left="1530" w:hanging="360"/>
      </w:pPr>
    </w:lvl>
    <w:lvl w:ilvl="2" w:tplc="0409001B" w:tentative="1">
      <w:start w:val="1"/>
      <w:numFmt w:val="lowerRoman"/>
      <w:lvlText w:val="%3."/>
      <w:lvlJc w:val="right"/>
      <w:pPr>
        <w:ind w:left="2250" w:hanging="180"/>
      </w:pPr>
    </w:lvl>
    <w:lvl w:ilvl="3" w:tplc="0409000F" w:tentative="1">
      <w:start w:val="1"/>
      <w:numFmt w:val="decimal"/>
      <w:lvlText w:val="%4."/>
      <w:lvlJc w:val="left"/>
      <w:pPr>
        <w:ind w:left="2970" w:hanging="360"/>
      </w:pPr>
    </w:lvl>
    <w:lvl w:ilvl="4" w:tplc="04090019" w:tentative="1">
      <w:start w:val="1"/>
      <w:numFmt w:val="lowerLetter"/>
      <w:lvlText w:val="%5."/>
      <w:lvlJc w:val="left"/>
      <w:pPr>
        <w:ind w:left="3690" w:hanging="360"/>
      </w:pPr>
    </w:lvl>
    <w:lvl w:ilvl="5" w:tplc="0409001B" w:tentative="1">
      <w:start w:val="1"/>
      <w:numFmt w:val="lowerRoman"/>
      <w:lvlText w:val="%6."/>
      <w:lvlJc w:val="right"/>
      <w:pPr>
        <w:ind w:left="4410" w:hanging="180"/>
      </w:pPr>
    </w:lvl>
    <w:lvl w:ilvl="6" w:tplc="0409000F" w:tentative="1">
      <w:start w:val="1"/>
      <w:numFmt w:val="decimal"/>
      <w:lvlText w:val="%7."/>
      <w:lvlJc w:val="left"/>
      <w:pPr>
        <w:ind w:left="5130" w:hanging="360"/>
      </w:pPr>
    </w:lvl>
    <w:lvl w:ilvl="7" w:tplc="04090019" w:tentative="1">
      <w:start w:val="1"/>
      <w:numFmt w:val="lowerLetter"/>
      <w:lvlText w:val="%8."/>
      <w:lvlJc w:val="left"/>
      <w:pPr>
        <w:ind w:left="5850" w:hanging="360"/>
      </w:pPr>
    </w:lvl>
    <w:lvl w:ilvl="8" w:tplc="0409001B" w:tentative="1">
      <w:start w:val="1"/>
      <w:numFmt w:val="lowerRoman"/>
      <w:lvlText w:val="%9."/>
      <w:lvlJc w:val="right"/>
      <w:pPr>
        <w:ind w:left="6570" w:hanging="180"/>
      </w:pPr>
    </w:lvl>
  </w:abstractNum>
  <w:abstractNum w:abstractNumId="4" w15:restartNumberingAfterBreak="0">
    <w:nsid w:val="1CCE520A"/>
    <w:multiLevelType w:val="hybridMultilevel"/>
    <w:tmpl w:val="273C6E54"/>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20046791"/>
    <w:multiLevelType w:val="multilevel"/>
    <w:tmpl w:val="0A14EEEE"/>
    <w:lvl w:ilvl="0">
      <w:start w:val="1"/>
      <w:numFmt w:val="bullet"/>
      <w:lvlText w:val="o"/>
      <w:lvlJc w:val="left"/>
      <w:pPr>
        <w:tabs>
          <w:tab w:val="num" w:pos="1068"/>
        </w:tabs>
        <w:ind w:left="1068" w:hanging="360"/>
      </w:pPr>
      <w:rPr>
        <w:rFonts w:ascii="Courier New" w:hAnsi="Courier New" w:hint="default"/>
        <w:sz w:val="20"/>
      </w:rPr>
    </w:lvl>
    <w:lvl w:ilvl="1" w:tentative="1">
      <w:start w:val="1"/>
      <w:numFmt w:val="bullet"/>
      <w:lvlText w:val="o"/>
      <w:lvlJc w:val="left"/>
      <w:pPr>
        <w:tabs>
          <w:tab w:val="num" w:pos="1788"/>
        </w:tabs>
        <w:ind w:left="1788" w:hanging="360"/>
      </w:pPr>
      <w:rPr>
        <w:rFonts w:ascii="Courier New" w:hAnsi="Courier New" w:hint="default"/>
        <w:sz w:val="20"/>
      </w:rPr>
    </w:lvl>
    <w:lvl w:ilvl="2" w:tentative="1">
      <w:start w:val="1"/>
      <w:numFmt w:val="bullet"/>
      <w:lvlText w:val="o"/>
      <w:lvlJc w:val="left"/>
      <w:pPr>
        <w:tabs>
          <w:tab w:val="num" w:pos="2508"/>
        </w:tabs>
        <w:ind w:left="2508" w:hanging="360"/>
      </w:pPr>
      <w:rPr>
        <w:rFonts w:ascii="Courier New" w:hAnsi="Courier New" w:hint="default"/>
        <w:sz w:val="20"/>
      </w:rPr>
    </w:lvl>
    <w:lvl w:ilvl="3" w:tentative="1">
      <w:start w:val="1"/>
      <w:numFmt w:val="bullet"/>
      <w:lvlText w:val="o"/>
      <w:lvlJc w:val="left"/>
      <w:pPr>
        <w:tabs>
          <w:tab w:val="num" w:pos="3228"/>
        </w:tabs>
        <w:ind w:left="3228" w:hanging="360"/>
      </w:pPr>
      <w:rPr>
        <w:rFonts w:ascii="Courier New" w:hAnsi="Courier New" w:hint="default"/>
        <w:sz w:val="20"/>
      </w:rPr>
    </w:lvl>
    <w:lvl w:ilvl="4" w:tentative="1">
      <w:start w:val="1"/>
      <w:numFmt w:val="bullet"/>
      <w:lvlText w:val="o"/>
      <w:lvlJc w:val="left"/>
      <w:pPr>
        <w:tabs>
          <w:tab w:val="num" w:pos="3948"/>
        </w:tabs>
        <w:ind w:left="3948" w:hanging="360"/>
      </w:pPr>
      <w:rPr>
        <w:rFonts w:ascii="Courier New" w:hAnsi="Courier New" w:hint="default"/>
        <w:sz w:val="20"/>
      </w:rPr>
    </w:lvl>
    <w:lvl w:ilvl="5" w:tentative="1">
      <w:start w:val="1"/>
      <w:numFmt w:val="bullet"/>
      <w:lvlText w:val="o"/>
      <w:lvlJc w:val="left"/>
      <w:pPr>
        <w:tabs>
          <w:tab w:val="num" w:pos="4668"/>
        </w:tabs>
        <w:ind w:left="4668" w:hanging="360"/>
      </w:pPr>
      <w:rPr>
        <w:rFonts w:ascii="Courier New" w:hAnsi="Courier New" w:hint="default"/>
        <w:sz w:val="20"/>
      </w:rPr>
    </w:lvl>
    <w:lvl w:ilvl="6" w:tentative="1">
      <w:start w:val="1"/>
      <w:numFmt w:val="bullet"/>
      <w:lvlText w:val="o"/>
      <w:lvlJc w:val="left"/>
      <w:pPr>
        <w:tabs>
          <w:tab w:val="num" w:pos="5388"/>
        </w:tabs>
        <w:ind w:left="5388" w:hanging="360"/>
      </w:pPr>
      <w:rPr>
        <w:rFonts w:ascii="Courier New" w:hAnsi="Courier New" w:hint="default"/>
        <w:sz w:val="20"/>
      </w:rPr>
    </w:lvl>
    <w:lvl w:ilvl="7" w:tentative="1">
      <w:start w:val="1"/>
      <w:numFmt w:val="bullet"/>
      <w:lvlText w:val="o"/>
      <w:lvlJc w:val="left"/>
      <w:pPr>
        <w:tabs>
          <w:tab w:val="num" w:pos="6108"/>
        </w:tabs>
        <w:ind w:left="6108" w:hanging="360"/>
      </w:pPr>
      <w:rPr>
        <w:rFonts w:ascii="Courier New" w:hAnsi="Courier New" w:hint="default"/>
        <w:sz w:val="20"/>
      </w:rPr>
    </w:lvl>
    <w:lvl w:ilvl="8" w:tentative="1">
      <w:start w:val="1"/>
      <w:numFmt w:val="bullet"/>
      <w:lvlText w:val="o"/>
      <w:lvlJc w:val="left"/>
      <w:pPr>
        <w:tabs>
          <w:tab w:val="num" w:pos="6828"/>
        </w:tabs>
        <w:ind w:left="6828" w:hanging="360"/>
      </w:pPr>
      <w:rPr>
        <w:rFonts w:ascii="Courier New" w:hAnsi="Courier New" w:hint="default"/>
        <w:sz w:val="20"/>
      </w:rPr>
    </w:lvl>
  </w:abstractNum>
  <w:abstractNum w:abstractNumId="6" w15:restartNumberingAfterBreak="0">
    <w:nsid w:val="206441C6"/>
    <w:multiLevelType w:val="hybridMultilevel"/>
    <w:tmpl w:val="1D2A1984"/>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251D7841"/>
    <w:multiLevelType w:val="multilevel"/>
    <w:tmpl w:val="5C4C2904"/>
    <w:lvl w:ilvl="0">
      <w:start w:val="1"/>
      <w:numFmt w:val="bullet"/>
      <w:lvlText w:val="o"/>
      <w:lvlJc w:val="left"/>
      <w:pPr>
        <w:tabs>
          <w:tab w:val="num" w:pos="720"/>
        </w:tabs>
        <w:ind w:left="720" w:hanging="360"/>
      </w:pPr>
      <w:rPr>
        <w:rFonts w:ascii="Courier New" w:hAnsi="Courier New" w:hint="default"/>
        <w:sz w:val="20"/>
      </w:rPr>
    </w:lvl>
    <w:lvl w:ilvl="1" w:tentative="1">
      <w:start w:val="1"/>
      <w:numFmt w:val="bullet"/>
      <w:lvlText w:val="o"/>
      <w:lvlJc w:val="left"/>
      <w:pPr>
        <w:tabs>
          <w:tab w:val="num" w:pos="1440"/>
        </w:tabs>
        <w:ind w:left="1440" w:hanging="360"/>
      </w:pPr>
      <w:rPr>
        <w:rFonts w:ascii="Courier New" w:hAnsi="Courier New" w:hint="default"/>
        <w:sz w:val="20"/>
      </w:rPr>
    </w:lvl>
    <w:lvl w:ilvl="2" w:tentative="1">
      <w:start w:val="1"/>
      <w:numFmt w:val="bullet"/>
      <w:lvlText w:val="o"/>
      <w:lvlJc w:val="left"/>
      <w:pPr>
        <w:tabs>
          <w:tab w:val="num" w:pos="2160"/>
        </w:tabs>
        <w:ind w:left="2160" w:hanging="360"/>
      </w:pPr>
      <w:rPr>
        <w:rFonts w:ascii="Courier New" w:hAnsi="Courier New" w:hint="default"/>
        <w:sz w:val="20"/>
      </w:rPr>
    </w:lvl>
    <w:lvl w:ilvl="3" w:tentative="1">
      <w:start w:val="1"/>
      <w:numFmt w:val="bullet"/>
      <w:lvlText w:val="o"/>
      <w:lvlJc w:val="left"/>
      <w:pPr>
        <w:tabs>
          <w:tab w:val="num" w:pos="2880"/>
        </w:tabs>
        <w:ind w:left="2880" w:hanging="360"/>
      </w:pPr>
      <w:rPr>
        <w:rFonts w:ascii="Courier New" w:hAnsi="Courier New" w:hint="default"/>
        <w:sz w:val="20"/>
      </w:rPr>
    </w:lvl>
    <w:lvl w:ilvl="4" w:tentative="1">
      <w:start w:val="1"/>
      <w:numFmt w:val="bullet"/>
      <w:lvlText w:val="o"/>
      <w:lvlJc w:val="left"/>
      <w:pPr>
        <w:tabs>
          <w:tab w:val="num" w:pos="3600"/>
        </w:tabs>
        <w:ind w:left="3600" w:hanging="360"/>
      </w:pPr>
      <w:rPr>
        <w:rFonts w:ascii="Courier New" w:hAnsi="Courier New" w:hint="default"/>
        <w:sz w:val="20"/>
      </w:rPr>
    </w:lvl>
    <w:lvl w:ilvl="5" w:tentative="1">
      <w:start w:val="1"/>
      <w:numFmt w:val="bullet"/>
      <w:lvlText w:val="o"/>
      <w:lvlJc w:val="left"/>
      <w:pPr>
        <w:tabs>
          <w:tab w:val="num" w:pos="4320"/>
        </w:tabs>
        <w:ind w:left="4320" w:hanging="360"/>
      </w:pPr>
      <w:rPr>
        <w:rFonts w:ascii="Courier New" w:hAnsi="Courier New" w:hint="default"/>
        <w:sz w:val="20"/>
      </w:rPr>
    </w:lvl>
    <w:lvl w:ilvl="6" w:tentative="1">
      <w:start w:val="1"/>
      <w:numFmt w:val="bullet"/>
      <w:lvlText w:val="o"/>
      <w:lvlJc w:val="left"/>
      <w:pPr>
        <w:tabs>
          <w:tab w:val="num" w:pos="5040"/>
        </w:tabs>
        <w:ind w:left="5040" w:hanging="360"/>
      </w:pPr>
      <w:rPr>
        <w:rFonts w:ascii="Courier New" w:hAnsi="Courier New" w:hint="default"/>
        <w:sz w:val="20"/>
      </w:rPr>
    </w:lvl>
    <w:lvl w:ilvl="7" w:tentative="1">
      <w:start w:val="1"/>
      <w:numFmt w:val="bullet"/>
      <w:lvlText w:val="o"/>
      <w:lvlJc w:val="left"/>
      <w:pPr>
        <w:tabs>
          <w:tab w:val="num" w:pos="5760"/>
        </w:tabs>
        <w:ind w:left="5760" w:hanging="360"/>
      </w:pPr>
      <w:rPr>
        <w:rFonts w:ascii="Courier New" w:hAnsi="Courier New" w:hint="default"/>
        <w:sz w:val="20"/>
      </w:rPr>
    </w:lvl>
    <w:lvl w:ilvl="8" w:tentative="1">
      <w:start w:val="1"/>
      <w:numFmt w:val="bullet"/>
      <w:lvlText w:val="o"/>
      <w:lvlJc w:val="left"/>
      <w:pPr>
        <w:tabs>
          <w:tab w:val="num" w:pos="6480"/>
        </w:tabs>
        <w:ind w:left="6480" w:hanging="360"/>
      </w:pPr>
      <w:rPr>
        <w:rFonts w:ascii="Courier New" w:hAnsi="Courier New" w:hint="default"/>
        <w:sz w:val="20"/>
      </w:rPr>
    </w:lvl>
  </w:abstractNum>
  <w:abstractNum w:abstractNumId="8" w15:restartNumberingAfterBreak="0">
    <w:nsid w:val="26BF2EBE"/>
    <w:multiLevelType w:val="hybridMultilevel"/>
    <w:tmpl w:val="E4624438"/>
    <w:lvl w:ilvl="0" w:tplc="0720C05A">
      <w:start w:val="4"/>
      <w:numFmt w:val="bullet"/>
      <w:lvlText w:val="-"/>
      <w:lvlJc w:val="left"/>
      <w:pPr>
        <w:ind w:left="720" w:hanging="360"/>
      </w:pPr>
      <w:rPr>
        <w:rFonts w:ascii="Times New Roman" w:eastAsiaTheme="minorHAnsi" w:hAnsi="Times New Roman" w:cs="Times New Roman" w:hint="default"/>
      </w:rPr>
    </w:lvl>
    <w:lvl w:ilvl="1" w:tplc="08090003" w:tentative="1">
      <w:start w:val="1"/>
      <w:numFmt w:val="bullet"/>
      <w:lvlText w:val="o"/>
      <w:lvlJc w:val="left"/>
      <w:pPr>
        <w:ind w:left="1440" w:hanging="360"/>
      </w:pPr>
      <w:rPr>
        <w:rFonts w:ascii="Courier New" w:hAnsi="Courier New" w:cs="Courier New" w:hint="default"/>
      </w:rPr>
    </w:lvl>
    <w:lvl w:ilvl="2" w:tplc="08090005" w:tentative="1">
      <w:start w:val="1"/>
      <w:numFmt w:val="bullet"/>
      <w:lvlText w:val=""/>
      <w:lvlJc w:val="left"/>
      <w:pPr>
        <w:ind w:left="2160" w:hanging="360"/>
      </w:pPr>
      <w:rPr>
        <w:rFonts w:ascii="Wingdings" w:hAnsi="Wingdings" w:hint="default"/>
      </w:rPr>
    </w:lvl>
    <w:lvl w:ilvl="3" w:tplc="08090001" w:tentative="1">
      <w:start w:val="1"/>
      <w:numFmt w:val="bullet"/>
      <w:lvlText w:val=""/>
      <w:lvlJc w:val="left"/>
      <w:pPr>
        <w:ind w:left="2880" w:hanging="360"/>
      </w:pPr>
      <w:rPr>
        <w:rFonts w:ascii="Symbol" w:hAnsi="Symbol" w:hint="default"/>
      </w:rPr>
    </w:lvl>
    <w:lvl w:ilvl="4" w:tplc="08090003" w:tentative="1">
      <w:start w:val="1"/>
      <w:numFmt w:val="bullet"/>
      <w:lvlText w:val="o"/>
      <w:lvlJc w:val="left"/>
      <w:pPr>
        <w:ind w:left="3600" w:hanging="360"/>
      </w:pPr>
      <w:rPr>
        <w:rFonts w:ascii="Courier New" w:hAnsi="Courier New" w:cs="Courier New" w:hint="default"/>
      </w:rPr>
    </w:lvl>
    <w:lvl w:ilvl="5" w:tplc="08090005" w:tentative="1">
      <w:start w:val="1"/>
      <w:numFmt w:val="bullet"/>
      <w:lvlText w:val=""/>
      <w:lvlJc w:val="left"/>
      <w:pPr>
        <w:ind w:left="4320" w:hanging="360"/>
      </w:pPr>
      <w:rPr>
        <w:rFonts w:ascii="Wingdings" w:hAnsi="Wingdings" w:hint="default"/>
      </w:rPr>
    </w:lvl>
    <w:lvl w:ilvl="6" w:tplc="08090001" w:tentative="1">
      <w:start w:val="1"/>
      <w:numFmt w:val="bullet"/>
      <w:lvlText w:val=""/>
      <w:lvlJc w:val="left"/>
      <w:pPr>
        <w:ind w:left="5040" w:hanging="360"/>
      </w:pPr>
      <w:rPr>
        <w:rFonts w:ascii="Symbol" w:hAnsi="Symbol" w:hint="default"/>
      </w:rPr>
    </w:lvl>
    <w:lvl w:ilvl="7" w:tplc="08090003" w:tentative="1">
      <w:start w:val="1"/>
      <w:numFmt w:val="bullet"/>
      <w:lvlText w:val="o"/>
      <w:lvlJc w:val="left"/>
      <w:pPr>
        <w:ind w:left="5760" w:hanging="360"/>
      </w:pPr>
      <w:rPr>
        <w:rFonts w:ascii="Courier New" w:hAnsi="Courier New" w:cs="Courier New" w:hint="default"/>
      </w:rPr>
    </w:lvl>
    <w:lvl w:ilvl="8" w:tplc="08090005" w:tentative="1">
      <w:start w:val="1"/>
      <w:numFmt w:val="bullet"/>
      <w:lvlText w:val=""/>
      <w:lvlJc w:val="left"/>
      <w:pPr>
        <w:ind w:left="6480" w:hanging="360"/>
      </w:pPr>
      <w:rPr>
        <w:rFonts w:ascii="Wingdings" w:hAnsi="Wingdings" w:hint="default"/>
      </w:rPr>
    </w:lvl>
  </w:abstractNum>
  <w:abstractNum w:abstractNumId="9" w15:restartNumberingAfterBreak="0">
    <w:nsid w:val="28B436E0"/>
    <w:multiLevelType w:val="hybridMultilevel"/>
    <w:tmpl w:val="F67CA45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15:restartNumberingAfterBreak="0">
    <w:nsid w:val="37CD04B0"/>
    <w:multiLevelType w:val="multilevel"/>
    <w:tmpl w:val="23EED21A"/>
    <w:lvl w:ilvl="0">
      <w:start w:val="1"/>
      <w:numFmt w:val="bullet"/>
      <w:lvlText w:val=""/>
      <w:lvlJc w:val="left"/>
      <w:pPr>
        <w:tabs>
          <w:tab w:val="num" w:pos="720"/>
        </w:tabs>
        <w:ind w:left="720" w:hanging="360"/>
      </w:pPr>
      <w:rPr>
        <w:rFonts w:ascii="Symbol" w:hAnsi="Symbol" w:hint="default"/>
        <w:sz w:val="20"/>
      </w:rPr>
    </w:lvl>
    <w:lvl w:ilvl="1" w:tentative="1">
      <w:start w:val="1"/>
      <w:numFmt w:val="bullet"/>
      <w:lvlText w:val=""/>
      <w:lvlJc w:val="left"/>
      <w:pPr>
        <w:tabs>
          <w:tab w:val="num" w:pos="1440"/>
        </w:tabs>
        <w:ind w:left="1440" w:hanging="360"/>
      </w:pPr>
      <w:rPr>
        <w:rFonts w:ascii="Symbol" w:hAnsi="Symbol" w:hint="default"/>
        <w:sz w:val="20"/>
      </w:rPr>
    </w:lvl>
    <w:lvl w:ilvl="2" w:tentative="1">
      <w:start w:val="1"/>
      <w:numFmt w:val="bullet"/>
      <w:lvlText w:val=""/>
      <w:lvlJc w:val="left"/>
      <w:pPr>
        <w:tabs>
          <w:tab w:val="num" w:pos="2160"/>
        </w:tabs>
        <w:ind w:left="2160" w:hanging="360"/>
      </w:pPr>
      <w:rPr>
        <w:rFonts w:ascii="Symbol" w:hAnsi="Symbol" w:hint="default"/>
        <w:sz w:val="20"/>
      </w:rPr>
    </w:lvl>
    <w:lvl w:ilvl="3" w:tentative="1">
      <w:start w:val="1"/>
      <w:numFmt w:val="bullet"/>
      <w:lvlText w:val=""/>
      <w:lvlJc w:val="left"/>
      <w:pPr>
        <w:tabs>
          <w:tab w:val="num" w:pos="2880"/>
        </w:tabs>
        <w:ind w:left="2880" w:hanging="360"/>
      </w:pPr>
      <w:rPr>
        <w:rFonts w:ascii="Symbol" w:hAnsi="Symbol" w:hint="default"/>
        <w:sz w:val="20"/>
      </w:rPr>
    </w:lvl>
    <w:lvl w:ilvl="4" w:tentative="1">
      <w:start w:val="1"/>
      <w:numFmt w:val="bullet"/>
      <w:lvlText w:val=""/>
      <w:lvlJc w:val="left"/>
      <w:pPr>
        <w:tabs>
          <w:tab w:val="num" w:pos="3600"/>
        </w:tabs>
        <w:ind w:left="3600" w:hanging="360"/>
      </w:pPr>
      <w:rPr>
        <w:rFonts w:ascii="Symbol" w:hAnsi="Symbol" w:hint="default"/>
        <w:sz w:val="20"/>
      </w:rPr>
    </w:lvl>
    <w:lvl w:ilvl="5" w:tentative="1">
      <w:start w:val="1"/>
      <w:numFmt w:val="bullet"/>
      <w:lvlText w:val=""/>
      <w:lvlJc w:val="left"/>
      <w:pPr>
        <w:tabs>
          <w:tab w:val="num" w:pos="4320"/>
        </w:tabs>
        <w:ind w:left="4320" w:hanging="360"/>
      </w:pPr>
      <w:rPr>
        <w:rFonts w:ascii="Symbol" w:hAnsi="Symbol" w:hint="default"/>
        <w:sz w:val="20"/>
      </w:rPr>
    </w:lvl>
    <w:lvl w:ilvl="6" w:tentative="1">
      <w:start w:val="1"/>
      <w:numFmt w:val="bullet"/>
      <w:lvlText w:val=""/>
      <w:lvlJc w:val="left"/>
      <w:pPr>
        <w:tabs>
          <w:tab w:val="num" w:pos="5040"/>
        </w:tabs>
        <w:ind w:left="5040" w:hanging="360"/>
      </w:pPr>
      <w:rPr>
        <w:rFonts w:ascii="Symbol" w:hAnsi="Symbol" w:hint="default"/>
        <w:sz w:val="20"/>
      </w:rPr>
    </w:lvl>
    <w:lvl w:ilvl="7" w:tentative="1">
      <w:start w:val="1"/>
      <w:numFmt w:val="bullet"/>
      <w:lvlText w:val=""/>
      <w:lvlJc w:val="left"/>
      <w:pPr>
        <w:tabs>
          <w:tab w:val="num" w:pos="5760"/>
        </w:tabs>
        <w:ind w:left="5760" w:hanging="360"/>
      </w:pPr>
      <w:rPr>
        <w:rFonts w:ascii="Symbol" w:hAnsi="Symbol" w:hint="default"/>
        <w:sz w:val="20"/>
      </w:rPr>
    </w:lvl>
    <w:lvl w:ilvl="8" w:tentative="1">
      <w:start w:val="1"/>
      <w:numFmt w:val="bullet"/>
      <w:lvlText w:val=""/>
      <w:lvlJc w:val="left"/>
      <w:pPr>
        <w:tabs>
          <w:tab w:val="num" w:pos="6480"/>
        </w:tabs>
        <w:ind w:left="6480" w:hanging="360"/>
      </w:pPr>
      <w:rPr>
        <w:rFonts w:ascii="Symbol" w:hAnsi="Symbol" w:hint="default"/>
        <w:sz w:val="20"/>
      </w:rPr>
    </w:lvl>
  </w:abstractNum>
  <w:abstractNum w:abstractNumId="11" w15:restartNumberingAfterBreak="0">
    <w:nsid w:val="3A632793"/>
    <w:multiLevelType w:val="hybridMultilevel"/>
    <w:tmpl w:val="DB142A54"/>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3E0E516C"/>
    <w:multiLevelType w:val="multilevel"/>
    <w:tmpl w:val="BBE6203C"/>
    <w:lvl w:ilvl="0">
      <w:start w:val="1"/>
      <w:numFmt w:val="bullet"/>
      <w:lvlText w:val="o"/>
      <w:lvlJc w:val="left"/>
      <w:pPr>
        <w:tabs>
          <w:tab w:val="num" w:pos="720"/>
        </w:tabs>
        <w:ind w:left="720" w:hanging="360"/>
      </w:pPr>
      <w:rPr>
        <w:rFonts w:ascii="Courier New" w:hAnsi="Courier New" w:hint="default"/>
        <w:sz w:val="20"/>
      </w:rPr>
    </w:lvl>
    <w:lvl w:ilvl="1" w:tentative="1">
      <w:start w:val="1"/>
      <w:numFmt w:val="bullet"/>
      <w:lvlText w:val="o"/>
      <w:lvlJc w:val="left"/>
      <w:pPr>
        <w:tabs>
          <w:tab w:val="num" w:pos="1440"/>
        </w:tabs>
        <w:ind w:left="1440" w:hanging="360"/>
      </w:pPr>
      <w:rPr>
        <w:rFonts w:ascii="Courier New" w:hAnsi="Courier New" w:hint="default"/>
        <w:sz w:val="20"/>
      </w:rPr>
    </w:lvl>
    <w:lvl w:ilvl="2" w:tentative="1">
      <w:start w:val="1"/>
      <w:numFmt w:val="bullet"/>
      <w:lvlText w:val="o"/>
      <w:lvlJc w:val="left"/>
      <w:pPr>
        <w:tabs>
          <w:tab w:val="num" w:pos="2160"/>
        </w:tabs>
        <w:ind w:left="2160" w:hanging="360"/>
      </w:pPr>
      <w:rPr>
        <w:rFonts w:ascii="Courier New" w:hAnsi="Courier New" w:hint="default"/>
        <w:sz w:val="20"/>
      </w:rPr>
    </w:lvl>
    <w:lvl w:ilvl="3" w:tentative="1">
      <w:start w:val="1"/>
      <w:numFmt w:val="bullet"/>
      <w:lvlText w:val="o"/>
      <w:lvlJc w:val="left"/>
      <w:pPr>
        <w:tabs>
          <w:tab w:val="num" w:pos="2880"/>
        </w:tabs>
        <w:ind w:left="2880" w:hanging="360"/>
      </w:pPr>
      <w:rPr>
        <w:rFonts w:ascii="Courier New" w:hAnsi="Courier New" w:hint="default"/>
        <w:sz w:val="20"/>
      </w:rPr>
    </w:lvl>
    <w:lvl w:ilvl="4" w:tentative="1">
      <w:start w:val="1"/>
      <w:numFmt w:val="bullet"/>
      <w:lvlText w:val="o"/>
      <w:lvlJc w:val="left"/>
      <w:pPr>
        <w:tabs>
          <w:tab w:val="num" w:pos="3600"/>
        </w:tabs>
        <w:ind w:left="3600" w:hanging="360"/>
      </w:pPr>
      <w:rPr>
        <w:rFonts w:ascii="Courier New" w:hAnsi="Courier New" w:hint="default"/>
        <w:sz w:val="20"/>
      </w:rPr>
    </w:lvl>
    <w:lvl w:ilvl="5" w:tentative="1">
      <w:start w:val="1"/>
      <w:numFmt w:val="bullet"/>
      <w:lvlText w:val="o"/>
      <w:lvlJc w:val="left"/>
      <w:pPr>
        <w:tabs>
          <w:tab w:val="num" w:pos="4320"/>
        </w:tabs>
        <w:ind w:left="4320" w:hanging="360"/>
      </w:pPr>
      <w:rPr>
        <w:rFonts w:ascii="Courier New" w:hAnsi="Courier New" w:hint="default"/>
        <w:sz w:val="20"/>
      </w:rPr>
    </w:lvl>
    <w:lvl w:ilvl="6" w:tentative="1">
      <w:start w:val="1"/>
      <w:numFmt w:val="bullet"/>
      <w:lvlText w:val="o"/>
      <w:lvlJc w:val="left"/>
      <w:pPr>
        <w:tabs>
          <w:tab w:val="num" w:pos="5040"/>
        </w:tabs>
        <w:ind w:left="5040" w:hanging="360"/>
      </w:pPr>
      <w:rPr>
        <w:rFonts w:ascii="Courier New" w:hAnsi="Courier New" w:hint="default"/>
        <w:sz w:val="20"/>
      </w:rPr>
    </w:lvl>
    <w:lvl w:ilvl="7" w:tentative="1">
      <w:start w:val="1"/>
      <w:numFmt w:val="bullet"/>
      <w:lvlText w:val="o"/>
      <w:lvlJc w:val="left"/>
      <w:pPr>
        <w:tabs>
          <w:tab w:val="num" w:pos="5760"/>
        </w:tabs>
        <w:ind w:left="5760" w:hanging="360"/>
      </w:pPr>
      <w:rPr>
        <w:rFonts w:ascii="Courier New" w:hAnsi="Courier New" w:hint="default"/>
        <w:sz w:val="20"/>
      </w:rPr>
    </w:lvl>
    <w:lvl w:ilvl="8" w:tentative="1">
      <w:start w:val="1"/>
      <w:numFmt w:val="bullet"/>
      <w:lvlText w:val="o"/>
      <w:lvlJc w:val="left"/>
      <w:pPr>
        <w:tabs>
          <w:tab w:val="num" w:pos="6480"/>
        </w:tabs>
        <w:ind w:left="6480" w:hanging="360"/>
      </w:pPr>
      <w:rPr>
        <w:rFonts w:ascii="Courier New" w:hAnsi="Courier New" w:hint="default"/>
        <w:sz w:val="20"/>
      </w:rPr>
    </w:lvl>
  </w:abstractNum>
  <w:abstractNum w:abstractNumId="13" w15:restartNumberingAfterBreak="0">
    <w:nsid w:val="404A1123"/>
    <w:multiLevelType w:val="multilevel"/>
    <w:tmpl w:val="426A4636"/>
    <w:lvl w:ilvl="0">
      <w:start w:val="1"/>
      <w:numFmt w:val="bullet"/>
      <w:lvlText w:val="o"/>
      <w:lvlJc w:val="left"/>
      <w:pPr>
        <w:tabs>
          <w:tab w:val="num" w:pos="720"/>
        </w:tabs>
        <w:ind w:left="720" w:hanging="360"/>
      </w:pPr>
      <w:rPr>
        <w:rFonts w:ascii="Courier New" w:hAnsi="Courier New" w:hint="default"/>
        <w:sz w:val="20"/>
      </w:rPr>
    </w:lvl>
    <w:lvl w:ilvl="1" w:tentative="1">
      <w:start w:val="1"/>
      <w:numFmt w:val="bullet"/>
      <w:lvlText w:val="o"/>
      <w:lvlJc w:val="left"/>
      <w:pPr>
        <w:tabs>
          <w:tab w:val="num" w:pos="1440"/>
        </w:tabs>
        <w:ind w:left="1440" w:hanging="360"/>
      </w:pPr>
      <w:rPr>
        <w:rFonts w:ascii="Courier New" w:hAnsi="Courier New" w:hint="default"/>
        <w:sz w:val="20"/>
      </w:rPr>
    </w:lvl>
    <w:lvl w:ilvl="2" w:tentative="1">
      <w:start w:val="1"/>
      <w:numFmt w:val="bullet"/>
      <w:lvlText w:val="o"/>
      <w:lvlJc w:val="left"/>
      <w:pPr>
        <w:tabs>
          <w:tab w:val="num" w:pos="2160"/>
        </w:tabs>
        <w:ind w:left="2160" w:hanging="360"/>
      </w:pPr>
      <w:rPr>
        <w:rFonts w:ascii="Courier New" w:hAnsi="Courier New" w:hint="default"/>
        <w:sz w:val="20"/>
      </w:rPr>
    </w:lvl>
    <w:lvl w:ilvl="3" w:tentative="1">
      <w:start w:val="1"/>
      <w:numFmt w:val="bullet"/>
      <w:lvlText w:val="o"/>
      <w:lvlJc w:val="left"/>
      <w:pPr>
        <w:tabs>
          <w:tab w:val="num" w:pos="2880"/>
        </w:tabs>
        <w:ind w:left="2880" w:hanging="360"/>
      </w:pPr>
      <w:rPr>
        <w:rFonts w:ascii="Courier New" w:hAnsi="Courier New" w:hint="default"/>
        <w:sz w:val="20"/>
      </w:rPr>
    </w:lvl>
    <w:lvl w:ilvl="4" w:tentative="1">
      <w:start w:val="1"/>
      <w:numFmt w:val="bullet"/>
      <w:lvlText w:val="o"/>
      <w:lvlJc w:val="left"/>
      <w:pPr>
        <w:tabs>
          <w:tab w:val="num" w:pos="3600"/>
        </w:tabs>
        <w:ind w:left="3600" w:hanging="360"/>
      </w:pPr>
      <w:rPr>
        <w:rFonts w:ascii="Courier New" w:hAnsi="Courier New" w:hint="default"/>
        <w:sz w:val="20"/>
      </w:rPr>
    </w:lvl>
    <w:lvl w:ilvl="5" w:tentative="1">
      <w:start w:val="1"/>
      <w:numFmt w:val="bullet"/>
      <w:lvlText w:val="o"/>
      <w:lvlJc w:val="left"/>
      <w:pPr>
        <w:tabs>
          <w:tab w:val="num" w:pos="4320"/>
        </w:tabs>
        <w:ind w:left="4320" w:hanging="360"/>
      </w:pPr>
      <w:rPr>
        <w:rFonts w:ascii="Courier New" w:hAnsi="Courier New" w:hint="default"/>
        <w:sz w:val="20"/>
      </w:rPr>
    </w:lvl>
    <w:lvl w:ilvl="6" w:tentative="1">
      <w:start w:val="1"/>
      <w:numFmt w:val="bullet"/>
      <w:lvlText w:val="o"/>
      <w:lvlJc w:val="left"/>
      <w:pPr>
        <w:tabs>
          <w:tab w:val="num" w:pos="5040"/>
        </w:tabs>
        <w:ind w:left="5040" w:hanging="360"/>
      </w:pPr>
      <w:rPr>
        <w:rFonts w:ascii="Courier New" w:hAnsi="Courier New" w:hint="default"/>
        <w:sz w:val="20"/>
      </w:rPr>
    </w:lvl>
    <w:lvl w:ilvl="7" w:tentative="1">
      <w:start w:val="1"/>
      <w:numFmt w:val="bullet"/>
      <w:lvlText w:val="o"/>
      <w:lvlJc w:val="left"/>
      <w:pPr>
        <w:tabs>
          <w:tab w:val="num" w:pos="5760"/>
        </w:tabs>
        <w:ind w:left="5760" w:hanging="360"/>
      </w:pPr>
      <w:rPr>
        <w:rFonts w:ascii="Courier New" w:hAnsi="Courier New" w:hint="default"/>
        <w:sz w:val="20"/>
      </w:rPr>
    </w:lvl>
    <w:lvl w:ilvl="8" w:tentative="1">
      <w:start w:val="1"/>
      <w:numFmt w:val="bullet"/>
      <w:lvlText w:val="o"/>
      <w:lvlJc w:val="left"/>
      <w:pPr>
        <w:tabs>
          <w:tab w:val="num" w:pos="6480"/>
        </w:tabs>
        <w:ind w:left="6480" w:hanging="360"/>
      </w:pPr>
      <w:rPr>
        <w:rFonts w:ascii="Courier New" w:hAnsi="Courier New" w:hint="default"/>
        <w:sz w:val="20"/>
      </w:rPr>
    </w:lvl>
  </w:abstractNum>
  <w:abstractNum w:abstractNumId="14" w15:restartNumberingAfterBreak="0">
    <w:nsid w:val="418C61A1"/>
    <w:multiLevelType w:val="hybridMultilevel"/>
    <w:tmpl w:val="A25876E4"/>
    <w:lvl w:ilvl="0" w:tplc="0409000F">
      <w:start w:val="1"/>
      <w:numFmt w:val="decimal"/>
      <w:lvlText w:val="%1."/>
      <w:lvlJc w:val="left"/>
      <w:pPr>
        <w:ind w:left="1093" w:hanging="720"/>
      </w:pPr>
      <w:rPr>
        <w:rFonts w:hint="default"/>
      </w:rPr>
    </w:lvl>
    <w:lvl w:ilvl="1" w:tplc="FFFFFFFF" w:tentative="1">
      <w:start w:val="1"/>
      <w:numFmt w:val="lowerLetter"/>
      <w:lvlText w:val="%2."/>
      <w:lvlJc w:val="left"/>
      <w:pPr>
        <w:ind w:left="1453" w:hanging="360"/>
      </w:pPr>
    </w:lvl>
    <w:lvl w:ilvl="2" w:tplc="FFFFFFFF" w:tentative="1">
      <w:start w:val="1"/>
      <w:numFmt w:val="lowerRoman"/>
      <w:lvlText w:val="%3."/>
      <w:lvlJc w:val="right"/>
      <w:pPr>
        <w:ind w:left="2173" w:hanging="180"/>
      </w:pPr>
    </w:lvl>
    <w:lvl w:ilvl="3" w:tplc="FFFFFFFF" w:tentative="1">
      <w:start w:val="1"/>
      <w:numFmt w:val="decimal"/>
      <w:lvlText w:val="%4."/>
      <w:lvlJc w:val="left"/>
      <w:pPr>
        <w:ind w:left="2893" w:hanging="360"/>
      </w:pPr>
    </w:lvl>
    <w:lvl w:ilvl="4" w:tplc="FFFFFFFF" w:tentative="1">
      <w:start w:val="1"/>
      <w:numFmt w:val="lowerLetter"/>
      <w:lvlText w:val="%5."/>
      <w:lvlJc w:val="left"/>
      <w:pPr>
        <w:ind w:left="3613" w:hanging="360"/>
      </w:pPr>
    </w:lvl>
    <w:lvl w:ilvl="5" w:tplc="FFFFFFFF" w:tentative="1">
      <w:start w:val="1"/>
      <w:numFmt w:val="lowerRoman"/>
      <w:lvlText w:val="%6."/>
      <w:lvlJc w:val="right"/>
      <w:pPr>
        <w:ind w:left="4333" w:hanging="180"/>
      </w:pPr>
    </w:lvl>
    <w:lvl w:ilvl="6" w:tplc="FFFFFFFF" w:tentative="1">
      <w:start w:val="1"/>
      <w:numFmt w:val="decimal"/>
      <w:lvlText w:val="%7."/>
      <w:lvlJc w:val="left"/>
      <w:pPr>
        <w:ind w:left="5053" w:hanging="360"/>
      </w:pPr>
    </w:lvl>
    <w:lvl w:ilvl="7" w:tplc="FFFFFFFF" w:tentative="1">
      <w:start w:val="1"/>
      <w:numFmt w:val="lowerLetter"/>
      <w:lvlText w:val="%8."/>
      <w:lvlJc w:val="left"/>
      <w:pPr>
        <w:ind w:left="5773" w:hanging="360"/>
      </w:pPr>
    </w:lvl>
    <w:lvl w:ilvl="8" w:tplc="FFFFFFFF" w:tentative="1">
      <w:start w:val="1"/>
      <w:numFmt w:val="lowerRoman"/>
      <w:lvlText w:val="%9."/>
      <w:lvlJc w:val="right"/>
      <w:pPr>
        <w:ind w:left="6493" w:hanging="180"/>
      </w:pPr>
    </w:lvl>
  </w:abstractNum>
  <w:abstractNum w:abstractNumId="15" w15:restartNumberingAfterBreak="0">
    <w:nsid w:val="424E67ED"/>
    <w:multiLevelType w:val="hybridMultilevel"/>
    <w:tmpl w:val="73785662"/>
    <w:lvl w:ilvl="0" w:tplc="04090001">
      <w:start w:val="1"/>
      <w:numFmt w:val="bullet"/>
      <w:lvlText w:val=""/>
      <w:lvlJc w:val="left"/>
      <w:pPr>
        <w:ind w:left="360" w:hanging="360"/>
      </w:pPr>
      <w:rPr>
        <w:rFonts w:ascii="Symbol" w:hAnsi="Symbol" w:hint="default"/>
      </w:rPr>
    </w:lvl>
    <w:lvl w:ilvl="1" w:tplc="04090003">
      <w:start w:val="1"/>
      <w:numFmt w:val="bullet"/>
      <w:lvlText w:val="o"/>
      <w:lvlJc w:val="left"/>
      <w:pPr>
        <w:ind w:left="1080" w:hanging="360"/>
      </w:pPr>
      <w:rPr>
        <w:rFonts w:ascii="Courier New" w:hAnsi="Courier New" w:cs="Courier New" w:hint="default"/>
      </w:rPr>
    </w:lvl>
    <w:lvl w:ilvl="2" w:tplc="04090005" w:tentative="1">
      <w:start w:val="1"/>
      <w:numFmt w:val="bullet"/>
      <w:lvlText w:val=""/>
      <w:lvlJc w:val="left"/>
      <w:pPr>
        <w:ind w:left="1800" w:hanging="360"/>
      </w:pPr>
      <w:rPr>
        <w:rFonts w:ascii="Wingdings" w:hAnsi="Wingdings" w:hint="default"/>
      </w:rPr>
    </w:lvl>
    <w:lvl w:ilvl="3" w:tplc="04090001" w:tentative="1">
      <w:start w:val="1"/>
      <w:numFmt w:val="bullet"/>
      <w:lvlText w:val=""/>
      <w:lvlJc w:val="left"/>
      <w:pPr>
        <w:ind w:left="2520" w:hanging="360"/>
      </w:pPr>
      <w:rPr>
        <w:rFonts w:ascii="Symbol" w:hAnsi="Symbol" w:hint="default"/>
      </w:rPr>
    </w:lvl>
    <w:lvl w:ilvl="4" w:tplc="04090003" w:tentative="1">
      <w:start w:val="1"/>
      <w:numFmt w:val="bullet"/>
      <w:lvlText w:val="o"/>
      <w:lvlJc w:val="left"/>
      <w:pPr>
        <w:ind w:left="3240" w:hanging="360"/>
      </w:pPr>
      <w:rPr>
        <w:rFonts w:ascii="Courier New" w:hAnsi="Courier New" w:cs="Courier New" w:hint="default"/>
      </w:rPr>
    </w:lvl>
    <w:lvl w:ilvl="5" w:tplc="04090005" w:tentative="1">
      <w:start w:val="1"/>
      <w:numFmt w:val="bullet"/>
      <w:lvlText w:val=""/>
      <w:lvlJc w:val="left"/>
      <w:pPr>
        <w:ind w:left="3960" w:hanging="360"/>
      </w:pPr>
      <w:rPr>
        <w:rFonts w:ascii="Wingdings" w:hAnsi="Wingdings" w:hint="default"/>
      </w:rPr>
    </w:lvl>
    <w:lvl w:ilvl="6" w:tplc="04090001" w:tentative="1">
      <w:start w:val="1"/>
      <w:numFmt w:val="bullet"/>
      <w:lvlText w:val=""/>
      <w:lvlJc w:val="left"/>
      <w:pPr>
        <w:ind w:left="4680" w:hanging="360"/>
      </w:pPr>
      <w:rPr>
        <w:rFonts w:ascii="Symbol" w:hAnsi="Symbol" w:hint="default"/>
      </w:rPr>
    </w:lvl>
    <w:lvl w:ilvl="7" w:tplc="04090003" w:tentative="1">
      <w:start w:val="1"/>
      <w:numFmt w:val="bullet"/>
      <w:lvlText w:val="o"/>
      <w:lvlJc w:val="left"/>
      <w:pPr>
        <w:ind w:left="5400" w:hanging="360"/>
      </w:pPr>
      <w:rPr>
        <w:rFonts w:ascii="Courier New" w:hAnsi="Courier New" w:cs="Courier New" w:hint="default"/>
      </w:rPr>
    </w:lvl>
    <w:lvl w:ilvl="8" w:tplc="04090005" w:tentative="1">
      <w:start w:val="1"/>
      <w:numFmt w:val="bullet"/>
      <w:lvlText w:val=""/>
      <w:lvlJc w:val="left"/>
      <w:pPr>
        <w:ind w:left="6120" w:hanging="360"/>
      </w:pPr>
      <w:rPr>
        <w:rFonts w:ascii="Wingdings" w:hAnsi="Wingdings" w:hint="default"/>
      </w:rPr>
    </w:lvl>
  </w:abstractNum>
  <w:abstractNum w:abstractNumId="16" w15:restartNumberingAfterBreak="0">
    <w:nsid w:val="490F071F"/>
    <w:multiLevelType w:val="multilevel"/>
    <w:tmpl w:val="E7506CF6"/>
    <w:lvl w:ilvl="0">
      <w:start w:val="1"/>
      <w:numFmt w:val="bullet"/>
      <w:lvlText w:val="o"/>
      <w:lvlJc w:val="left"/>
      <w:pPr>
        <w:tabs>
          <w:tab w:val="num" w:pos="720"/>
        </w:tabs>
        <w:ind w:left="720" w:hanging="360"/>
      </w:pPr>
      <w:rPr>
        <w:rFonts w:ascii="Courier New" w:hAnsi="Courier New" w:hint="default"/>
        <w:sz w:val="20"/>
      </w:rPr>
    </w:lvl>
    <w:lvl w:ilvl="1" w:tentative="1">
      <w:start w:val="1"/>
      <w:numFmt w:val="bullet"/>
      <w:lvlText w:val="o"/>
      <w:lvlJc w:val="left"/>
      <w:pPr>
        <w:tabs>
          <w:tab w:val="num" w:pos="1440"/>
        </w:tabs>
        <w:ind w:left="1440" w:hanging="360"/>
      </w:pPr>
      <w:rPr>
        <w:rFonts w:ascii="Courier New" w:hAnsi="Courier New" w:hint="default"/>
        <w:sz w:val="20"/>
      </w:rPr>
    </w:lvl>
    <w:lvl w:ilvl="2" w:tentative="1">
      <w:start w:val="1"/>
      <w:numFmt w:val="bullet"/>
      <w:lvlText w:val="o"/>
      <w:lvlJc w:val="left"/>
      <w:pPr>
        <w:tabs>
          <w:tab w:val="num" w:pos="2160"/>
        </w:tabs>
        <w:ind w:left="2160" w:hanging="360"/>
      </w:pPr>
      <w:rPr>
        <w:rFonts w:ascii="Courier New" w:hAnsi="Courier New" w:hint="default"/>
        <w:sz w:val="20"/>
      </w:rPr>
    </w:lvl>
    <w:lvl w:ilvl="3" w:tentative="1">
      <w:start w:val="1"/>
      <w:numFmt w:val="bullet"/>
      <w:lvlText w:val="o"/>
      <w:lvlJc w:val="left"/>
      <w:pPr>
        <w:tabs>
          <w:tab w:val="num" w:pos="2880"/>
        </w:tabs>
        <w:ind w:left="2880" w:hanging="360"/>
      </w:pPr>
      <w:rPr>
        <w:rFonts w:ascii="Courier New" w:hAnsi="Courier New" w:hint="default"/>
        <w:sz w:val="20"/>
      </w:rPr>
    </w:lvl>
    <w:lvl w:ilvl="4" w:tentative="1">
      <w:start w:val="1"/>
      <w:numFmt w:val="bullet"/>
      <w:lvlText w:val="o"/>
      <w:lvlJc w:val="left"/>
      <w:pPr>
        <w:tabs>
          <w:tab w:val="num" w:pos="3600"/>
        </w:tabs>
        <w:ind w:left="3600" w:hanging="360"/>
      </w:pPr>
      <w:rPr>
        <w:rFonts w:ascii="Courier New" w:hAnsi="Courier New" w:hint="default"/>
        <w:sz w:val="20"/>
      </w:rPr>
    </w:lvl>
    <w:lvl w:ilvl="5" w:tentative="1">
      <w:start w:val="1"/>
      <w:numFmt w:val="bullet"/>
      <w:lvlText w:val="o"/>
      <w:lvlJc w:val="left"/>
      <w:pPr>
        <w:tabs>
          <w:tab w:val="num" w:pos="4320"/>
        </w:tabs>
        <w:ind w:left="4320" w:hanging="360"/>
      </w:pPr>
      <w:rPr>
        <w:rFonts w:ascii="Courier New" w:hAnsi="Courier New" w:hint="default"/>
        <w:sz w:val="20"/>
      </w:rPr>
    </w:lvl>
    <w:lvl w:ilvl="6" w:tentative="1">
      <w:start w:val="1"/>
      <w:numFmt w:val="bullet"/>
      <w:lvlText w:val="o"/>
      <w:lvlJc w:val="left"/>
      <w:pPr>
        <w:tabs>
          <w:tab w:val="num" w:pos="5040"/>
        </w:tabs>
        <w:ind w:left="5040" w:hanging="360"/>
      </w:pPr>
      <w:rPr>
        <w:rFonts w:ascii="Courier New" w:hAnsi="Courier New" w:hint="default"/>
        <w:sz w:val="20"/>
      </w:rPr>
    </w:lvl>
    <w:lvl w:ilvl="7" w:tentative="1">
      <w:start w:val="1"/>
      <w:numFmt w:val="bullet"/>
      <w:lvlText w:val="o"/>
      <w:lvlJc w:val="left"/>
      <w:pPr>
        <w:tabs>
          <w:tab w:val="num" w:pos="5760"/>
        </w:tabs>
        <w:ind w:left="5760" w:hanging="360"/>
      </w:pPr>
      <w:rPr>
        <w:rFonts w:ascii="Courier New" w:hAnsi="Courier New" w:hint="default"/>
        <w:sz w:val="20"/>
      </w:rPr>
    </w:lvl>
    <w:lvl w:ilvl="8" w:tentative="1">
      <w:start w:val="1"/>
      <w:numFmt w:val="bullet"/>
      <w:lvlText w:val="o"/>
      <w:lvlJc w:val="left"/>
      <w:pPr>
        <w:tabs>
          <w:tab w:val="num" w:pos="6480"/>
        </w:tabs>
        <w:ind w:left="6480" w:hanging="360"/>
      </w:pPr>
      <w:rPr>
        <w:rFonts w:ascii="Courier New" w:hAnsi="Courier New" w:hint="default"/>
        <w:sz w:val="20"/>
      </w:rPr>
    </w:lvl>
  </w:abstractNum>
  <w:abstractNum w:abstractNumId="17" w15:restartNumberingAfterBreak="0">
    <w:nsid w:val="49561BDC"/>
    <w:multiLevelType w:val="multilevel"/>
    <w:tmpl w:val="1CB21EA2"/>
    <w:lvl w:ilvl="0">
      <w:start w:val="1"/>
      <w:numFmt w:val="bullet"/>
      <w:lvlText w:val=""/>
      <w:lvlJc w:val="left"/>
      <w:pPr>
        <w:tabs>
          <w:tab w:val="num" w:pos="720"/>
        </w:tabs>
        <w:ind w:left="720" w:hanging="360"/>
      </w:pPr>
      <w:rPr>
        <w:rFonts w:ascii="Symbol" w:hAnsi="Symbol" w:hint="default"/>
        <w:sz w:val="20"/>
      </w:rPr>
    </w:lvl>
    <w:lvl w:ilvl="1" w:tentative="1">
      <w:start w:val="1"/>
      <w:numFmt w:val="bullet"/>
      <w:lvlText w:val=""/>
      <w:lvlJc w:val="left"/>
      <w:pPr>
        <w:tabs>
          <w:tab w:val="num" w:pos="1440"/>
        </w:tabs>
        <w:ind w:left="1440" w:hanging="360"/>
      </w:pPr>
      <w:rPr>
        <w:rFonts w:ascii="Symbol" w:hAnsi="Symbol" w:hint="default"/>
        <w:sz w:val="20"/>
      </w:rPr>
    </w:lvl>
    <w:lvl w:ilvl="2" w:tentative="1">
      <w:start w:val="1"/>
      <w:numFmt w:val="bullet"/>
      <w:lvlText w:val=""/>
      <w:lvlJc w:val="left"/>
      <w:pPr>
        <w:tabs>
          <w:tab w:val="num" w:pos="2160"/>
        </w:tabs>
        <w:ind w:left="2160" w:hanging="360"/>
      </w:pPr>
      <w:rPr>
        <w:rFonts w:ascii="Symbol" w:hAnsi="Symbol" w:hint="default"/>
        <w:sz w:val="20"/>
      </w:rPr>
    </w:lvl>
    <w:lvl w:ilvl="3" w:tentative="1">
      <w:start w:val="1"/>
      <w:numFmt w:val="bullet"/>
      <w:lvlText w:val=""/>
      <w:lvlJc w:val="left"/>
      <w:pPr>
        <w:tabs>
          <w:tab w:val="num" w:pos="2880"/>
        </w:tabs>
        <w:ind w:left="2880" w:hanging="360"/>
      </w:pPr>
      <w:rPr>
        <w:rFonts w:ascii="Symbol" w:hAnsi="Symbol" w:hint="default"/>
        <w:sz w:val="20"/>
      </w:rPr>
    </w:lvl>
    <w:lvl w:ilvl="4" w:tentative="1">
      <w:start w:val="1"/>
      <w:numFmt w:val="bullet"/>
      <w:lvlText w:val=""/>
      <w:lvlJc w:val="left"/>
      <w:pPr>
        <w:tabs>
          <w:tab w:val="num" w:pos="3600"/>
        </w:tabs>
        <w:ind w:left="3600" w:hanging="360"/>
      </w:pPr>
      <w:rPr>
        <w:rFonts w:ascii="Symbol" w:hAnsi="Symbol" w:hint="default"/>
        <w:sz w:val="20"/>
      </w:rPr>
    </w:lvl>
    <w:lvl w:ilvl="5" w:tentative="1">
      <w:start w:val="1"/>
      <w:numFmt w:val="bullet"/>
      <w:lvlText w:val=""/>
      <w:lvlJc w:val="left"/>
      <w:pPr>
        <w:tabs>
          <w:tab w:val="num" w:pos="4320"/>
        </w:tabs>
        <w:ind w:left="4320" w:hanging="360"/>
      </w:pPr>
      <w:rPr>
        <w:rFonts w:ascii="Symbol" w:hAnsi="Symbol" w:hint="default"/>
        <w:sz w:val="20"/>
      </w:rPr>
    </w:lvl>
    <w:lvl w:ilvl="6" w:tentative="1">
      <w:start w:val="1"/>
      <w:numFmt w:val="bullet"/>
      <w:lvlText w:val=""/>
      <w:lvlJc w:val="left"/>
      <w:pPr>
        <w:tabs>
          <w:tab w:val="num" w:pos="5040"/>
        </w:tabs>
        <w:ind w:left="5040" w:hanging="360"/>
      </w:pPr>
      <w:rPr>
        <w:rFonts w:ascii="Symbol" w:hAnsi="Symbol" w:hint="default"/>
        <w:sz w:val="20"/>
      </w:rPr>
    </w:lvl>
    <w:lvl w:ilvl="7" w:tentative="1">
      <w:start w:val="1"/>
      <w:numFmt w:val="bullet"/>
      <w:lvlText w:val=""/>
      <w:lvlJc w:val="left"/>
      <w:pPr>
        <w:tabs>
          <w:tab w:val="num" w:pos="5760"/>
        </w:tabs>
        <w:ind w:left="5760" w:hanging="360"/>
      </w:pPr>
      <w:rPr>
        <w:rFonts w:ascii="Symbol" w:hAnsi="Symbol" w:hint="default"/>
        <w:sz w:val="20"/>
      </w:rPr>
    </w:lvl>
    <w:lvl w:ilvl="8" w:tentative="1">
      <w:start w:val="1"/>
      <w:numFmt w:val="bullet"/>
      <w:lvlText w:val=""/>
      <w:lvlJc w:val="left"/>
      <w:pPr>
        <w:tabs>
          <w:tab w:val="num" w:pos="6480"/>
        </w:tabs>
        <w:ind w:left="6480" w:hanging="360"/>
      </w:pPr>
      <w:rPr>
        <w:rFonts w:ascii="Symbol" w:hAnsi="Symbol" w:hint="default"/>
        <w:sz w:val="20"/>
      </w:rPr>
    </w:lvl>
  </w:abstractNum>
  <w:abstractNum w:abstractNumId="18" w15:restartNumberingAfterBreak="0">
    <w:nsid w:val="50010612"/>
    <w:multiLevelType w:val="hybridMultilevel"/>
    <w:tmpl w:val="7A6051CC"/>
    <w:lvl w:ilvl="0" w:tplc="04090001">
      <w:start w:val="1"/>
      <w:numFmt w:val="bullet"/>
      <w:lvlText w:val=""/>
      <w:lvlJc w:val="left"/>
      <w:pPr>
        <w:ind w:left="1080" w:hanging="720"/>
      </w:pPr>
      <w:rPr>
        <w:rFonts w:ascii="Symbol" w:hAnsi="Symbol" w:hint="default"/>
        <w:b w:val="0"/>
        <w:bCs w:val="0"/>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9" w15:restartNumberingAfterBreak="0">
    <w:nsid w:val="50994E3F"/>
    <w:multiLevelType w:val="hybridMultilevel"/>
    <w:tmpl w:val="A316FF78"/>
    <w:lvl w:ilvl="0" w:tplc="4D144C34">
      <w:start w:val="1"/>
      <w:numFmt w:val="decimal"/>
      <w:pStyle w:val="Annex"/>
      <w:lvlText w:val="Annex %1. "/>
      <w:lvlJc w:val="left"/>
      <w:pPr>
        <w:ind w:left="1620" w:hanging="360"/>
      </w:pPr>
      <w:rPr>
        <w:rFonts w:hint="default"/>
      </w:rPr>
    </w:lvl>
    <w:lvl w:ilvl="1" w:tplc="141A0019" w:tentative="1">
      <w:start w:val="1"/>
      <w:numFmt w:val="lowerLetter"/>
      <w:lvlText w:val="%2."/>
      <w:lvlJc w:val="left"/>
      <w:pPr>
        <w:ind w:left="1440" w:hanging="360"/>
      </w:pPr>
    </w:lvl>
    <w:lvl w:ilvl="2" w:tplc="141A001B" w:tentative="1">
      <w:start w:val="1"/>
      <w:numFmt w:val="lowerRoman"/>
      <w:lvlText w:val="%3."/>
      <w:lvlJc w:val="right"/>
      <w:pPr>
        <w:ind w:left="2160" w:hanging="180"/>
      </w:pPr>
    </w:lvl>
    <w:lvl w:ilvl="3" w:tplc="141A000F" w:tentative="1">
      <w:start w:val="1"/>
      <w:numFmt w:val="decimal"/>
      <w:lvlText w:val="%4."/>
      <w:lvlJc w:val="left"/>
      <w:pPr>
        <w:ind w:left="2880" w:hanging="360"/>
      </w:pPr>
    </w:lvl>
    <w:lvl w:ilvl="4" w:tplc="141A0019" w:tentative="1">
      <w:start w:val="1"/>
      <w:numFmt w:val="lowerLetter"/>
      <w:lvlText w:val="%5."/>
      <w:lvlJc w:val="left"/>
      <w:pPr>
        <w:ind w:left="3600" w:hanging="360"/>
      </w:pPr>
    </w:lvl>
    <w:lvl w:ilvl="5" w:tplc="141A001B" w:tentative="1">
      <w:start w:val="1"/>
      <w:numFmt w:val="lowerRoman"/>
      <w:lvlText w:val="%6."/>
      <w:lvlJc w:val="right"/>
      <w:pPr>
        <w:ind w:left="4320" w:hanging="180"/>
      </w:pPr>
    </w:lvl>
    <w:lvl w:ilvl="6" w:tplc="141A000F" w:tentative="1">
      <w:start w:val="1"/>
      <w:numFmt w:val="decimal"/>
      <w:lvlText w:val="%7."/>
      <w:lvlJc w:val="left"/>
      <w:pPr>
        <w:ind w:left="5040" w:hanging="360"/>
      </w:pPr>
    </w:lvl>
    <w:lvl w:ilvl="7" w:tplc="141A0019" w:tentative="1">
      <w:start w:val="1"/>
      <w:numFmt w:val="lowerLetter"/>
      <w:lvlText w:val="%8."/>
      <w:lvlJc w:val="left"/>
      <w:pPr>
        <w:ind w:left="5760" w:hanging="360"/>
      </w:pPr>
    </w:lvl>
    <w:lvl w:ilvl="8" w:tplc="141A001B" w:tentative="1">
      <w:start w:val="1"/>
      <w:numFmt w:val="lowerRoman"/>
      <w:lvlText w:val="%9."/>
      <w:lvlJc w:val="right"/>
      <w:pPr>
        <w:ind w:left="6480" w:hanging="180"/>
      </w:pPr>
    </w:lvl>
  </w:abstractNum>
  <w:abstractNum w:abstractNumId="20" w15:restartNumberingAfterBreak="0">
    <w:nsid w:val="5205437A"/>
    <w:multiLevelType w:val="hybridMultilevel"/>
    <w:tmpl w:val="A2CE4FFE"/>
    <w:lvl w:ilvl="0" w:tplc="6D50274A">
      <w:start w:val="3"/>
      <w:numFmt w:val="bullet"/>
      <w:lvlText w:val="-"/>
      <w:lvlJc w:val="left"/>
      <w:pPr>
        <w:ind w:left="360" w:hanging="360"/>
      </w:pPr>
      <w:rPr>
        <w:rFonts w:ascii="Myriad Pro" w:eastAsiaTheme="minorHAnsi" w:hAnsi="Myriad Pro" w:cstheme="minorBidi" w:hint="default"/>
      </w:rPr>
    </w:lvl>
    <w:lvl w:ilvl="1" w:tplc="04090003" w:tentative="1">
      <w:start w:val="1"/>
      <w:numFmt w:val="bullet"/>
      <w:lvlText w:val="o"/>
      <w:lvlJc w:val="left"/>
      <w:pPr>
        <w:ind w:left="1080" w:hanging="360"/>
      </w:pPr>
      <w:rPr>
        <w:rFonts w:ascii="Courier New" w:hAnsi="Courier New" w:cs="Courier New" w:hint="default"/>
      </w:rPr>
    </w:lvl>
    <w:lvl w:ilvl="2" w:tplc="04090005" w:tentative="1">
      <w:start w:val="1"/>
      <w:numFmt w:val="bullet"/>
      <w:lvlText w:val=""/>
      <w:lvlJc w:val="left"/>
      <w:pPr>
        <w:ind w:left="1800" w:hanging="360"/>
      </w:pPr>
      <w:rPr>
        <w:rFonts w:ascii="Wingdings" w:hAnsi="Wingdings" w:hint="default"/>
      </w:rPr>
    </w:lvl>
    <w:lvl w:ilvl="3" w:tplc="04090001" w:tentative="1">
      <w:start w:val="1"/>
      <w:numFmt w:val="bullet"/>
      <w:lvlText w:val=""/>
      <w:lvlJc w:val="left"/>
      <w:pPr>
        <w:ind w:left="2520" w:hanging="360"/>
      </w:pPr>
      <w:rPr>
        <w:rFonts w:ascii="Symbol" w:hAnsi="Symbol" w:hint="default"/>
      </w:rPr>
    </w:lvl>
    <w:lvl w:ilvl="4" w:tplc="04090003" w:tentative="1">
      <w:start w:val="1"/>
      <w:numFmt w:val="bullet"/>
      <w:lvlText w:val="o"/>
      <w:lvlJc w:val="left"/>
      <w:pPr>
        <w:ind w:left="3240" w:hanging="360"/>
      </w:pPr>
      <w:rPr>
        <w:rFonts w:ascii="Courier New" w:hAnsi="Courier New" w:cs="Courier New" w:hint="default"/>
      </w:rPr>
    </w:lvl>
    <w:lvl w:ilvl="5" w:tplc="04090005" w:tentative="1">
      <w:start w:val="1"/>
      <w:numFmt w:val="bullet"/>
      <w:lvlText w:val=""/>
      <w:lvlJc w:val="left"/>
      <w:pPr>
        <w:ind w:left="3960" w:hanging="360"/>
      </w:pPr>
      <w:rPr>
        <w:rFonts w:ascii="Wingdings" w:hAnsi="Wingdings" w:hint="default"/>
      </w:rPr>
    </w:lvl>
    <w:lvl w:ilvl="6" w:tplc="04090001" w:tentative="1">
      <w:start w:val="1"/>
      <w:numFmt w:val="bullet"/>
      <w:lvlText w:val=""/>
      <w:lvlJc w:val="left"/>
      <w:pPr>
        <w:ind w:left="4680" w:hanging="360"/>
      </w:pPr>
      <w:rPr>
        <w:rFonts w:ascii="Symbol" w:hAnsi="Symbol" w:hint="default"/>
      </w:rPr>
    </w:lvl>
    <w:lvl w:ilvl="7" w:tplc="04090003" w:tentative="1">
      <w:start w:val="1"/>
      <w:numFmt w:val="bullet"/>
      <w:lvlText w:val="o"/>
      <w:lvlJc w:val="left"/>
      <w:pPr>
        <w:ind w:left="5400" w:hanging="360"/>
      </w:pPr>
      <w:rPr>
        <w:rFonts w:ascii="Courier New" w:hAnsi="Courier New" w:cs="Courier New" w:hint="default"/>
      </w:rPr>
    </w:lvl>
    <w:lvl w:ilvl="8" w:tplc="04090005" w:tentative="1">
      <w:start w:val="1"/>
      <w:numFmt w:val="bullet"/>
      <w:lvlText w:val=""/>
      <w:lvlJc w:val="left"/>
      <w:pPr>
        <w:ind w:left="6120" w:hanging="360"/>
      </w:pPr>
      <w:rPr>
        <w:rFonts w:ascii="Wingdings" w:hAnsi="Wingdings" w:hint="default"/>
      </w:rPr>
    </w:lvl>
  </w:abstractNum>
  <w:abstractNum w:abstractNumId="21" w15:restartNumberingAfterBreak="0">
    <w:nsid w:val="64A71D03"/>
    <w:multiLevelType w:val="hybridMultilevel"/>
    <w:tmpl w:val="62B04E80"/>
    <w:lvl w:ilvl="0" w:tplc="0409001B">
      <w:start w:val="1"/>
      <w:numFmt w:val="lowerRoman"/>
      <w:lvlText w:val="%1."/>
      <w:lvlJc w:val="right"/>
      <w:pPr>
        <w:ind w:left="720" w:hanging="360"/>
      </w:pPr>
    </w:lvl>
    <w:lvl w:ilvl="1" w:tplc="04090019">
      <w:start w:val="1"/>
      <w:numFmt w:val="lowerLetter"/>
      <w:lvlText w:val="%2."/>
      <w:lvlJc w:val="left"/>
      <w:pPr>
        <w:ind w:left="1440" w:hanging="360"/>
      </w:pPr>
    </w:lvl>
    <w:lvl w:ilvl="2" w:tplc="0409001B">
      <w:start w:val="1"/>
      <w:numFmt w:val="lowerRoman"/>
      <w:lvlText w:val="%3."/>
      <w:lvlJc w:val="right"/>
      <w:pPr>
        <w:ind w:left="2160" w:hanging="180"/>
      </w:pPr>
    </w:lvl>
    <w:lvl w:ilvl="3" w:tplc="0409000F">
      <w:start w:val="1"/>
      <w:numFmt w:val="decimal"/>
      <w:lvlText w:val="%4."/>
      <w:lvlJc w:val="left"/>
      <w:pPr>
        <w:ind w:left="2880" w:hanging="360"/>
      </w:pPr>
    </w:lvl>
    <w:lvl w:ilvl="4" w:tplc="04090019">
      <w:start w:val="1"/>
      <w:numFmt w:val="lowerLetter"/>
      <w:lvlText w:val="%5."/>
      <w:lvlJc w:val="left"/>
      <w:pPr>
        <w:ind w:left="3600" w:hanging="360"/>
      </w:pPr>
    </w:lvl>
    <w:lvl w:ilvl="5" w:tplc="0409001B">
      <w:start w:val="1"/>
      <w:numFmt w:val="lowerRoman"/>
      <w:lvlText w:val="%6."/>
      <w:lvlJc w:val="right"/>
      <w:pPr>
        <w:ind w:left="4320" w:hanging="180"/>
      </w:pPr>
    </w:lvl>
    <w:lvl w:ilvl="6" w:tplc="0409000F">
      <w:start w:val="1"/>
      <w:numFmt w:val="decimal"/>
      <w:lvlText w:val="%7."/>
      <w:lvlJc w:val="left"/>
      <w:pPr>
        <w:ind w:left="5040" w:hanging="360"/>
      </w:pPr>
    </w:lvl>
    <w:lvl w:ilvl="7" w:tplc="04090019">
      <w:start w:val="1"/>
      <w:numFmt w:val="lowerLetter"/>
      <w:lvlText w:val="%8."/>
      <w:lvlJc w:val="left"/>
      <w:pPr>
        <w:ind w:left="5760" w:hanging="360"/>
      </w:pPr>
    </w:lvl>
    <w:lvl w:ilvl="8" w:tplc="0409001B">
      <w:start w:val="1"/>
      <w:numFmt w:val="lowerRoman"/>
      <w:lvlText w:val="%9."/>
      <w:lvlJc w:val="right"/>
      <w:pPr>
        <w:ind w:left="6480" w:hanging="180"/>
      </w:pPr>
    </w:lvl>
  </w:abstractNum>
  <w:abstractNum w:abstractNumId="22" w15:restartNumberingAfterBreak="0">
    <w:nsid w:val="65623202"/>
    <w:multiLevelType w:val="hybridMultilevel"/>
    <w:tmpl w:val="C492AE1E"/>
    <w:lvl w:ilvl="0" w:tplc="EA6CECA2">
      <w:start w:val="14"/>
      <w:numFmt w:val="bullet"/>
      <w:lvlText w:val="-"/>
      <w:lvlJc w:val="left"/>
      <w:pPr>
        <w:ind w:left="720" w:hanging="360"/>
      </w:pPr>
      <w:rPr>
        <w:rFonts w:ascii="Myriad Pro" w:eastAsiaTheme="minorHAnsi" w:hAnsi="Myriad Pro" w:cstheme="minorBidi"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3" w15:restartNumberingAfterBreak="0">
    <w:nsid w:val="6876543D"/>
    <w:multiLevelType w:val="hybridMultilevel"/>
    <w:tmpl w:val="7C180CFC"/>
    <w:lvl w:ilvl="0" w:tplc="04090001">
      <w:start w:val="1"/>
      <w:numFmt w:val="bullet"/>
      <w:lvlText w:val=""/>
      <w:lvlJc w:val="left"/>
      <w:pPr>
        <w:ind w:left="720" w:hanging="360"/>
      </w:pPr>
      <w:rPr>
        <w:rFonts w:ascii="Symbol" w:hAnsi="Symbol" w:hint="default"/>
      </w:rPr>
    </w:lvl>
    <w:lvl w:ilvl="1" w:tplc="A3125994">
      <w:start w:val="3"/>
      <w:numFmt w:val="bullet"/>
      <w:lvlText w:val="•"/>
      <w:lvlJc w:val="left"/>
      <w:pPr>
        <w:ind w:left="1440" w:hanging="360"/>
      </w:pPr>
      <w:rPr>
        <w:rFonts w:ascii="Myriad Pro" w:eastAsia="Calibri" w:hAnsi="Myriad Pro" w:cs="Times New Roman" w:hint="default"/>
        <w:sz w:val="22"/>
        <w:szCs w:val="22"/>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4" w15:restartNumberingAfterBreak="0">
    <w:nsid w:val="6E127813"/>
    <w:multiLevelType w:val="hybridMultilevel"/>
    <w:tmpl w:val="A1024738"/>
    <w:lvl w:ilvl="0" w:tplc="0409000F">
      <w:start w:val="1"/>
      <w:numFmt w:val="decimal"/>
      <w:lvlText w:val="%1."/>
      <w:lvlJc w:val="left"/>
      <w:pPr>
        <w:ind w:left="720" w:hanging="360"/>
      </w:p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25" w15:restartNumberingAfterBreak="0">
    <w:nsid w:val="6EE1039C"/>
    <w:multiLevelType w:val="multilevel"/>
    <w:tmpl w:val="E9249644"/>
    <w:lvl w:ilvl="0">
      <w:start w:val="1"/>
      <w:numFmt w:val="none"/>
      <w:pStyle w:val="Heading1"/>
      <w:suff w:val="nothing"/>
      <w:lvlText w:val="%1"/>
      <w:lvlJc w:val="left"/>
      <w:pPr>
        <w:ind w:left="0" w:firstLine="0"/>
      </w:pPr>
      <w:rPr>
        <w:rFonts w:hint="default"/>
      </w:rPr>
    </w:lvl>
    <w:lvl w:ilvl="1">
      <w:start w:val="1"/>
      <w:numFmt w:val="decimal"/>
      <w:lvlRestart w:val="0"/>
      <w:pStyle w:val="Heading2"/>
      <w:lvlText w:val="%1%2."/>
      <w:lvlJc w:val="left"/>
      <w:pPr>
        <w:ind w:left="357" w:hanging="357"/>
      </w:pPr>
      <w:rPr>
        <w:rFonts w:hint="default"/>
      </w:rPr>
    </w:lvl>
    <w:lvl w:ilvl="2">
      <w:start w:val="1"/>
      <w:numFmt w:val="decimal"/>
      <w:pStyle w:val="Heading3"/>
      <w:suff w:val="space"/>
      <w:lvlText w:val="%1%2.%3."/>
      <w:lvlJc w:val="left"/>
      <w:pPr>
        <w:ind w:left="0" w:firstLine="0"/>
      </w:pPr>
      <w:rPr>
        <w:rFonts w:hint="default"/>
      </w:rPr>
    </w:lvl>
    <w:lvl w:ilvl="3">
      <w:start w:val="1"/>
      <w:numFmt w:val="lowerLetter"/>
      <w:pStyle w:val="Heading4"/>
      <w:lvlText w:val="%1%2.%3.%4."/>
      <w:lvlJc w:val="left"/>
      <w:pPr>
        <w:ind w:left="0" w:firstLine="0"/>
      </w:pPr>
      <w:rPr>
        <w:rFonts w:hint="default"/>
      </w:rPr>
    </w:lvl>
    <w:lvl w:ilvl="4">
      <w:start w:val="1"/>
      <w:numFmt w:val="decimal"/>
      <w:lvlText w:val="%1%2.%3.%4.%5."/>
      <w:lvlJc w:val="left"/>
      <w:pPr>
        <w:ind w:left="0" w:firstLine="0"/>
      </w:pPr>
      <w:rPr>
        <w:rFonts w:hint="default"/>
      </w:rPr>
    </w:lvl>
    <w:lvl w:ilvl="5">
      <w:start w:val="1"/>
      <w:numFmt w:val="decimal"/>
      <w:lvlText w:val="%1%2.%3.%4.%5.%6."/>
      <w:lvlJc w:val="left"/>
      <w:pPr>
        <w:ind w:left="0" w:firstLine="0"/>
      </w:pPr>
      <w:rPr>
        <w:rFonts w:hint="default"/>
      </w:rPr>
    </w:lvl>
    <w:lvl w:ilvl="6">
      <w:start w:val="1"/>
      <w:numFmt w:val="decimal"/>
      <w:lvlText w:val="%1%2.%3.%4.%5.%6.%7."/>
      <w:lvlJc w:val="left"/>
      <w:pPr>
        <w:ind w:left="0" w:firstLine="0"/>
      </w:pPr>
      <w:rPr>
        <w:rFonts w:hint="default"/>
      </w:rPr>
    </w:lvl>
    <w:lvl w:ilvl="7">
      <w:start w:val="1"/>
      <w:numFmt w:val="decimal"/>
      <w:lvlText w:val="%1%2.%3.%4.%5.%6.%7.%8."/>
      <w:lvlJc w:val="left"/>
      <w:pPr>
        <w:ind w:left="0" w:firstLine="0"/>
      </w:pPr>
      <w:rPr>
        <w:rFonts w:hint="default"/>
      </w:rPr>
    </w:lvl>
    <w:lvl w:ilvl="8">
      <w:start w:val="1"/>
      <w:numFmt w:val="decimal"/>
      <w:lvlText w:val="%1%2.%3.%4.%5.%6.%7.%8.%9."/>
      <w:lvlJc w:val="left"/>
      <w:pPr>
        <w:ind w:left="0" w:firstLine="0"/>
      </w:pPr>
      <w:rPr>
        <w:rFonts w:hint="default"/>
      </w:rPr>
    </w:lvl>
  </w:abstractNum>
  <w:abstractNum w:abstractNumId="26" w15:restartNumberingAfterBreak="0">
    <w:nsid w:val="7203229A"/>
    <w:multiLevelType w:val="hybridMultilevel"/>
    <w:tmpl w:val="2F100660"/>
    <w:lvl w:ilvl="0" w:tplc="04090001">
      <w:start w:val="1"/>
      <w:numFmt w:val="bullet"/>
      <w:lvlText w:val=""/>
      <w:lvlJc w:val="left"/>
      <w:pPr>
        <w:ind w:left="1080" w:hanging="360"/>
      </w:pPr>
      <w:rPr>
        <w:rFonts w:ascii="Symbol" w:hAnsi="Symbol" w:hint="default"/>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7" w15:restartNumberingAfterBreak="0">
    <w:nsid w:val="764C19C8"/>
    <w:multiLevelType w:val="hybridMultilevel"/>
    <w:tmpl w:val="70E46E9C"/>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8" w15:restartNumberingAfterBreak="0">
    <w:nsid w:val="7B682328"/>
    <w:multiLevelType w:val="hybridMultilevel"/>
    <w:tmpl w:val="C2CEDEF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num w:numId="1" w16cid:durableId="1864005502">
    <w:abstractNumId w:val="25"/>
  </w:num>
  <w:num w:numId="2" w16cid:durableId="1710762795">
    <w:abstractNumId w:val="19"/>
  </w:num>
  <w:num w:numId="3" w16cid:durableId="1874463470">
    <w:abstractNumId w:val="9"/>
  </w:num>
  <w:num w:numId="4" w16cid:durableId="882598923">
    <w:abstractNumId w:val="18"/>
  </w:num>
  <w:num w:numId="5" w16cid:durableId="421797034">
    <w:abstractNumId w:val="8"/>
  </w:num>
  <w:num w:numId="6" w16cid:durableId="1820344032">
    <w:abstractNumId w:val="23"/>
  </w:num>
  <w:num w:numId="7" w16cid:durableId="1103302449">
    <w:abstractNumId w:val="11"/>
  </w:num>
  <w:num w:numId="8" w16cid:durableId="948508295">
    <w:abstractNumId w:val="15"/>
  </w:num>
  <w:num w:numId="9" w16cid:durableId="1067530447">
    <w:abstractNumId w:val="14"/>
  </w:num>
  <w:num w:numId="10" w16cid:durableId="344334164">
    <w:abstractNumId w:val="24"/>
  </w:num>
  <w:num w:numId="11" w16cid:durableId="1749109700">
    <w:abstractNumId w:val="3"/>
  </w:num>
  <w:num w:numId="12" w16cid:durableId="358163201">
    <w:abstractNumId w:val="26"/>
  </w:num>
  <w:num w:numId="13" w16cid:durableId="1487358488">
    <w:abstractNumId w:val="22"/>
  </w:num>
  <w:num w:numId="14" w16cid:durableId="1520391573">
    <w:abstractNumId w:val="28"/>
  </w:num>
  <w:num w:numId="15" w16cid:durableId="568271185">
    <w:abstractNumId w:val="4"/>
  </w:num>
  <w:num w:numId="16" w16cid:durableId="802507321">
    <w:abstractNumId w:val="21"/>
  </w:num>
  <w:num w:numId="17" w16cid:durableId="1417745692">
    <w:abstractNumId w:val="10"/>
  </w:num>
  <w:num w:numId="18" w16cid:durableId="597835680">
    <w:abstractNumId w:val="17"/>
  </w:num>
  <w:num w:numId="19" w16cid:durableId="1576625796">
    <w:abstractNumId w:val="2"/>
  </w:num>
  <w:num w:numId="20" w16cid:durableId="1975528003">
    <w:abstractNumId w:val="16"/>
  </w:num>
  <w:num w:numId="21" w16cid:durableId="981079733">
    <w:abstractNumId w:val="7"/>
  </w:num>
  <w:num w:numId="22" w16cid:durableId="2041009433">
    <w:abstractNumId w:val="0"/>
  </w:num>
  <w:num w:numId="23" w16cid:durableId="1525972155">
    <w:abstractNumId w:val="12"/>
  </w:num>
  <w:num w:numId="24" w16cid:durableId="550459038">
    <w:abstractNumId w:val="13"/>
  </w:num>
  <w:num w:numId="25" w16cid:durableId="915555643">
    <w:abstractNumId w:val="5"/>
  </w:num>
  <w:num w:numId="26" w16cid:durableId="638002478">
    <w:abstractNumId w:val="1"/>
  </w:num>
  <w:num w:numId="27" w16cid:durableId="19169128">
    <w:abstractNumId w:val="20"/>
  </w:num>
  <w:num w:numId="28" w16cid:durableId="717631092">
    <w:abstractNumId w:val="27"/>
  </w:num>
  <w:num w:numId="29" w16cid:durableId="1076438710">
    <w:abstractNumId w:val="6"/>
  </w:num>
  <w:numIdMacAtCleanup w:val="25"/>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sl="http://schemas.openxmlformats.org/schemaLibrary/2006/main" mc:Ignorable="w14 w15 w16se w16cid w16 w16cex w16sdtdh">
  <w:zoom w:percent="100"/>
  <w:proofState w:spelling="clean" w:grammar="clean"/>
  <w:stylePaneFormatFilter w:val="1024" w:allStyles="0" w:customStyles="0" w:latentStyles="1" w:stylesInUse="0" w:headingStyles="1" w:numberingStyles="0" w:tableStyles="0" w:directFormattingOnRuns="0" w:directFormattingOnParagraphs="0" w:directFormattingOnNumbering="0" w:directFormattingOnTables="0" w:clearFormatting="1" w:top3HeadingStyles="0" w:visibleStyles="0" w:alternateStyleNames="0"/>
  <w:defaultTabStop w:val="708"/>
  <w:hyphenationZone w:val="425"/>
  <w:evenAndOddHeaders/>
  <w:drawingGridHorizontalSpacing w:val="110"/>
  <w:displayHorizontalDrawingGridEvery w:val="2"/>
  <w:characterSpacingControl w:val="doNotCompress"/>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567068"/>
    <w:rsid w:val="0000018B"/>
    <w:rsid w:val="0000107E"/>
    <w:rsid w:val="00002730"/>
    <w:rsid w:val="00003C1F"/>
    <w:rsid w:val="000043E7"/>
    <w:rsid w:val="00005F28"/>
    <w:rsid w:val="00006753"/>
    <w:rsid w:val="0000688C"/>
    <w:rsid w:val="00007A46"/>
    <w:rsid w:val="00010453"/>
    <w:rsid w:val="00012A52"/>
    <w:rsid w:val="00012AE0"/>
    <w:rsid w:val="000142DA"/>
    <w:rsid w:val="0001471A"/>
    <w:rsid w:val="00014AEB"/>
    <w:rsid w:val="00014BBF"/>
    <w:rsid w:val="00014C82"/>
    <w:rsid w:val="000157ED"/>
    <w:rsid w:val="00015CCE"/>
    <w:rsid w:val="00015E30"/>
    <w:rsid w:val="00017938"/>
    <w:rsid w:val="000208A2"/>
    <w:rsid w:val="000210FA"/>
    <w:rsid w:val="00021158"/>
    <w:rsid w:val="00021637"/>
    <w:rsid w:val="00021C8C"/>
    <w:rsid w:val="000227F3"/>
    <w:rsid w:val="00022ADE"/>
    <w:rsid w:val="00022BF8"/>
    <w:rsid w:val="0002408C"/>
    <w:rsid w:val="0002676C"/>
    <w:rsid w:val="00026D47"/>
    <w:rsid w:val="000278EE"/>
    <w:rsid w:val="00027CE4"/>
    <w:rsid w:val="00030176"/>
    <w:rsid w:val="00030992"/>
    <w:rsid w:val="0003290D"/>
    <w:rsid w:val="000341A0"/>
    <w:rsid w:val="000343CA"/>
    <w:rsid w:val="00036125"/>
    <w:rsid w:val="00036D27"/>
    <w:rsid w:val="000376A9"/>
    <w:rsid w:val="00040144"/>
    <w:rsid w:val="00040886"/>
    <w:rsid w:val="00041829"/>
    <w:rsid w:val="00041D40"/>
    <w:rsid w:val="000451FC"/>
    <w:rsid w:val="00045825"/>
    <w:rsid w:val="0004648A"/>
    <w:rsid w:val="00046C61"/>
    <w:rsid w:val="000470E9"/>
    <w:rsid w:val="00047BAD"/>
    <w:rsid w:val="000500A5"/>
    <w:rsid w:val="000508B2"/>
    <w:rsid w:val="00050F27"/>
    <w:rsid w:val="00053A36"/>
    <w:rsid w:val="00053A58"/>
    <w:rsid w:val="00053B78"/>
    <w:rsid w:val="00054DF5"/>
    <w:rsid w:val="00056688"/>
    <w:rsid w:val="0006035D"/>
    <w:rsid w:val="0006054F"/>
    <w:rsid w:val="00060559"/>
    <w:rsid w:val="00060998"/>
    <w:rsid w:val="00062085"/>
    <w:rsid w:val="00062265"/>
    <w:rsid w:val="00062F9E"/>
    <w:rsid w:val="00063A02"/>
    <w:rsid w:val="00064F90"/>
    <w:rsid w:val="000661E4"/>
    <w:rsid w:val="00066A96"/>
    <w:rsid w:val="00066BB6"/>
    <w:rsid w:val="00067B94"/>
    <w:rsid w:val="00070A1B"/>
    <w:rsid w:val="000710D5"/>
    <w:rsid w:val="00071BF5"/>
    <w:rsid w:val="00071DA0"/>
    <w:rsid w:val="00072CC3"/>
    <w:rsid w:val="00074C40"/>
    <w:rsid w:val="000753CE"/>
    <w:rsid w:val="00075A91"/>
    <w:rsid w:val="00075E31"/>
    <w:rsid w:val="00075F3A"/>
    <w:rsid w:val="000760F6"/>
    <w:rsid w:val="00076A52"/>
    <w:rsid w:val="00076B12"/>
    <w:rsid w:val="0007746C"/>
    <w:rsid w:val="000774A1"/>
    <w:rsid w:val="000801AD"/>
    <w:rsid w:val="000804C9"/>
    <w:rsid w:val="00080E30"/>
    <w:rsid w:val="00081014"/>
    <w:rsid w:val="00081F56"/>
    <w:rsid w:val="00083EFC"/>
    <w:rsid w:val="00084C98"/>
    <w:rsid w:val="00084D13"/>
    <w:rsid w:val="00084E38"/>
    <w:rsid w:val="000850FB"/>
    <w:rsid w:val="000851E5"/>
    <w:rsid w:val="00085472"/>
    <w:rsid w:val="00085ED1"/>
    <w:rsid w:val="00086866"/>
    <w:rsid w:val="000870ED"/>
    <w:rsid w:val="00087C6A"/>
    <w:rsid w:val="00087DC2"/>
    <w:rsid w:val="00087E2E"/>
    <w:rsid w:val="0009078C"/>
    <w:rsid w:val="00090978"/>
    <w:rsid w:val="00093A21"/>
    <w:rsid w:val="00093BAF"/>
    <w:rsid w:val="00093F86"/>
    <w:rsid w:val="000950FB"/>
    <w:rsid w:val="00096A1D"/>
    <w:rsid w:val="000A0794"/>
    <w:rsid w:val="000A0917"/>
    <w:rsid w:val="000A0D6D"/>
    <w:rsid w:val="000A1535"/>
    <w:rsid w:val="000A1690"/>
    <w:rsid w:val="000A1A69"/>
    <w:rsid w:val="000A1E16"/>
    <w:rsid w:val="000A22E0"/>
    <w:rsid w:val="000A29D2"/>
    <w:rsid w:val="000A478A"/>
    <w:rsid w:val="000A4E06"/>
    <w:rsid w:val="000A4F77"/>
    <w:rsid w:val="000A51B9"/>
    <w:rsid w:val="000A5690"/>
    <w:rsid w:val="000A5AF8"/>
    <w:rsid w:val="000A693D"/>
    <w:rsid w:val="000A6F65"/>
    <w:rsid w:val="000B0730"/>
    <w:rsid w:val="000B101F"/>
    <w:rsid w:val="000B1F35"/>
    <w:rsid w:val="000B244F"/>
    <w:rsid w:val="000B26BE"/>
    <w:rsid w:val="000B31D2"/>
    <w:rsid w:val="000B38B5"/>
    <w:rsid w:val="000B3B58"/>
    <w:rsid w:val="000B401E"/>
    <w:rsid w:val="000B490E"/>
    <w:rsid w:val="000B5BBE"/>
    <w:rsid w:val="000B5E62"/>
    <w:rsid w:val="000B6DA0"/>
    <w:rsid w:val="000C0919"/>
    <w:rsid w:val="000C0C72"/>
    <w:rsid w:val="000C1AF4"/>
    <w:rsid w:val="000C1BE0"/>
    <w:rsid w:val="000C1FC3"/>
    <w:rsid w:val="000C205C"/>
    <w:rsid w:val="000C2825"/>
    <w:rsid w:val="000C3413"/>
    <w:rsid w:val="000C4CD3"/>
    <w:rsid w:val="000C5037"/>
    <w:rsid w:val="000C5741"/>
    <w:rsid w:val="000C5B71"/>
    <w:rsid w:val="000C6CFB"/>
    <w:rsid w:val="000C73DB"/>
    <w:rsid w:val="000C7548"/>
    <w:rsid w:val="000C7716"/>
    <w:rsid w:val="000C7AAA"/>
    <w:rsid w:val="000D1052"/>
    <w:rsid w:val="000D1372"/>
    <w:rsid w:val="000D1D3F"/>
    <w:rsid w:val="000D2055"/>
    <w:rsid w:val="000D2E2E"/>
    <w:rsid w:val="000D303E"/>
    <w:rsid w:val="000D3A3C"/>
    <w:rsid w:val="000D4AFF"/>
    <w:rsid w:val="000D53D9"/>
    <w:rsid w:val="000D6C84"/>
    <w:rsid w:val="000E0289"/>
    <w:rsid w:val="000E153F"/>
    <w:rsid w:val="000E24D9"/>
    <w:rsid w:val="000E4089"/>
    <w:rsid w:val="000E4AAE"/>
    <w:rsid w:val="000E5E92"/>
    <w:rsid w:val="000E6414"/>
    <w:rsid w:val="000E688B"/>
    <w:rsid w:val="000E693B"/>
    <w:rsid w:val="000E72D3"/>
    <w:rsid w:val="000F0690"/>
    <w:rsid w:val="000F0BAE"/>
    <w:rsid w:val="000F1F64"/>
    <w:rsid w:val="000F2116"/>
    <w:rsid w:val="000F291F"/>
    <w:rsid w:val="000F2F72"/>
    <w:rsid w:val="000F4565"/>
    <w:rsid w:val="000F6441"/>
    <w:rsid w:val="00100FBE"/>
    <w:rsid w:val="001020BE"/>
    <w:rsid w:val="001021F6"/>
    <w:rsid w:val="00102617"/>
    <w:rsid w:val="001028C9"/>
    <w:rsid w:val="00103E34"/>
    <w:rsid w:val="00104B9D"/>
    <w:rsid w:val="001050A6"/>
    <w:rsid w:val="00105377"/>
    <w:rsid w:val="00105979"/>
    <w:rsid w:val="00105C59"/>
    <w:rsid w:val="00105E64"/>
    <w:rsid w:val="001064D4"/>
    <w:rsid w:val="0010672D"/>
    <w:rsid w:val="00106DBB"/>
    <w:rsid w:val="00110F59"/>
    <w:rsid w:val="00110F68"/>
    <w:rsid w:val="001115C1"/>
    <w:rsid w:val="00111812"/>
    <w:rsid w:val="00111A7D"/>
    <w:rsid w:val="00113BC8"/>
    <w:rsid w:val="00113F54"/>
    <w:rsid w:val="00114735"/>
    <w:rsid w:val="00114DFF"/>
    <w:rsid w:val="00115D6F"/>
    <w:rsid w:val="0011607D"/>
    <w:rsid w:val="001174E0"/>
    <w:rsid w:val="00117C43"/>
    <w:rsid w:val="0012036A"/>
    <w:rsid w:val="00121E70"/>
    <w:rsid w:val="0012227B"/>
    <w:rsid w:val="001235D3"/>
    <w:rsid w:val="00123842"/>
    <w:rsid w:val="00125567"/>
    <w:rsid w:val="00125D68"/>
    <w:rsid w:val="0012728B"/>
    <w:rsid w:val="00130B5B"/>
    <w:rsid w:val="0013125E"/>
    <w:rsid w:val="00131860"/>
    <w:rsid w:val="0013220C"/>
    <w:rsid w:val="00132339"/>
    <w:rsid w:val="00133807"/>
    <w:rsid w:val="00135097"/>
    <w:rsid w:val="001351F1"/>
    <w:rsid w:val="0013569D"/>
    <w:rsid w:val="001364BC"/>
    <w:rsid w:val="00136BE9"/>
    <w:rsid w:val="00136F0F"/>
    <w:rsid w:val="0013711E"/>
    <w:rsid w:val="001378CE"/>
    <w:rsid w:val="00140BF8"/>
    <w:rsid w:val="0014165F"/>
    <w:rsid w:val="00141B22"/>
    <w:rsid w:val="00141B44"/>
    <w:rsid w:val="00142B4E"/>
    <w:rsid w:val="001447FB"/>
    <w:rsid w:val="001450AF"/>
    <w:rsid w:val="001455E3"/>
    <w:rsid w:val="00145E9F"/>
    <w:rsid w:val="001467A3"/>
    <w:rsid w:val="00146AF9"/>
    <w:rsid w:val="00146B4E"/>
    <w:rsid w:val="00146D7C"/>
    <w:rsid w:val="00147DB9"/>
    <w:rsid w:val="00150623"/>
    <w:rsid w:val="00150D67"/>
    <w:rsid w:val="00150D82"/>
    <w:rsid w:val="00151055"/>
    <w:rsid w:val="001510A8"/>
    <w:rsid w:val="001522ED"/>
    <w:rsid w:val="0015510C"/>
    <w:rsid w:val="00155357"/>
    <w:rsid w:val="0015612D"/>
    <w:rsid w:val="001561A8"/>
    <w:rsid w:val="0015685A"/>
    <w:rsid w:val="00157260"/>
    <w:rsid w:val="0016118C"/>
    <w:rsid w:val="001617B6"/>
    <w:rsid w:val="001621A4"/>
    <w:rsid w:val="00162EBF"/>
    <w:rsid w:val="00162EFC"/>
    <w:rsid w:val="0016318A"/>
    <w:rsid w:val="00163CB5"/>
    <w:rsid w:val="001640FE"/>
    <w:rsid w:val="00164309"/>
    <w:rsid w:val="00165BD1"/>
    <w:rsid w:val="00166C41"/>
    <w:rsid w:val="00167473"/>
    <w:rsid w:val="00167769"/>
    <w:rsid w:val="00167C1A"/>
    <w:rsid w:val="0017042C"/>
    <w:rsid w:val="00170A17"/>
    <w:rsid w:val="00172E47"/>
    <w:rsid w:val="00173862"/>
    <w:rsid w:val="00173C27"/>
    <w:rsid w:val="001759A0"/>
    <w:rsid w:val="00175A5A"/>
    <w:rsid w:val="00175E6D"/>
    <w:rsid w:val="00177FA3"/>
    <w:rsid w:val="00180A7B"/>
    <w:rsid w:val="00180FD5"/>
    <w:rsid w:val="001822D4"/>
    <w:rsid w:val="0018238D"/>
    <w:rsid w:val="00185731"/>
    <w:rsid w:val="00185FE9"/>
    <w:rsid w:val="00186002"/>
    <w:rsid w:val="00187C83"/>
    <w:rsid w:val="001902A5"/>
    <w:rsid w:val="001905E1"/>
    <w:rsid w:val="00190F15"/>
    <w:rsid w:val="00190F7C"/>
    <w:rsid w:val="001910E5"/>
    <w:rsid w:val="00193F4C"/>
    <w:rsid w:val="00193FF3"/>
    <w:rsid w:val="001943B0"/>
    <w:rsid w:val="001955D5"/>
    <w:rsid w:val="001958FC"/>
    <w:rsid w:val="00195E61"/>
    <w:rsid w:val="00197BD5"/>
    <w:rsid w:val="001A3496"/>
    <w:rsid w:val="001A3519"/>
    <w:rsid w:val="001A6EF5"/>
    <w:rsid w:val="001A7A3D"/>
    <w:rsid w:val="001A7A9E"/>
    <w:rsid w:val="001B0B31"/>
    <w:rsid w:val="001B0C52"/>
    <w:rsid w:val="001B0D43"/>
    <w:rsid w:val="001B2159"/>
    <w:rsid w:val="001B21D4"/>
    <w:rsid w:val="001B254C"/>
    <w:rsid w:val="001B3E2A"/>
    <w:rsid w:val="001B42DB"/>
    <w:rsid w:val="001B60B8"/>
    <w:rsid w:val="001B6D6A"/>
    <w:rsid w:val="001B6D8F"/>
    <w:rsid w:val="001B7488"/>
    <w:rsid w:val="001B7B9B"/>
    <w:rsid w:val="001C0C2B"/>
    <w:rsid w:val="001C1575"/>
    <w:rsid w:val="001C21F5"/>
    <w:rsid w:val="001C2426"/>
    <w:rsid w:val="001C29FF"/>
    <w:rsid w:val="001C2EB3"/>
    <w:rsid w:val="001C3ADF"/>
    <w:rsid w:val="001C43CD"/>
    <w:rsid w:val="001C49C5"/>
    <w:rsid w:val="001C52BB"/>
    <w:rsid w:val="001C5762"/>
    <w:rsid w:val="001C6BA7"/>
    <w:rsid w:val="001C6E37"/>
    <w:rsid w:val="001C7AAC"/>
    <w:rsid w:val="001C7DBF"/>
    <w:rsid w:val="001D0447"/>
    <w:rsid w:val="001D118A"/>
    <w:rsid w:val="001D1880"/>
    <w:rsid w:val="001D34EB"/>
    <w:rsid w:val="001D38B7"/>
    <w:rsid w:val="001D3AB2"/>
    <w:rsid w:val="001D45C3"/>
    <w:rsid w:val="001D5160"/>
    <w:rsid w:val="001D53D5"/>
    <w:rsid w:val="001D55AD"/>
    <w:rsid w:val="001D5A09"/>
    <w:rsid w:val="001D5A7C"/>
    <w:rsid w:val="001D7BB2"/>
    <w:rsid w:val="001E09B0"/>
    <w:rsid w:val="001E1564"/>
    <w:rsid w:val="001E1C1C"/>
    <w:rsid w:val="001E2336"/>
    <w:rsid w:val="001E2D87"/>
    <w:rsid w:val="001E37C8"/>
    <w:rsid w:val="001E5C11"/>
    <w:rsid w:val="001E6B19"/>
    <w:rsid w:val="001E6F16"/>
    <w:rsid w:val="001E725F"/>
    <w:rsid w:val="001E73CC"/>
    <w:rsid w:val="001E742B"/>
    <w:rsid w:val="001F04C1"/>
    <w:rsid w:val="001F05BF"/>
    <w:rsid w:val="001F10C0"/>
    <w:rsid w:val="001F1392"/>
    <w:rsid w:val="001F1905"/>
    <w:rsid w:val="001F1EDD"/>
    <w:rsid w:val="001F2AE7"/>
    <w:rsid w:val="001F3516"/>
    <w:rsid w:val="001F47F7"/>
    <w:rsid w:val="001F4AA5"/>
    <w:rsid w:val="001F4BF4"/>
    <w:rsid w:val="001F4D7E"/>
    <w:rsid w:val="001F4DB4"/>
    <w:rsid w:val="001F61A4"/>
    <w:rsid w:val="001F62BB"/>
    <w:rsid w:val="001F671E"/>
    <w:rsid w:val="001F6C13"/>
    <w:rsid w:val="001F790B"/>
    <w:rsid w:val="00200180"/>
    <w:rsid w:val="00200553"/>
    <w:rsid w:val="0020068E"/>
    <w:rsid w:val="00200947"/>
    <w:rsid w:val="002015FE"/>
    <w:rsid w:val="00202F2E"/>
    <w:rsid w:val="00203DFC"/>
    <w:rsid w:val="00203F7C"/>
    <w:rsid w:val="002051F5"/>
    <w:rsid w:val="00205B06"/>
    <w:rsid w:val="00205B60"/>
    <w:rsid w:val="00207113"/>
    <w:rsid w:val="0020712B"/>
    <w:rsid w:val="00207B1B"/>
    <w:rsid w:val="00213B3C"/>
    <w:rsid w:val="00215459"/>
    <w:rsid w:val="002205BE"/>
    <w:rsid w:val="002213BE"/>
    <w:rsid w:val="00221559"/>
    <w:rsid w:val="00221AA3"/>
    <w:rsid w:val="00222004"/>
    <w:rsid w:val="002228AF"/>
    <w:rsid w:val="002243C7"/>
    <w:rsid w:val="0022469C"/>
    <w:rsid w:val="00224893"/>
    <w:rsid w:val="00224F19"/>
    <w:rsid w:val="00226D33"/>
    <w:rsid w:val="00226EED"/>
    <w:rsid w:val="002308EA"/>
    <w:rsid w:val="00232E74"/>
    <w:rsid w:val="002355ED"/>
    <w:rsid w:val="002365DD"/>
    <w:rsid w:val="00236A10"/>
    <w:rsid w:val="00236BA3"/>
    <w:rsid w:val="00236E19"/>
    <w:rsid w:val="0024015E"/>
    <w:rsid w:val="00240EDB"/>
    <w:rsid w:val="00242449"/>
    <w:rsid w:val="00242FCE"/>
    <w:rsid w:val="00244DDF"/>
    <w:rsid w:val="00244F30"/>
    <w:rsid w:val="002469D6"/>
    <w:rsid w:val="002477D2"/>
    <w:rsid w:val="00250294"/>
    <w:rsid w:val="0025045A"/>
    <w:rsid w:val="0025098D"/>
    <w:rsid w:val="00251151"/>
    <w:rsid w:val="00251B3F"/>
    <w:rsid w:val="0025223B"/>
    <w:rsid w:val="002533F1"/>
    <w:rsid w:val="0025464A"/>
    <w:rsid w:val="00254CE6"/>
    <w:rsid w:val="002556A5"/>
    <w:rsid w:val="0025653B"/>
    <w:rsid w:val="00257093"/>
    <w:rsid w:val="00257678"/>
    <w:rsid w:val="002602D0"/>
    <w:rsid w:val="0026091F"/>
    <w:rsid w:val="002616ED"/>
    <w:rsid w:val="002622A9"/>
    <w:rsid w:val="00262B0F"/>
    <w:rsid w:val="002635B7"/>
    <w:rsid w:val="00263ADF"/>
    <w:rsid w:val="00264367"/>
    <w:rsid w:val="002650DB"/>
    <w:rsid w:val="00267127"/>
    <w:rsid w:val="00267F72"/>
    <w:rsid w:val="00270B3A"/>
    <w:rsid w:val="00270D37"/>
    <w:rsid w:val="002717F9"/>
    <w:rsid w:val="00272860"/>
    <w:rsid w:val="002731D5"/>
    <w:rsid w:val="00275FA7"/>
    <w:rsid w:val="002763B6"/>
    <w:rsid w:val="002769D6"/>
    <w:rsid w:val="00276B70"/>
    <w:rsid w:val="00277642"/>
    <w:rsid w:val="00277689"/>
    <w:rsid w:val="00280540"/>
    <w:rsid w:val="00281CCC"/>
    <w:rsid w:val="00282314"/>
    <w:rsid w:val="00283AF4"/>
    <w:rsid w:val="00283D27"/>
    <w:rsid w:val="00284182"/>
    <w:rsid w:val="00284AC3"/>
    <w:rsid w:val="00285244"/>
    <w:rsid w:val="00285704"/>
    <w:rsid w:val="00287DCB"/>
    <w:rsid w:val="0029027D"/>
    <w:rsid w:val="00290D3B"/>
    <w:rsid w:val="00291E21"/>
    <w:rsid w:val="0029476D"/>
    <w:rsid w:val="00294FB9"/>
    <w:rsid w:val="00295C3E"/>
    <w:rsid w:val="00296524"/>
    <w:rsid w:val="0029693A"/>
    <w:rsid w:val="00297889"/>
    <w:rsid w:val="002A02E1"/>
    <w:rsid w:val="002A0B9C"/>
    <w:rsid w:val="002A1E32"/>
    <w:rsid w:val="002A3839"/>
    <w:rsid w:val="002A3BEF"/>
    <w:rsid w:val="002A45E1"/>
    <w:rsid w:val="002A4876"/>
    <w:rsid w:val="002A4A5D"/>
    <w:rsid w:val="002A65AA"/>
    <w:rsid w:val="002A7274"/>
    <w:rsid w:val="002B1AE3"/>
    <w:rsid w:val="002B263D"/>
    <w:rsid w:val="002B28B7"/>
    <w:rsid w:val="002B2F48"/>
    <w:rsid w:val="002B3056"/>
    <w:rsid w:val="002B39A8"/>
    <w:rsid w:val="002B4E72"/>
    <w:rsid w:val="002B653B"/>
    <w:rsid w:val="002B66EB"/>
    <w:rsid w:val="002B74FE"/>
    <w:rsid w:val="002B775F"/>
    <w:rsid w:val="002C0BEF"/>
    <w:rsid w:val="002C162F"/>
    <w:rsid w:val="002C1F02"/>
    <w:rsid w:val="002C1F50"/>
    <w:rsid w:val="002C2FF3"/>
    <w:rsid w:val="002C3B1B"/>
    <w:rsid w:val="002C4706"/>
    <w:rsid w:val="002C4C51"/>
    <w:rsid w:val="002C52C6"/>
    <w:rsid w:val="002C7144"/>
    <w:rsid w:val="002C7167"/>
    <w:rsid w:val="002C7E92"/>
    <w:rsid w:val="002D0E8D"/>
    <w:rsid w:val="002D1201"/>
    <w:rsid w:val="002D1819"/>
    <w:rsid w:val="002D1F56"/>
    <w:rsid w:val="002D24BB"/>
    <w:rsid w:val="002D2566"/>
    <w:rsid w:val="002D2D24"/>
    <w:rsid w:val="002D3AA2"/>
    <w:rsid w:val="002D3C9E"/>
    <w:rsid w:val="002D5786"/>
    <w:rsid w:val="002D5A40"/>
    <w:rsid w:val="002D7FD2"/>
    <w:rsid w:val="002E0D86"/>
    <w:rsid w:val="002E2104"/>
    <w:rsid w:val="002E2B80"/>
    <w:rsid w:val="002E2BF7"/>
    <w:rsid w:val="002E4080"/>
    <w:rsid w:val="002E40D2"/>
    <w:rsid w:val="002E46F6"/>
    <w:rsid w:val="002E7F20"/>
    <w:rsid w:val="002F04E6"/>
    <w:rsid w:val="002F060E"/>
    <w:rsid w:val="002F093D"/>
    <w:rsid w:val="002F0962"/>
    <w:rsid w:val="002F2AF2"/>
    <w:rsid w:val="002F2D0F"/>
    <w:rsid w:val="002F2DA0"/>
    <w:rsid w:val="002F3678"/>
    <w:rsid w:val="002F3B38"/>
    <w:rsid w:val="002F4545"/>
    <w:rsid w:val="002F483F"/>
    <w:rsid w:val="002F4A3F"/>
    <w:rsid w:val="002F4BB0"/>
    <w:rsid w:val="002F5F29"/>
    <w:rsid w:val="002F6346"/>
    <w:rsid w:val="002F63D1"/>
    <w:rsid w:val="002F75EE"/>
    <w:rsid w:val="00300098"/>
    <w:rsid w:val="00303270"/>
    <w:rsid w:val="00304BDE"/>
    <w:rsid w:val="00305350"/>
    <w:rsid w:val="003070BB"/>
    <w:rsid w:val="00307272"/>
    <w:rsid w:val="00307570"/>
    <w:rsid w:val="00307C37"/>
    <w:rsid w:val="0031135B"/>
    <w:rsid w:val="003116BE"/>
    <w:rsid w:val="003122B0"/>
    <w:rsid w:val="003140F8"/>
    <w:rsid w:val="00314415"/>
    <w:rsid w:val="0031457E"/>
    <w:rsid w:val="00314756"/>
    <w:rsid w:val="00315A96"/>
    <w:rsid w:val="00315ED6"/>
    <w:rsid w:val="003168AC"/>
    <w:rsid w:val="00317936"/>
    <w:rsid w:val="00317F51"/>
    <w:rsid w:val="00322B38"/>
    <w:rsid w:val="00323138"/>
    <w:rsid w:val="00323DF5"/>
    <w:rsid w:val="00324AC1"/>
    <w:rsid w:val="00325D52"/>
    <w:rsid w:val="0032680E"/>
    <w:rsid w:val="00326FF5"/>
    <w:rsid w:val="00327FC6"/>
    <w:rsid w:val="00327FE1"/>
    <w:rsid w:val="00330287"/>
    <w:rsid w:val="003305D3"/>
    <w:rsid w:val="0033140B"/>
    <w:rsid w:val="00331AE6"/>
    <w:rsid w:val="0033217E"/>
    <w:rsid w:val="00332462"/>
    <w:rsid w:val="00332603"/>
    <w:rsid w:val="0033277F"/>
    <w:rsid w:val="003329B9"/>
    <w:rsid w:val="00332E58"/>
    <w:rsid w:val="003330EA"/>
    <w:rsid w:val="003335EE"/>
    <w:rsid w:val="00333779"/>
    <w:rsid w:val="003340C8"/>
    <w:rsid w:val="00334A01"/>
    <w:rsid w:val="00340364"/>
    <w:rsid w:val="00340FB3"/>
    <w:rsid w:val="003415F1"/>
    <w:rsid w:val="00341BC9"/>
    <w:rsid w:val="00341BF5"/>
    <w:rsid w:val="003421F5"/>
    <w:rsid w:val="0034254D"/>
    <w:rsid w:val="00343112"/>
    <w:rsid w:val="00345B67"/>
    <w:rsid w:val="003461DF"/>
    <w:rsid w:val="00346A06"/>
    <w:rsid w:val="00347006"/>
    <w:rsid w:val="00347012"/>
    <w:rsid w:val="00350913"/>
    <w:rsid w:val="00350CD3"/>
    <w:rsid w:val="0035239A"/>
    <w:rsid w:val="00352978"/>
    <w:rsid w:val="003529D2"/>
    <w:rsid w:val="00352BAB"/>
    <w:rsid w:val="003557D7"/>
    <w:rsid w:val="00356EC9"/>
    <w:rsid w:val="00360479"/>
    <w:rsid w:val="003604F0"/>
    <w:rsid w:val="003607C8"/>
    <w:rsid w:val="0036098A"/>
    <w:rsid w:val="00361F93"/>
    <w:rsid w:val="00362549"/>
    <w:rsid w:val="00362702"/>
    <w:rsid w:val="00364289"/>
    <w:rsid w:val="003642F1"/>
    <w:rsid w:val="00364CE6"/>
    <w:rsid w:val="00366F89"/>
    <w:rsid w:val="00367E65"/>
    <w:rsid w:val="00371284"/>
    <w:rsid w:val="0037200C"/>
    <w:rsid w:val="00372C50"/>
    <w:rsid w:val="003731F7"/>
    <w:rsid w:val="00374BC7"/>
    <w:rsid w:val="00374CAF"/>
    <w:rsid w:val="00375E91"/>
    <w:rsid w:val="00376365"/>
    <w:rsid w:val="00376583"/>
    <w:rsid w:val="00376593"/>
    <w:rsid w:val="00380D54"/>
    <w:rsid w:val="00381142"/>
    <w:rsid w:val="00381270"/>
    <w:rsid w:val="00381E33"/>
    <w:rsid w:val="003824C4"/>
    <w:rsid w:val="0038272E"/>
    <w:rsid w:val="00382A64"/>
    <w:rsid w:val="003838FB"/>
    <w:rsid w:val="00384331"/>
    <w:rsid w:val="0038512C"/>
    <w:rsid w:val="00385B18"/>
    <w:rsid w:val="003861D9"/>
    <w:rsid w:val="00386BBD"/>
    <w:rsid w:val="00387D9A"/>
    <w:rsid w:val="0039171F"/>
    <w:rsid w:val="00391FA7"/>
    <w:rsid w:val="00392D94"/>
    <w:rsid w:val="0039403A"/>
    <w:rsid w:val="00394AA9"/>
    <w:rsid w:val="003964AB"/>
    <w:rsid w:val="003A0E79"/>
    <w:rsid w:val="003A2E68"/>
    <w:rsid w:val="003A3543"/>
    <w:rsid w:val="003A3912"/>
    <w:rsid w:val="003A3D27"/>
    <w:rsid w:val="003A44C7"/>
    <w:rsid w:val="003A548D"/>
    <w:rsid w:val="003A55D2"/>
    <w:rsid w:val="003A5609"/>
    <w:rsid w:val="003A5CE5"/>
    <w:rsid w:val="003A6491"/>
    <w:rsid w:val="003A6E4A"/>
    <w:rsid w:val="003A73E6"/>
    <w:rsid w:val="003A7D21"/>
    <w:rsid w:val="003B1119"/>
    <w:rsid w:val="003B1F72"/>
    <w:rsid w:val="003B234E"/>
    <w:rsid w:val="003B272E"/>
    <w:rsid w:val="003B3BB7"/>
    <w:rsid w:val="003B3D60"/>
    <w:rsid w:val="003B40A8"/>
    <w:rsid w:val="003B4179"/>
    <w:rsid w:val="003B41F7"/>
    <w:rsid w:val="003B4938"/>
    <w:rsid w:val="003B4DC7"/>
    <w:rsid w:val="003B506C"/>
    <w:rsid w:val="003B74F4"/>
    <w:rsid w:val="003C101A"/>
    <w:rsid w:val="003C228F"/>
    <w:rsid w:val="003C2592"/>
    <w:rsid w:val="003C25DF"/>
    <w:rsid w:val="003C4F97"/>
    <w:rsid w:val="003C67B1"/>
    <w:rsid w:val="003C6E75"/>
    <w:rsid w:val="003D0208"/>
    <w:rsid w:val="003D05BF"/>
    <w:rsid w:val="003D0994"/>
    <w:rsid w:val="003D0A3F"/>
    <w:rsid w:val="003D12A1"/>
    <w:rsid w:val="003D36ED"/>
    <w:rsid w:val="003D4113"/>
    <w:rsid w:val="003D5921"/>
    <w:rsid w:val="003D5C48"/>
    <w:rsid w:val="003D5DA5"/>
    <w:rsid w:val="003E0D51"/>
    <w:rsid w:val="003E1711"/>
    <w:rsid w:val="003E2F65"/>
    <w:rsid w:val="003E3307"/>
    <w:rsid w:val="003E3522"/>
    <w:rsid w:val="003E47C4"/>
    <w:rsid w:val="003E53F1"/>
    <w:rsid w:val="003E578F"/>
    <w:rsid w:val="003E60B3"/>
    <w:rsid w:val="003E69FD"/>
    <w:rsid w:val="003E6CA9"/>
    <w:rsid w:val="003E6DFF"/>
    <w:rsid w:val="003F159C"/>
    <w:rsid w:val="003F175E"/>
    <w:rsid w:val="003F1A89"/>
    <w:rsid w:val="003F1AFD"/>
    <w:rsid w:val="003F2B62"/>
    <w:rsid w:val="003F35E7"/>
    <w:rsid w:val="003F4213"/>
    <w:rsid w:val="003F544B"/>
    <w:rsid w:val="003F5483"/>
    <w:rsid w:val="003F5CA5"/>
    <w:rsid w:val="003F6286"/>
    <w:rsid w:val="003F6CCA"/>
    <w:rsid w:val="0040050A"/>
    <w:rsid w:val="004009A2"/>
    <w:rsid w:val="00400FEF"/>
    <w:rsid w:val="004015DF"/>
    <w:rsid w:val="004029FA"/>
    <w:rsid w:val="004038A9"/>
    <w:rsid w:val="00405700"/>
    <w:rsid w:val="00406820"/>
    <w:rsid w:val="00410179"/>
    <w:rsid w:val="00410541"/>
    <w:rsid w:val="004108E3"/>
    <w:rsid w:val="00411069"/>
    <w:rsid w:val="00411796"/>
    <w:rsid w:val="00411BA6"/>
    <w:rsid w:val="00412145"/>
    <w:rsid w:val="0041254C"/>
    <w:rsid w:val="004130DF"/>
    <w:rsid w:val="00414D1E"/>
    <w:rsid w:val="00415125"/>
    <w:rsid w:val="004158D5"/>
    <w:rsid w:val="004165F4"/>
    <w:rsid w:val="00416AD9"/>
    <w:rsid w:val="00417FD1"/>
    <w:rsid w:val="00421A45"/>
    <w:rsid w:val="004227A0"/>
    <w:rsid w:val="00423A04"/>
    <w:rsid w:val="00423D1F"/>
    <w:rsid w:val="0042535A"/>
    <w:rsid w:val="0042582B"/>
    <w:rsid w:val="00425D99"/>
    <w:rsid w:val="00425F8B"/>
    <w:rsid w:val="00426CC0"/>
    <w:rsid w:val="00426FAA"/>
    <w:rsid w:val="00427803"/>
    <w:rsid w:val="00427874"/>
    <w:rsid w:val="00427A38"/>
    <w:rsid w:val="00427D11"/>
    <w:rsid w:val="00430EC2"/>
    <w:rsid w:val="00434248"/>
    <w:rsid w:val="0043521E"/>
    <w:rsid w:val="00435786"/>
    <w:rsid w:val="00436D64"/>
    <w:rsid w:val="004372A3"/>
    <w:rsid w:val="00437F3F"/>
    <w:rsid w:val="004401B8"/>
    <w:rsid w:val="0044020D"/>
    <w:rsid w:val="0044062B"/>
    <w:rsid w:val="004413D4"/>
    <w:rsid w:val="00443DC5"/>
    <w:rsid w:val="00444DAD"/>
    <w:rsid w:val="00445CA9"/>
    <w:rsid w:val="004501DF"/>
    <w:rsid w:val="00450300"/>
    <w:rsid w:val="00450341"/>
    <w:rsid w:val="00450D3E"/>
    <w:rsid w:val="00450E72"/>
    <w:rsid w:val="0045251F"/>
    <w:rsid w:val="00452C72"/>
    <w:rsid w:val="0045310F"/>
    <w:rsid w:val="004540C4"/>
    <w:rsid w:val="00454951"/>
    <w:rsid w:val="00455154"/>
    <w:rsid w:val="00455BEF"/>
    <w:rsid w:val="0045607E"/>
    <w:rsid w:val="00456EA8"/>
    <w:rsid w:val="00460CC9"/>
    <w:rsid w:val="00461B6A"/>
    <w:rsid w:val="004620EC"/>
    <w:rsid w:val="00462EC6"/>
    <w:rsid w:val="00462FF9"/>
    <w:rsid w:val="004631AE"/>
    <w:rsid w:val="00463657"/>
    <w:rsid w:val="00463D6B"/>
    <w:rsid w:val="00464EEC"/>
    <w:rsid w:val="0046512F"/>
    <w:rsid w:val="004656CF"/>
    <w:rsid w:val="004669D4"/>
    <w:rsid w:val="00467751"/>
    <w:rsid w:val="00467A1B"/>
    <w:rsid w:val="00470388"/>
    <w:rsid w:val="00470F10"/>
    <w:rsid w:val="0047129D"/>
    <w:rsid w:val="00471318"/>
    <w:rsid w:val="00472088"/>
    <w:rsid w:val="00472103"/>
    <w:rsid w:val="00472786"/>
    <w:rsid w:val="00472C4E"/>
    <w:rsid w:val="004730E7"/>
    <w:rsid w:val="00473F76"/>
    <w:rsid w:val="00475AEF"/>
    <w:rsid w:val="00476567"/>
    <w:rsid w:val="00476C18"/>
    <w:rsid w:val="00480257"/>
    <w:rsid w:val="0048077A"/>
    <w:rsid w:val="0048163F"/>
    <w:rsid w:val="00481962"/>
    <w:rsid w:val="00483B94"/>
    <w:rsid w:val="00484A63"/>
    <w:rsid w:val="00485E95"/>
    <w:rsid w:val="00486220"/>
    <w:rsid w:val="00486EDD"/>
    <w:rsid w:val="00486F68"/>
    <w:rsid w:val="00487211"/>
    <w:rsid w:val="00487798"/>
    <w:rsid w:val="004901D1"/>
    <w:rsid w:val="00490285"/>
    <w:rsid w:val="0049102F"/>
    <w:rsid w:val="00491875"/>
    <w:rsid w:val="00492D36"/>
    <w:rsid w:val="00493E2B"/>
    <w:rsid w:val="004947E8"/>
    <w:rsid w:val="004954B1"/>
    <w:rsid w:val="004957F9"/>
    <w:rsid w:val="004958AD"/>
    <w:rsid w:val="004960B1"/>
    <w:rsid w:val="00496721"/>
    <w:rsid w:val="004973D3"/>
    <w:rsid w:val="004A09D6"/>
    <w:rsid w:val="004A23DC"/>
    <w:rsid w:val="004A2837"/>
    <w:rsid w:val="004A30F0"/>
    <w:rsid w:val="004A3581"/>
    <w:rsid w:val="004A467F"/>
    <w:rsid w:val="004A7F42"/>
    <w:rsid w:val="004B0441"/>
    <w:rsid w:val="004B0B07"/>
    <w:rsid w:val="004B15D3"/>
    <w:rsid w:val="004B1A00"/>
    <w:rsid w:val="004B2E44"/>
    <w:rsid w:val="004B3ECD"/>
    <w:rsid w:val="004B4EA8"/>
    <w:rsid w:val="004B67AD"/>
    <w:rsid w:val="004B6E99"/>
    <w:rsid w:val="004B724B"/>
    <w:rsid w:val="004B7ADE"/>
    <w:rsid w:val="004B7C4F"/>
    <w:rsid w:val="004B7E13"/>
    <w:rsid w:val="004C0860"/>
    <w:rsid w:val="004C1891"/>
    <w:rsid w:val="004C3C09"/>
    <w:rsid w:val="004C5F60"/>
    <w:rsid w:val="004C6256"/>
    <w:rsid w:val="004C7148"/>
    <w:rsid w:val="004C75E1"/>
    <w:rsid w:val="004C7807"/>
    <w:rsid w:val="004D0C56"/>
    <w:rsid w:val="004D250C"/>
    <w:rsid w:val="004D2EF4"/>
    <w:rsid w:val="004D38ED"/>
    <w:rsid w:val="004D5725"/>
    <w:rsid w:val="004D64AE"/>
    <w:rsid w:val="004D654F"/>
    <w:rsid w:val="004D72AF"/>
    <w:rsid w:val="004D72E6"/>
    <w:rsid w:val="004D738A"/>
    <w:rsid w:val="004D74B5"/>
    <w:rsid w:val="004E002A"/>
    <w:rsid w:val="004E11C2"/>
    <w:rsid w:val="004E14F2"/>
    <w:rsid w:val="004E1F62"/>
    <w:rsid w:val="004E2F27"/>
    <w:rsid w:val="004E3443"/>
    <w:rsid w:val="004E3DA3"/>
    <w:rsid w:val="004E4468"/>
    <w:rsid w:val="004E6C23"/>
    <w:rsid w:val="004E7921"/>
    <w:rsid w:val="004E7B02"/>
    <w:rsid w:val="004F02B4"/>
    <w:rsid w:val="004F03E7"/>
    <w:rsid w:val="004F05BA"/>
    <w:rsid w:val="004F2110"/>
    <w:rsid w:val="004F219B"/>
    <w:rsid w:val="004F2451"/>
    <w:rsid w:val="004F34D4"/>
    <w:rsid w:val="004F36FB"/>
    <w:rsid w:val="004F37CE"/>
    <w:rsid w:val="004F3F9B"/>
    <w:rsid w:val="004F427E"/>
    <w:rsid w:val="004F4664"/>
    <w:rsid w:val="004F5990"/>
    <w:rsid w:val="004F6041"/>
    <w:rsid w:val="004F6C63"/>
    <w:rsid w:val="004F7F8C"/>
    <w:rsid w:val="005001E1"/>
    <w:rsid w:val="005009A2"/>
    <w:rsid w:val="005010AF"/>
    <w:rsid w:val="00502181"/>
    <w:rsid w:val="00502AA2"/>
    <w:rsid w:val="00502D67"/>
    <w:rsid w:val="005034B8"/>
    <w:rsid w:val="00503A04"/>
    <w:rsid w:val="00504404"/>
    <w:rsid w:val="0050558D"/>
    <w:rsid w:val="00505937"/>
    <w:rsid w:val="00505B4B"/>
    <w:rsid w:val="00505C2C"/>
    <w:rsid w:val="005065BB"/>
    <w:rsid w:val="005066DA"/>
    <w:rsid w:val="00507D13"/>
    <w:rsid w:val="00511257"/>
    <w:rsid w:val="00511D7E"/>
    <w:rsid w:val="005123E7"/>
    <w:rsid w:val="00514008"/>
    <w:rsid w:val="005149EB"/>
    <w:rsid w:val="00515130"/>
    <w:rsid w:val="00515199"/>
    <w:rsid w:val="005151AF"/>
    <w:rsid w:val="00515BAF"/>
    <w:rsid w:val="0051651E"/>
    <w:rsid w:val="00516C5F"/>
    <w:rsid w:val="00516CCA"/>
    <w:rsid w:val="00521398"/>
    <w:rsid w:val="005213AF"/>
    <w:rsid w:val="00522970"/>
    <w:rsid w:val="00523E0F"/>
    <w:rsid w:val="00523E19"/>
    <w:rsid w:val="00524622"/>
    <w:rsid w:val="00524D81"/>
    <w:rsid w:val="00525C3A"/>
    <w:rsid w:val="00525D95"/>
    <w:rsid w:val="00525F40"/>
    <w:rsid w:val="005271F9"/>
    <w:rsid w:val="005309CD"/>
    <w:rsid w:val="00530B28"/>
    <w:rsid w:val="00530D99"/>
    <w:rsid w:val="00530E9A"/>
    <w:rsid w:val="005312CD"/>
    <w:rsid w:val="00531AE8"/>
    <w:rsid w:val="00533990"/>
    <w:rsid w:val="00534684"/>
    <w:rsid w:val="00534755"/>
    <w:rsid w:val="005351BB"/>
    <w:rsid w:val="00536F99"/>
    <w:rsid w:val="0053765A"/>
    <w:rsid w:val="00540329"/>
    <w:rsid w:val="005407AD"/>
    <w:rsid w:val="00542DD7"/>
    <w:rsid w:val="005436DB"/>
    <w:rsid w:val="0054374C"/>
    <w:rsid w:val="00544EC5"/>
    <w:rsid w:val="00545678"/>
    <w:rsid w:val="00545A78"/>
    <w:rsid w:val="00546398"/>
    <w:rsid w:val="00547704"/>
    <w:rsid w:val="00547F82"/>
    <w:rsid w:val="0055113F"/>
    <w:rsid w:val="00551229"/>
    <w:rsid w:val="00551C78"/>
    <w:rsid w:val="005525AB"/>
    <w:rsid w:val="00552B30"/>
    <w:rsid w:val="0055398A"/>
    <w:rsid w:val="0055574D"/>
    <w:rsid w:val="00555A55"/>
    <w:rsid w:val="005560E9"/>
    <w:rsid w:val="005561BD"/>
    <w:rsid w:val="0056052B"/>
    <w:rsid w:val="00560C30"/>
    <w:rsid w:val="005611E1"/>
    <w:rsid w:val="00561948"/>
    <w:rsid w:val="005622E3"/>
    <w:rsid w:val="005655CB"/>
    <w:rsid w:val="0056579E"/>
    <w:rsid w:val="00566DBF"/>
    <w:rsid w:val="00567068"/>
    <w:rsid w:val="00567708"/>
    <w:rsid w:val="005734BD"/>
    <w:rsid w:val="00574265"/>
    <w:rsid w:val="00575118"/>
    <w:rsid w:val="00576765"/>
    <w:rsid w:val="00576852"/>
    <w:rsid w:val="00576E1A"/>
    <w:rsid w:val="00577649"/>
    <w:rsid w:val="005805E3"/>
    <w:rsid w:val="00580DB7"/>
    <w:rsid w:val="00581E56"/>
    <w:rsid w:val="005820A2"/>
    <w:rsid w:val="00582A2E"/>
    <w:rsid w:val="00582CAA"/>
    <w:rsid w:val="005838A7"/>
    <w:rsid w:val="00583DC6"/>
    <w:rsid w:val="00584131"/>
    <w:rsid w:val="00586F77"/>
    <w:rsid w:val="005879F2"/>
    <w:rsid w:val="00587F8E"/>
    <w:rsid w:val="0059154A"/>
    <w:rsid w:val="00591609"/>
    <w:rsid w:val="00591F66"/>
    <w:rsid w:val="00592551"/>
    <w:rsid w:val="00592638"/>
    <w:rsid w:val="0059309C"/>
    <w:rsid w:val="00596FBD"/>
    <w:rsid w:val="005A07D3"/>
    <w:rsid w:val="005A0F56"/>
    <w:rsid w:val="005A1B1E"/>
    <w:rsid w:val="005A2849"/>
    <w:rsid w:val="005A28A2"/>
    <w:rsid w:val="005A373F"/>
    <w:rsid w:val="005A3B98"/>
    <w:rsid w:val="005A4A51"/>
    <w:rsid w:val="005A4BB1"/>
    <w:rsid w:val="005A52D6"/>
    <w:rsid w:val="005A5310"/>
    <w:rsid w:val="005A7ADB"/>
    <w:rsid w:val="005A7C22"/>
    <w:rsid w:val="005A7C31"/>
    <w:rsid w:val="005B06F1"/>
    <w:rsid w:val="005B0F73"/>
    <w:rsid w:val="005B1A3A"/>
    <w:rsid w:val="005B1E5C"/>
    <w:rsid w:val="005B2FF5"/>
    <w:rsid w:val="005B385C"/>
    <w:rsid w:val="005B3DE6"/>
    <w:rsid w:val="005B3EB2"/>
    <w:rsid w:val="005B47EA"/>
    <w:rsid w:val="005B4FF8"/>
    <w:rsid w:val="005B5EB2"/>
    <w:rsid w:val="005B6807"/>
    <w:rsid w:val="005B71F5"/>
    <w:rsid w:val="005B77D4"/>
    <w:rsid w:val="005C0F05"/>
    <w:rsid w:val="005C1006"/>
    <w:rsid w:val="005C149B"/>
    <w:rsid w:val="005C1C38"/>
    <w:rsid w:val="005C3AE0"/>
    <w:rsid w:val="005C41E0"/>
    <w:rsid w:val="005C4FD4"/>
    <w:rsid w:val="005C5E8F"/>
    <w:rsid w:val="005C6046"/>
    <w:rsid w:val="005C61B1"/>
    <w:rsid w:val="005C667E"/>
    <w:rsid w:val="005C7AEE"/>
    <w:rsid w:val="005D1062"/>
    <w:rsid w:val="005D1236"/>
    <w:rsid w:val="005D16A2"/>
    <w:rsid w:val="005D2799"/>
    <w:rsid w:val="005D3641"/>
    <w:rsid w:val="005D5061"/>
    <w:rsid w:val="005D552A"/>
    <w:rsid w:val="005D5DD1"/>
    <w:rsid w:val="005D5EBB"/>
    <w:rsid w:val="005D7608"/>
    <w:rsid w:val="005E03C7"/>
    <w:rsid w:val="005E092F"/>
    <w:rsid w:val="005E0D15"/>
    <w:rsid w:val="005E22E1"/>
    <w:rsid w:val="005E232C"/>
    <w:rsid w:val="005E2BB8"/>
    <w:rsid w:val="005E370B"/>
    <w:rsid w:val="005E4B55"/>
    <w:rsid w:val="005E5875"/>
    <w:rsid w:val="005E6986"/>
    <w:rsid w:val="005E754D"/>
    <w:rsid w:val="005E7CDE"/>
    <w:rsid w:val="005F0FD1"/>
    <w:rsid w:val="005F366B"/>
    <w:rsid w:val="005F3A57"/>
    <w:rsid w:val="005F4961"/>
    <w:rsid w:val="005F4A61"/>
    <w:rsid w:val="005F55F3"/>
    <w:rsid w:val="005F5DFA"/>
    <w:rsid w:val="005F5EB0"/>
    <w:rsid w:val="005F6508"/>
    <w:rsid w:val="005F6533"/>
    <w:rsid w:val="005F6983"/>
    <w:rsid w:val="005F7DDC"/>
    <w:rsid w:val="006000C1"/>
    <w:rsid w:val="0060049D"/>
    <w:rsid w:val="00600B2A"/>
    <w:rsid w:val="00600C70"/>
    <w:rsid w:val="00603BF3"/>
    <w:rsid w:val="00604338"/>
    <w:rsid w:val="006046AF"/>
    <w:rsid w:val="00604AE5"/>
    <w:rsid w:val="00606318"/>
    <w:rsid w:val="00606C7F"/>
    <w:rsid w:val="00607501"/>
    <w:rsid w:val="0060753E"/>
    <w:rsid w:val="00610288"/>
    <w:rsid w:val="006108EA"/>
    <w:rsid w:val="006119F9"/>
    <w:rsid w:val="00611A8F"/>
    <w:rsid w:val="00611E8C"/>
    <w:rsid w:val="00612FC4"/>
    <w:rsid w:val="00613A7A"/>
    <w:rsid w:val="0061426A"/>
    <w:rsid w:val="00614350"/>
    <w:rsid w:val="0061726E"/>
    <w:rsid w:val="006179D3"/>
    <w:rsid w:val="00620414"/>
    <w:rsid w:val="00620AC6"/>
    <w:rsid w:val="0062287B"/>
    <w:rsid w:val="00622E06"/>
    <w:rsid w:val="006230EE"/>
    <w:rsid w:val="00623D15"/>
    <w:rsid w:val="00623F47"/>
    <w:rsid w:val="00624A89"/>
    <w:rsid w:val="00624BEF"/>
    <w:rsid w:val="006256E8"/>
    <w:rsid w:val="006260E5"/>
    <w:rsid w:val="00626189"/>
    <w:rsid w:val="006265A6"/>
    <w:rsid w:val="00627351"/>
    <w:rsid w:val="00627382"/>
    <w:rsid w:val="006310C2"/>
    <w:rsid w:val="00632101"/>
    <w:rsid w:val="00633508"/>
    <w:rsid w:val="00633AFE"/>
    <w:rsid w:val="006343BF"/>
    <w:rsid w:val="006345C8"/>
    <w:rsid w:val="006364F0"/>
    <w:rsid w:val="006369A5"/>
    <w:rsid w:val="00636ACF"/>
    <w:rsid w:val="00636E9E"/>
    <w:rsid w:val="0063769B"/>
    <w:rsid w:val="006379CD"/>
    <w:rsid w:val="00637C31"/>
    <w:rsid w:val="00640083"/>
    <w:rsid w:val="006400BB"/>
    <w:rsid w:val="00640581"/>
    <w:rsid w:val="006417C4"/>
    <w:rsid w:val="00643C3F"/>
    <w:rsid w:val="0064470A"/>
    <w:rsid w:val="00644775"/>
    <w:rsid w:val="00644A3F"/>
    <w:rsid w:val="00644B49"/>
    <w:rsid w:val="00644C49"/>
    <w:rsid w:val="006451DC"/>
    <w:rsid w:val="006456EC"/>
    <w:rsid w:val="00645738"/>
    <w:rsid w:val="00646215"/>
    <w:rsid w:val="00647489"/>
    <w:rsid w:val="006476D7"/>
    <w:rsid w:val="00647DC8"/>
    <w:rsid w:val="00647DED"/>
    <w:rsid w:val="0065016C"/>
    <w:rsid w:val="006503D7"/>
    <w:rsid w:val="006508D1"/>
    <w:rsid w:val="00650D83"/>
    <w:rsid w:val="00651059"/>
    <w:rsid w:val="0065135E"/>
    <w:rsid w:val="006516C7"/>
    <w:rsid w:val="006517A4"/>
    <w:rsid w:val="00652C23"/>
    <w:rsid w:val="00652D9A"/>
    <w:rsid w:val="00653CF9"/>
    <w:rsid w:val="006554D5"/>
    <w:rsid w:val="00655711"/>
    <w:rsid w:val="00656A14"/>
    <w:rsid w:val="00657323"/>
    <w:rsid w:val="00657A40"/>
    <w:rsid w:val="006604B2"/>
    <w:rsid w:val="00664F08"/>
    <w:rsid w:val="0066577B"/>
    <w:rsid w:val="00665AB4"/>
    <w:rsid w:val="00665EC9"/>
    <w:rsid w:val="006668A3"/>
    <w:rsid w:val="00666A8D"/>
    <w:rsid w:val="00666C07"/>
    <w:rsid w:val="0066775A"/>
    <w:rsid w:val="00671A4D"/>
    <w:rsid w:val="006722BE"/>
    <w:rsid w:val="00672961"/>
    <w:rsid w:val="006745BF"/>
    <w:rsid w:val="006763A9"/>
    <w:rsid w:val="00676BAB"/>
    <w:rsid w:val="0067783F"/>
    <w:rsid w:val="00677A5E"/>
    <w:rsid w:val="0068304F"/>
    <w:rsid w:val="00683D55"/>
    <w:rsid w:val="00686D74"/>
    <w:rsid w:val="00686DE4"/>
    <w:rsid w:val="0068719C"/>
    <w:rsid w:val="00687AF5"/>
    <w:rsid w:val="00690C1A"/>
    <w:rsid w:val="00691AF2"/>
    <w:rsid w:val="006925E3"/>
    <w:rsid w:val="006929AC"/>
    <w:rsid w:val="00692C85"/>
    <w:rsid w:val="00692EAB"/>
    <w:rsid w:val="00694AF9"/>
    <w:rsid w:val="0069531D"/>
    <w:rsid w:val="00697B38"/>
    <w:rsid w:val="00697FC6"/>
    <w:rsid w:val="006A1290"/>
    <w:rsid w:val="006A187F"/>
    <w:rsid w:val="006A197A"/>
    <w:rsid w:val="006A1A53"/>
    <w:rsid w:val="006A25BA"/>
    <w:rsid w:val="006A3685"/>
    <w:rsid w:val="006A44C9"/>
    <w:rsid w:val="006A4F78"/>
    <w:rsid w:val="006A566B"/>
    <w:rsid w:val="006A593B"/>
    <w:rsid w:val="006A641F"/>
    <w:rsid w:val="006A6E3D"/>
    <w:rsid w:val="006A7CA2"/>
    <w:rsid w:val="006B0310"/>
    <w:rsid w:val="006B0A00"/>
    <w:rsid w:val="006B0DDC"/>
    <w:rsid w:val="006B172F"/>
    <w:rsid w:val="006B1BA9"/>
    <w:rsid w:val="006B2875"/>
    <w:rsid w:val="006B3619"/>
    <w:rsid w:val="006B3839"/>
    <w:rsid w:val="006B5415"/>
    <w:rsid w:val="006B56A3"/>
    <w:rsid w:val="006B602E"/>
    <w:rsid w:val="006B60A9"/>
    <w:rsid w:val="006B6F20"/>
    <w:rsid w:val="006C0C95"/>
    <w:rsid w:val="006C14D5"/>
    <w:rsid w:val="006C18FB"/>
    <w:rsid w:val="006C1B4E"/>
    <w:rsid w:val="006C1BAD"/>
    <w:rsid w:val="006C34AD"/>
    <w:rsid w:val="006C36B8"/>
    <w:rsid w:val="006C3E0B"/>
    <w:rsid w:val="006C49FE"/>
    <w:rsid w:val="006C4BBF"/>
    <w:rsid w:val="006C5FD0"/>
    <w:rsid w:val="006C6C6B"/>
    <w:rsid w:val="006C6FE7"/>
    <w:rsid w:val="006C7103"/>
    <w:rsid w:val="006C7762"/>
    <w:rsid w:val="006C7B82"/>
    <w:rsid w:val="006D1086"/>
    <w:rsid w:val="006D1F9F"/>
    <w:rsid w:val="006D39F4"/>
    <w:rsid w:val="006D40CB"/>
    <w:rsid w:val="006D5585"/>
    <w:rsid w:val="006D5D39"/>
    <w:rsid w:val="006E0139"/>
    <w:rsid w:val="006E043D"/>
    <w:rsid w:val="006E0A90"/>
    <w:rsid w:val="006E0E50"/>
    <w:rsid w:val="006E1FE2"/>
    <w:rsid w:val="006E20E7"/>
    <w:rsid w:val="006E311B"/>
    <w:rsid w:val="006E340D"/>
    <w:rsid w:val="006E43CD"/>
    <w:rsid w:val="006E4BC3"/>
    <w:rsid w:val="006E5408"/>
    <w:rsid w:val="006E6294"/>
    <w:rsid w:val="006E6B22"/>
    <w:rsid w:val="006E702D"/>
    <w:rsid w:val="006E70C3"/>
    <w:rsid w:val="006F34C1"/>
    <w:rsid w:val="006F3DE6"/>
    <w:rsid w:val="006F53C8"/>
    <w:rsid w:val="00700293"/>
    <w:rsid w:val="00700C63"/>
    <w:rsid w:val="007013AF"/>
    <w:rsid w:val="0070220A"/>
    <w:rsid w:val="007045A4"/>
    <w:rsid w:val="007064D2"/>
    <w:rsid w:val="00706563"/>
    <w:rsid w:val="007105AF"/>
    <w:rsid w:val="00710986"/>
    <w:rsid w:val="00710E7C"/>
    <w:rsid w:val="00711D9C"/>
    <w:rsid w:val="0071208C"/>
    <w:rsid w:val="0071260D"/>
    <w:rsid w:val="00713445"/>
    <w:rsid w:val="00713A22"/>
    <w:rsid w:val="007140C3"/>
    <w:rsid w:val="00715006"/>
    <w:rsid w:val="0071563A"/>
    <w:rsid w:val="007161B3"/>
    <w:rsid w:val="0071684A"/>
    <w:rsid w:val="00716A37"/>
    <w:rsid w:val="00716BFC"/>
    <w:rsid w:val="007178A4"/>
    <w:rsid w:val="0071791D"/>
    <w:rsid w:val="00717DBD"/>
    <w:rsid w:val="00720B34"/>
    <w:rsid w:val="00720BD1"/>
    <w:rsid w:val="0072135A"/>
    <w:rsid w:val="007213E9"/>
    <w:rsid w:val="00721635"/>
    <w:rsid w:val="0072165B"/>
    <w:rsid w:val="00721C50"/>
    <w:rsid w:val="00722B64"/>
    <w:rsid w:val="00723B36"/>
    <w:rsid w:val="0072400C"/>
    <w:rsid w:val="007245F5"/>
    <w:rsid w:val="00724CB2"/>
    <w:rsid w:val="00725CBE"/>
    <w:rsid w:val="00725DEF"/>
    <w:rsid w:val="00726918"/>
    <w:rsid w:val="00727310"/>
    <w:rsid w:val="00730CAB"/>
    <w:rsid w:val="0073193D"/>
    <w:rsid w:val="00731D50"/>
    <w:rsid w:val="0073271B"/>
    <w:rsid w:val="00733762"/>
    <w:rsid w:val="007342A9"/>
    <w:rsid w:val="00736178"/>
    <w:rsid w:val="00737239"/>
    <w:rsid w:val="007373B4"/>
    <w:rsid w:val="00737B5E"/>
    <w:rsid w:val="007415AF"/>
    <w:rsid w:val="00741BCF"/>
    <w:rsid w:val="0074317E"/>
    <w:rsid w:val="00745B41"/>
    <w:rsid w:val="00745E01"/>
    <w:rsid w:val="00746030"/>
    <w:rsid w:val="00746CF3"/>
    <w:rsid w:val="00746FC6"/>
    <w:rsid w:val="00746FE5"/>
    <w:rsid w:val="00747622"/>
    <w:rsid w:val="007524A5"/>
    <w:rsid w:val="00752ECD"/>
    <w:rsid w:val="00753919"/>
    <w:rsid w:val="007539C2"/>
    <w:rsid w:val="00754FB4"/>
    <w:rsid w:val="00755362"/>
    <w:rsid w:val="00756740"/>
    <w:rsid w:val="00756914"/>
    <w:rsid w:val="00756B7A"/>
    <w:rsid w:val="00756E1B"/>
    <w:rsid w:val="00757DAC"/>
    <w:rsid w:val="00757EED"/>
    <w:rsid w:val="00760B5A"/>
    <w:rsid w:val="00761927"/>
    <w:rsid w:val="00761D4E"/>
    <w:rsid w:val="00761E29"/>
    <w:rsid w:val="007620B0"/>
    <w:rsid w:val="007620DA"/>
    <w:rsid w:val="00762508"/>
    <w:rsid w:val="00762824"/>
    <w:rsid w:val="00767105"/>
    <w:rsid w:val="007674BC"/>
    <w:rsid w:val="007675BE"/>
    <w:rsid w:val="0076794A"/>
    <w:rsid w:val="00767BC0"/>
    <w:rsid w:val="0077096D"/>
    <w:rsid w:val="007713FC"/>
    <w:rsid w:val="00771A95"/>
    <w:rsid w:val="00771AE1"/>
    <w:rsid w:val="00771E87"/>
    <w:rsid w:val="007720CC"/>
    <w:rsid w:val="00772717"/>
    <w:rsid w:val="00772C70"/>
    <w:rsid w:val="00772E0E"/>
    <w:rsid w:val="00773CA2"/>
    <w:rsid w:val="00773E06"/>
    <w:rsid w:val="00774978"/>
    <w:rsid w:val="00775131"/>
    <w:rsid w:val="00775133"/>
    <w:rsid w:val="00775A70"/>
    <w:rsid w:val="0077639C"/>
    <w:rsid w:val="00780293"/>
    <w:rsid w:val="007806B0"/>
    <w:rsid w:val="00783405"/>
    <w:rsid w:val="00783663"/>
    <w:rsid w:val="007839D1"/>
    <w:rsid w:val="00783F93"/>
    <w:rsid w:val="00784650"/>
    <w:rsid w:val="00784BA2"/>
    <w:rsid w:val="00784FAF"/>
    <w:rsid w:val="007859E9"/>
    <w:rsid w:val="007862AD"/>
    <w:rsid w:val="00786306"/>
    <w:rsid w:val="00786CFE"/>
    <w:rsid w:val="007879E0"/>
    <w:rsid w:val="00787A43"/>
    <w:rsid w:val="00787AD7"/>
    <w:rsid w:val="00790CE3"/>
    <w:rsid w:val="0079211A"/>
    <w:rsid w:val="00792DB2"/>
    <w:rsid w:val="007935B1"/>
    <w:rsid w:val="007937EC"/>
    <w:rsid w:val="00793AD2"/>
    <w:rsid w:val="00794BC4"/>
    <w:rsid w:val="0079586A"/>
    <w:rsid w:val="00796CAF"/>
    <w:rsid w:val="00797689"/>
    <w:rsid w:val="00797C85"/>
    <w:rsid w:val="007A11F3"/>
    <w:rsid w:val="007A2084"/>
    <w:rsid w:val="007A23E7"/>
    <w:rsid w:val="007A3020"/>
    <w:rsid w:val="007A59E2"/>
    <w:rsid w:val="007A64E5"/>
    <w:rsid w:val="007A798A"/>
    <w:rsid w:val="007A7C08"/>
    <w:rsid w:val="007A7DB9"/>
    <w:rsid w:val="007B0EC3"/>
    <w:rsid w:val="007B1FB7"/>
    <w:rsid w:val="007B285B"/>
    <w:rsid w:val="007B29A7"/>
    <w:rsid w:val="007B355D"/>
    <w:rsid w:val="007B44E7"/>
    <w:rsid w:val="007B469C"/>
    <w:rsid w:val="007B54B5"/>
    <w:rsid w:val="007B69D1"/>
    <w:rsid w:val="007B7BE5"/>
    <w:rsid w:val="007B7D51"/>
    <w:rsid w:val="007C06D7"/>
    <w:rsid w:val="007C0C2D"/>
    <w:rsid w:val="007C10B2"/>
    <w:rsid w:val="007C21AA"/>
    <w:rsid w:val="007C302E"/>
    <w:rsid w:val="007C39AE"/>
    <w:rsid w:val="007C4613"/>
    <w:rsid w:val="007C7C46"/>
    <w:rsid w:val="007D10F4"/>
    <w:rsid w:val="007D32CD"/>
    <w:rsid w:val="007D3899"/>
    <w:rsid w:val="007D3C5A"/>
    <w:rsid w:val="007D5704"/>
    <w:rsid w:val="007D5B88"/>
    <w:rsid w:val="007D5CF5"/>
    <w:rsid w:val="007E03B3"/>
    <w:rsid w:val="007E078E"/>
    <w:rsid w:val="007E257F"/>
    <w:rsid w:val="007E2C41"/>
    <w:rsid w:val="007E313A"/>
    <w:rsid w:val="007E393B"/>
    <w:rsid w:val="007E5163"/>
    <w:rsid w:val="007E54B9"/>
    <w:rsid w:val="007E5E9E"/>
    <w:rsid w:val="007E7291"/>
    <w:rsid w:val="007E72E5"/>
    <w:rsid w:val="007E772C"/>
    <w:rsid w:val="007F0D52"/>
    <w:rsid w:val="007F27B4"/>
    <w:rsid w:val="007F3C3C"/>
    <w:rsid w:val="007F3E4B"/>
    <w:rsid w:val="007F45A4"/>
    <w:rsid w:val="007F462D"/>
    <w:rsid w:val="007F4D66"/>
    <w:rsid w:val="007F5C4E"/>
    <w:rsid w:val="007F7086"/>
    <w:rsid w:val="007F7134"/>
    <w:rsid w:val="007F7330"/>
    <w:rsid w:val="007F733C"/>
    <w:rsid w:val="007F7377"/>
    <w:rsid w:val="007F74BE"/>
    <w:rsid w:val="007F7AD6"/>
    <w:rsid w:val="007F7C74"/>
    <w:rsid w:val="00800514"/>
    <w:rsid w:val="0080079D"/>
    <w:rsid w:val="00800E88"/>
    <w:rsid w:val="00801556"/>
    <w:rsid w:val="00801E0F"/>
    <w:rsid w:val="008024E5"/>
    <w:rsid w:val="0080440F"/>
    <w:rsid w:val="00804546"/>
    <w:rsid w:val="00805404"/>
    <w:rsid w:val="0080597F"/>
    <w:rsid w:val="00806734"/>
    <w:rsid w:val="008076E5"/>
    <w:rsid w:val="00807DDA"/>
    <w:rsid w:val="00812F78"/>
    <w:rsid w:val="00814BB8"/>
    <w:rsid w:val="00815104"/>
    <w:rsid w:val="00815D3C"/>
    <w:rsid w:val="008164A1"/>
    <w:rsid w:val="00817329"/>
    <w:rsid w:val="008174D8"/>
    <w:rsid w:val="00817A86"/>
    <w:rsid w:val="00817EA5"/>
    <w:rsid w:val="0082049C"/>
    <w:rsid w:val="0082074C"/>
    <w:rsid w:val="00820AE2"/>
    <w:rsid w:val="00821482"/>
    <w:rsid w:val="00822798"/>
    <w:rsid w:val="008230B4"/>
    <w:rsid w:val="008231D7"/>
    <w:rsid w:val="00823FFE"/>
    <w:rsid w:val="0082435E"/>
    <w:rsid w:val="008247DE"/>
    <w:rsid w:val="00824E3D"/>
    <w:rsid w:val="0082517D"/>
    <w:rsid w:val="00827DFD"/>
    <w:rsid w:val="00831AE5"/>
    <w:rsid w:val="0083278B"/>
    <w:rsid w:val="00832A7A"/>
    <w:rsid w:val="0083320C"/>
    <w:rsid w:val="0083490B"/>
    <w:rsid w:val="00835997"/>
    <w:rsid w:val="00835CDF"/>
    <w:rsid w:val="00835D53"/>
    <w:rsid w:val="00835EB5"/>
    <w:rsid w:val="00835FED"/>
    <w:rsid w:val="00837005"/>
    <w:rsid w:val="0083720A"/>
    <w:rsid w:val="00837BCA"/>
    <w:rsid w:val="00837F4B"/>
    <w:rsid w:val="0084064E"/>
    <w:rsid w:val="00840941"/>
    <w:rsid w:val="008414B7"/>
    <w:rsid w:val="00841FF8"/>
    <w:rsid w:val="00842516"/>
    <w:rsid w:val="0084391E"/>
    <w:rsid w:val="00843F0B"/>
    <w:rsid w:val="0084403A"/>
    <w:rsid w:val="0084455E"/>
    <w:rsid w:val="008448E2"/>
    <w:rsid w:val="00845421"/>
    <w:rsid w:val="00845DDC"/>
    <w:rsid w:val="008460DB"/>
    <w:rsid w:val="00846447"/>
    <w:rsid w:val="00846FB1"/>
    <w:rsid w:val="008475F3"/>
    <w:rsid w:val="00847881"/>
    <w:rsid w:val="00847B02"/>
    <w:rsid w:val="0085004F"/>
    <w:rsid w:val="00850D27"/>
    <w:rsid w:val="008538B6"/>
    <w:rsid w:val="00855664"/>
    <w:rsid w:val="00855AF0"/>
    <w:rsid w:val="00855E0E"/>
    <w:rsid w:val="00855EED"/>
    <w:rsid w:val="00856180"/>
    <w:rsid w:val="00857146"/>
    <w:rsid w:val="008574DC"/>
    <w:rsid w:val="008576EA"/>
    <w:rsid w:val="00860095"/>
    <w:rsid w:val="0086272F"/>
    <w:rsid w:val="00863CCE"/>
    <w:rsid w:val="008642BD"/>
    <w:rsid w:val="00864511"/>
    <w:rsid w:val="008661DC"/>
    <w:rsid w:val="008670FA"/>
    <w:rsid w:val="00867394"/>
    <w:rsid w:val="0086788B"/>
    <w:rsid w:val="00867CB0"/>
    <w:rsid w:val="00867D31"/>
    <w:rsid w:val="00870981"/>
    <w:rsid w:val="0087110D"/>
    <w:rsid w:val="00871902"/>
    <w:rsid w:val="00872A4A"/>
    <w:rsid w:val="008731BD"/>
    <w:rsid w:val="008734CC"/>
    <w:rsid w:val="0087479C"/>
    <w:rsid w:val="00874E2D"/>
    <w:rsid w:val="00874EFB"/>
    <w:rsid w:val="0087563D"/>
    <w:rsid w:val="0087780A"/>
    <w:rsid w:val="00880762"/>
    <w:rsid w:val="00880ACB"/>
    <w:rsid w:val="00881076"/>
    <w:rsid w:val="00881878"/>
    <w:rsid w:val="008842BE"/>
    <w:rsid w:val="00884849"/>
    <w:rsid w:val="00885768"/>
    <w:rsid w:val="0088733B"/>
    <w:rsid w:val="00890CE4"/>
    <w:rsid w:val="00890DA0"/>
    <w:rsid w:val="00890E92"/>
    <w:rsid w:val="00891521"/>
    <w:rsid w:val="00891B6B"/>
    <w:rsid w:val="00892F69"/>
    <w:rsid w:val="0089362C"/>
    <w:rsid w:val="00894126"/>
    <w:rsid w:val="008959A3"/>
    <w:rsid w:val="00896953"/>
    <w:rsid w:val="00897F20"/>
    <w:rsid w:val="008A072B"/>
    <w:rsid w:val="008A0BAE"/>
    <w:rsid w:val="008A2EF8"/>
    <w:rsid w:val="008A36ED"/>
    <w:rsid w:val="008A3980"/>
    <w:rsid w:val="008A39DE"/>
    <w:rsid w:val="008A3AF0"/>
    <w:rsid w:val="008A3C7F"/>
    <w:rsid w:val="008A5BBB"/>
    <w:rsid w:val="008A6364"/>
    <w:rsid w:val="008A717D"/>
    <w:rsid w:val="008A7CBC"/>
    <w:rsid w:val="008B03A5"/>
    <w:rsid w:val="008B15E7"/>
    <w:rsid w:val="008B47B0"/>
    <w:rsid w:val="008B5F3F"/>
    <w:rsid w:val="008B61D7"/>
    <w:rsid w:val="008B694F"/>
    <w:rsid w:val="008B724A"/>
    <w:rsid w:val="008B7981"/>
    <w:rsid w:val="008C19FC"/>
    <w:rsid w:val="008C1B4A"/>
    <w:rsid w:val="008C254B"/>
    <w:rsid w:val="008C2850"/>
    <w:rsid w:val="008C2D25"/>
    <w:rsid w:val="008C3407"/>
    <w:rsid w:val="008C4697"/>
    <w:rsid w:val="008C5754"/>
    <w:rsid w:val="008C5C34"/>
    <w:rsid w:val="008C5E9C"/>
    <w:rsid w:val="008C70ED"/>
    <w:rsid w:val="008C7B62"/>
    <w:rsid w:val="008D12B7"/>
    <w:rsid w:val="008D1DFE"/>
    <w:rsid w:val="008D2E24"/>
    <w:rsid w:val="008D37DC"/>
    <w:rsid w:val="008D4537"/>
    <w:rsid w:val="008D45AE"/>
    <w:rsid w:val="008D4F1B"/>
    <w:rsid w:val="008D79F9"/>
    <w:rsid w:val="008E186F"/>
    <w:rsid w:val="008E18B2"/>
    <w:rsid w:val="008E2D9D"/>
    <w:rsid w:val="008E2F4E"/>
    <w:rsid w:val="008E49DF"/>
    <w:rsid w:val="008E4ED4"/>
    <w:rsid w:val="008E5797"/>
    <w:rsid w:val="008E58ED"/>
    <w:rsid w:val="008E657D"/>
    <w:rsid w:val="008E69AB"/>
    <w:rsid w:val="008E74C4"/>
    <w:rsid w:val="008E763F"/>
    <w:rsid w:val="008E7A81"/>
    <w:rsid w:val="008E7F44"/>
    <w:rsid w:val="008F00D3"/>
    <w:rsid w:val="008F15D3"/>
    <w:rsid w:val="008F16C8"/>
    <w:rsid w:val="008F2F5C"/>
    <w:rsid w:val="008F301C"/>
    <w:rsid w:val="008F38AF"/>
    <w:rsid w:val="008F4578"/>
    <w:rsid w:val="008F52CD"/>
    <w:rsid w:val="008F56AD"/>
    <w:rsid w:val="008F6AB4"/>
    <w:rsid w:val="008F6CA7"/>
    <w:rsid w:val="009000B4"/>
    <w:rsid w:val="00900ACB"/>
    <w:rsid w:val="00900D86"/>
    <w:rsid w:val="00900EF1"/>
    <w:rsid w:val="00901680"/>
    <w:rsid w:val="00902A64"/>
    <w:rsid w:val="00904664"/>
    <w:rsid w:val="0090489C"/>
    <w:rsid w:val="00905885"/>
    <w:rsid w:val="00906266"/>
    <w:rsid w:val="00906A5B"/>
    <w:rsid w:val="00906BB4"/>
    <w:rsid w:val="009101ED"/>
    <w:rsid w:val="00910F5F"/>
    <w:rsid w:val="00911FCB"/>
    <w:rsid w:val="009139FF"/>
    <w:rsid w:val="00914D82"/>
    <w:rsid w:val="009154F7"/>
    <w:rsid w:val="00916966"/>
    <w:rsid w:val="00916CED"/>
    <w:rsid w:val="00916EAF"/>
    <w:rsid w:val="00917DB8"/>
    <w:rsid w:val="00921B5B"/>
    <w:rsid w:val="00922233"/>
    <w:rsid w:val="009224A8"/>
    <w:rsid w:val="009224C7"/>
    <w:rsid w:val="00923561"/>
    <w:rsid w:val="00923999"/>
    <w:rsid w:val="00923E84"/>
    <w:rsid w:val="00923F18"/>
    <w:rsid w:val="00925198"/>
    <w:rsid w:val="0093395F"/>
    <w:rsid w:val="0093406C"/>
    <w:rsid w:val="00935FB2"/>
    <w:rsid w:val="0093690E"/>
    <w:rsid w:val="00936AAD"/>
    <w:rsid w:val="009370EC"/>
    <w:rsid w:val="00937147"/>
    <w:rsid w:val="00937914"/>
    <w:rsid w:val="00942998"/>
    <w:rsid w:val="0094394F"/>
    <w:rsid w:val="00944A48"/>
    <w:rsid w:val="0094595D"/>
    <w:rsid w:val="00945966"/>
    <w:rsid w:val="00950EB8"/>
    <w:rsid w:val="00952EED"/>
    <w:rsid w:val="009533FE"/>
    <w:rsid w:val="00953A60"/>
    <w:rsid w:val="00954E04"/>
    <w:rsid w:val="00955020"/>
    <w:rsid w:val="00955AAE"/>
    <w:rsid w:val="00956374"/>
    <w:rsid w:val="00957CCE"/>
    <w:rsid w:val="0096011D"/>
    <w:rsid w:val="009602C4"/>
    <w:rsid w:val="0096031E"/>
    <w:rsid w:val="0096366C"/>
    <w:rsid w:val="009640F5"/>
    <w:rsid w:val="00964779"/>
    <w:rsid w:val="0096522A"/>
    <w:rsid w:val="009661CE"/>
    <w:rsid w:val="00966C10"/>
    <w:rsid w:val="009671EE"/>
    <w:rsid w:val="00967A4F"/>
    <w:rsid w:val="00967B17"/>
    <w:rsid w:val="0097098A"/>
    <w:rsid w:val="00970C93"/>
    <w:rsid w:val="00970C9C"/>
    <w:rsid w:val="00970CA4"/>
    <w:rsid w:val="00970CAA"/>
    <w:rsid w:val="009718D4"/>
    <w:rsid w:val="00972107"/>
    <w:rsid w:val="00972299"/>
    <w:rsid w:val="009729D5"/>
    <w:rsid w:val="009730BE"/>
    <w:rsid w:val="00974ACF"/>
    <w:rsid w:val="00974BC9"/>
    <w:rsid w:val="009753D1"/>
    <w:rsid w:val="00975698"/>
    <w:rsid w:val="009764D2"/>
    <w:rsid w:val="00977457"/>
    <w:rsid w:val="00977F32"/>
    <w:rsid w:val="00980AF0"/>
    <w:rsid w:val="009811EB"/>
    <w:rsid w:val="0098189D"/>
    <w:rsid w:val="0098207B"/>
    <w:rsid w:val="009824F7"/>
    <w:rsid w:val="009839E7"/>
    <w:rsid w:val="00984582"/>
    <w:rsid w:val="00984AD2"/>
    <w:rsid w:val="00984C8E"/>
    <w:rsid w:val="0098644B"/>
    <w:rsid w:val="0098660A"/>
    <w:rsid w:val="009869E8"/>
    <w:rsid w:val="00987201"/>
    <w:rsid w:val="00990EFD"/>
    <w:rsid w:val="00991BAA"/>
    <w:rsid w:val="00993D01"/>
    <w:rsid w:val="00993EA7"/>
    <w:rsid w:val="00994F64"/>
    <w:rsid w:val="009950FD"/>
    <w:rsid w:val="00997033"/>
    <w:rsid w:val="009979DA"/>
    <w:rsid w:val="009A020F"/>
    <w:rsid w:val="009A0DD4"/>
    <w:rsid w:val="009A1E28"/>
    <w:rsid w:val="009A20C0"/>
    <w:rsid w:val="009A2341"/>
    <w:rsid w:val="009A2400"/>
    <w:rsid w:val="009A42BC"/>
    <w:rsid w:val="009A4B00"/>
    <w:rsid w:val="009A5487"/>
    <w:rsid w:val="009A5564"/>
    <w:rsid w:val="009A56AB"/>
    <w:rsid w:val="009A7AED"/>
    <w:rsid w:val="009B0150"/>
    <w:rsid w:val="009B03F4"/>
    <w:rsid w:val="009B104E"/>
    <w:rsid w:val="009B10F2"/>
    <w:rsid w:val="009B23F4"/>
    <w:rsid w:val="009B2A4A"/>
    <w:rsid w:val="009B3FE4"/>
    <w:rsid w:val="009B417B"/>
    <w:rsid w:val="009B4B8F"/>
    <w:rsid w:val="009B6845"/>
    <w:rsid w:val="009C0C9B"/>
    <w:rsid w:val="009C16EC"/>
    <w:rsid w:val="009C1733"/>
    <w:rsid w:val="009C2977"/>
    <w:rsid w:val="009C3AC7"/>
    <w:rsid w:val="009C3CC9"/>
    <w:rsid w:val="009C3F1E"/>
    <w:rsid w:val="009C40A1"/>
    <w:rsid w:val="009C423C"/>
    <w:rsid w:val="009C4E30"/>
    <w:rsid w:val="009C521A"/>
    <w:rsid w:val="009C64C8"/>
    <w:rsid w:val="009C6FEB"/>
    <w:rsid w:val="009C7764"/>
    <w:rsid w:val="009D16C9"/>
    <w:rsid w:val="009D18D8"/>
    <w:rsid w:val="009D1A8B"/>
    <w:rsid w:val="009D1D70"/>
    <w:rsid w:val="009D38D3"/>
    <w:rsid w:val="009D3FD6"/>
    <w:rsid w:val="009D4B17"/>
    <w:rsid w:val="009D500B"/>
    <w:rsid w:val="009D58EA"/>
    <w:rsid w:val="009D6023"/>
    <w:rsid w:val="009D7676"/>
    <w:rsid w:val="009D7F0B"/>
    <w:rsid w:val="009E0C20"/>
    <w:rsid w:val="009E1A43"/>
    <w:rsid w:val="009E1F94"/>
    <w:rsid w:val="009E263C"/>
    <w:rsid w:val="009E44C7"/>
    <w:rsid w:val="009E4A03"/>
    <w:rsid w:val="009E4A3A"/>
    <w:rsid w:val="009E6881"/>
    <w:rsid w:val="009E6A61"/>
    <w:rsid w:val="009E707A"/>
    <w:rsid w:val="009F33DC"/>
    <w:rsid w:val="009F3A54"/>
    <w:rsid w:val="009F3E20"/>
    <w:rsid w:val="009F4161"/>
    <w:rsid w:val="009F48C1"/>
    <w:rsid w:val="009F49E0"/>
    <w:rsid w:val="009F4B06"/>
    <w:rsid w:val="009F4BFD"/>
    <w:rsid w:val="009F4C5A"/>
    <w:rsid w:val="009F4ED6"/>
    <w:rsid w:val="009F4F4F"/>
    <w:rsid w:val="009F5B7E"/>
    <w:rsid w:val="009F670F"/>
    <w:rsid w:val="00A02ED2"/>
    <w:rsid w:val="00A03CF2"/>
    <w:rsid w:val="00A04533"/>
    <w:rsid w:val="00A04E45"/>
    <w:rsid w:val="00A065DF"/>
    <w:rsid w:val="00A072BE"/>
    <w:rsid w:val="00A079DA"/>
    <w:rsid w:val="00A108D8"/>
    <w:rsid w:val="00A11A06"/>
    <w:rsid w:val="00A128E7"/>
    <w:rsid w:val="00A138AA"/>
    <w:rsid w:val="00A13A5B"/>
    <w:rsid w:val="00A149AA"/>
    <w:rsid w:val="00A16C49"/>
    <w:rsid w:val="00A16EBB"/>
    <w:rsid w:val="00A17400"/>
    <w:rsid w:val="00A1792A"/>
    <w:rsid w:val="00A20656"/>
    <w:rsid w:val="00A20F03"/>
    <w:rsid w:val="00A21D79"/>
    <w:rsid w:val="00A22443"/>
    <w:rsid w:val="00A22CA1"/>
    <w:rsid w:val="00A22D15"/>
    <w:rsid w:val="00A2314B"/>
    <w:rsid w:val="00A23235"/>
    <w:rsid w:val="00A23519"/>
    <w:rsid w:val="00A23C07"/>
    <w:rsid w:val="00A24580"/>
    <w:rsid w:val="00A24717"/>
    <w:rsid w:val="00A24C75"/>
    <w:rsid w:val="00A258FE"/>
    <w:rsid w:val="00A26119"/>
    <w:rsid w:val="00A26901"/>
    <w:rsid w:val="00A275C4"/>
    <w:rsid w:val="00A314FB"/>
    <w:rsid w:val="00A32605"/>
    <w:rsid w:val="00A32B17"/>
    <w:rsid w:val="00A339B8"/>
    <w:rsid w:val="00A33FA0"/>
    <w:rsid w:val="00A349A6"/>
    <w:rsid w:val="00A35147"/>
    <w:rsid w:val="00A3545B"/>
    <w:rsid w:val="00A35B73"/>
    <w:rsid w:val="00A36B8F"/>
    <w:rsid w:val="00A36D0A"/>
    <w:rsid w:val="00A379B3"/>
    <w:rsid w:val="00A409E4"/>
    <w:rsid w:val="00A427F4"/>
    <w:rsid w:val="00A43133"/>
    <w:rsid w:val="00A43D15"/>
    <w:rsid w:val="00A449A1"/>
    <w:rsid w:val="00A44B42"/>
    <w:rsid w:val="00A44C7A"/>
    <w:rsid w:val="00A4674A"/>
    <w:rsid w:val="00A46FE0"/>
    <w:rsid w:val="00A470CB"/>
    <w:rsid w:val="00A47124"/>
    <w:rsid w:val="00A47BAE"/>
    <w:rsid w:val="00A50C18"/>
    <w:rsid w:val="00A51032"/>
    <w:rsid w:val="00A513DF"/>
    <w:rsid w:val="00A52CDF"/>
    <w:rsid w:val="00A53392"/>
    <w:rsid w:val="00A54587"/>
    <w:rsid w:val="00A552F6"/>
    <w:rsid w:val="00A5547E"/>
    <w:rsid w:val="00A560D8"/>
    <w:rsid w:val="00A56297"/>
    <w:rsid w:val="00A568AE"/>
    <w:rsid w:val="00A56EFF"/>
    <w:rsid w:val="00A578C0"/>
    <w:rsid w:val="00A610EE"/>
    <w:rsid w:val="00A619FB"/>
    <w:rsid w:val="00A6270E"/>
    <w:rsid w:val="00A6286F"/>
    <w:rsid w:val="00A644E1"/>
    <w:rsid w:val="00A6668A"/>
    <w:rsid w:val="00A66D82"/>
    <w:rsid w:val="00A66F7A"/>
    <w:rsid w:val="00A67223"/>
    <w:rsid w:val="00A6736D"/>
    <w:rsid w:val="00A7000D"/>
    <w:rsid w:val="00A70FB2"/>
    <w:rsid w:val="00A71784"/>
    <w:rsid w:val="00A7186D"/>
    <w:rsid w:val="00A71FBF"/>
    <w:rsid w:val="00A74D8E"/>
    <w:rsid w:val="00A7507E"/>
    <w:rsid w:val="00A753BA"/>
    <w:rsid w:val="00A758AD"/>
    <w:rsid w:val="00A81EB8"/>
    <w:rsid w:val="00A824E4"/>
    <w:rsid w:val="00A8326C"/>
    <w:rsid w:val="00A832D3"/>
    <w:rsid w:val="00A8460B"/>
    <w:rsid w:val="00A908EE"/>
    <w:rsid w:val="00A91E05"/>
    <w:rsid w:val="00A91F63"/>
    <w:rsid w:val="00A92693"/>
    <w:rsid w:val="00A941F4"/>
    <w:rsid w:val="00A94D9D"/>
    <w:rsid w:val="00A94FDA"/>
    <w:rsid w:val="00A95029"/>
    <w:rsid w:val="00A95461"/>
    <w:rsid w:val="00A95956"/>
    <w:rsid w:val="00A96520"/>
    <w:rsid w:val="00A967A6"/>
    <w:rsid w:val="00A967CA"/>
    <w:rsid w:val="00A96B1C"/>
    <w:rsid w:val="00A9790C"/>
    <w:rsid w:val="00A97A85"/>
    <w:rsid w:val="00AA078F"/>
    <w:rsid w:val="00AA0E8A"/>
    <w:rsid w:val="00AA145B"/>
    <w:rsid w:val="00AA1E42"/>
    <w:rsid w:val="00AA25A7"/>
    <w:rsid w:val="00AA32D9"/>
    <w:rsid w:val="00AA452B"/>
    <w:rsid w:val="00AA4A5E"/>
    <w:rsid w:val="00AA5487"/>
    <w:rsid w:val="00AA548A"/>
    <w:rsid w:val="00AA5EFA"/>
    <w:rsid w:val="00AA76D1"/>
    <w:rsid w:val="00AB1C5D"/>
    <w:rsid w:val="00AB20BF"/>
    <w:rsid w:val="00AB3538"/>
    <w:rsid w:val="00AB4BC0"/>
    <w:rsid w:val="00AB4C70"/>
    <w:rsid w:val="00AB5327"/>
    <w:rsid w:val="00AB6203"/>
    <w:rsid w:val="00AB7665"/>
    <w:rsid w:val="00AC0298"/>
    <w:rsid w:val="00AC07FE"/>
    <w:rsid w:val="00AC082C"/>
    <w:rsid w:val="00AC0A18"/>
    <w:rsid w:val="00AC0F83"/>
    <w:rsid w:val="00AC0FD9"/>
    <w:rsid w:val="00AC195D"/>
    <w:rsid w:val="00AC229A"/>
    <w:rsid w:val="00AC3130"/>
    <w:rsid w:val="00AC460B"/>
    <w:rsid w:val="00AC4F99"/>
    <w:rsid w:val="00AC5FF8"/>
    <w:rsid w:val="00AC6AB6"/>
    <w:rsid w:val="00AC7566"/>
    <w:rsid w:val="00AD0057"/>
    <w:rsid w:val="00AD2154"/>
    <w:rsid w:val="00AD2818"/>
    <w:rsid w:val="00AD5898"/>
    <w:rsid w:val="00AD5FF3"/>
    <w:rsid w:val="00AD6826"/>
    <w:rsid w:val="00AD6B5F"/>
    <w:rsid w:val="00AD7FE1"/>
    <w:rsid w:val="00AE077D"/>
    <w:rsid w:val="00AE13CB"/>
    <w:rsid w:val="00AE29DF"/>
    <w:rsid w:val="00AE3340"/>
    <w:rsid w:val="00AE359B"/>
    <w:rsid w:val="00AE3E35"/>
    <w:rsid w:val="00AE40AD"/>
    <w:rsid w:val="00AE4D1D"/>
    <w:rsid w:val="00AE505A"/>
    <w:rsid w:val="00AE6637"/>
    <w:rsid w:val="00AE684F"/>
    <w:rsid w:val="00AE6A23"/>
    <w:rsid w:val="00AE6D0D"/>
    <w:rsid w:val="00AE74E4"/>
    <w:rsid w:val="00AF0453"/>
    <w:rsid w:val="00AF18EF"/>
    <w:rsid w:val="00AF33DC"/>
    <w:rsid w:val="00AF3D2C"/>
    <w:rsid w:val="00AF4395"/>
    <w:rsid w:val="00AF52B0"/>
    <w:rsid w:val="00AF536D"/>
    <w:rsid w:val="00AF554C"/>
    <w:rsid w:val="00AF5B17"/>
    <w:rsid w:val="00AF5EDF"/>
    <w:rsid w:val="00AF62E6"/>
    <w:rsid w:val="00AF75E3"/>
    <w:rsid w:val="00AF7E6A"/>
    <w:rsid w:val="00AF7EEF"/>
    <w:rsid w:val="00B0116D"/>
    <w:rsid w:val="00B02CA1"/>
    <w:rsid w:val="00B03362"/>
    <w:rsid w:val="00B03B06"/>
    <w:rsid w:val="00B03E6E"/>
    <w:rsid w:val="00B042A4"/>
    <w:rsid w:val="00B044F4"/>
    <w:rsid w:val="00B04DFD"/>
    <w:rsid w:val="00B05EBD"/>
    <w:rsid w:val="00B06850"/>
    <w:rsid w:val="00B06E6C"/>
    <w:rsid w:val="00B07B9F"/>
    <w:rsid w:val="00B10442"/>
    <w:rsid w:val="00B10E80"/>
    <w:rsid w:val="00B110E5"/>
    <w:rsid w:val="00B1138D"/>
    <w:rsid w:val="00B11BC1"/>
    <w:rsid w:val="00B131D7"/>
    <w:rsid w:val="00B13C3C"/>
    <w:rsid w:val="00B14529"/>
    <w:rsid w:val="00B151C8"/>
    <w:rsid w:val="00B155EB"/>
    <w:rsid w:val="00B15D60"/>
    <w:rsid w:val="00B1764F"/>
    <w:rsid w:val="00B20741"/>
    <w:rsid w:val="00B21D5B"/>
    <w:rsid w:val="00B2341D"/>
    <w:rsid w:val="00B24159"/>
    <w:rsid w:val="00B24694"/>
    <w:rsid w:val="00B24A22"/>
    <w:rsid w:val="00B258C2"/>
    <w:rsid w:val="00B261EB"/>
    <w:rsid w:val="00B27062"/>
    <w:rsid w:val="00B27579"/>
    <w:rsid w:val="00B27870"/>
    <w:rsid w:val="00B278EE"/>
    <w:rsid w:val="00B27D72"/>
    <w:rsid w:val="00B27FBC"/>
    <w:rsid w:val="00B3081E"/>
    <w:rsid w:val="00B31920"/>
    <w:rsid w:val="00B31CF2"/>
    <w:rsid w:val="00B31E9A"/>
    <w:rsid w:val="00B322EB"/>
    <w:rsid w:val="00B330A0"/>
    <w:rsid w:val="00B33154"/>
    <w:rsid w:val="00B338BD"/>
    <w:rsid w:val="00B340C1"/>
    <w:rsid w:val="00B34B8C"/>
    <w:rsid w:val="00B37040"/>
    <w:rsid w:val="00B3762B"/>
    <w:rsid w:val="00B40003"/>
    <w:rsid w:val="00B408DA"/>
    <w:rsid w:val="00B408EA"/>
    <w:rsid w:val="00B41CC2"/>
    <w:rsid w:val="00B43341"/>
    <w:rsid w:val="00B43F47"/>
    <w:rsid w:val="00B44603"/>
    <w:rsid w:val="00B44B9F"/>
    <w:rsid w:val="00B4509C"/>
    <w:rsid w:val="00B45801"/>
    <w:rsid w:val="00B463C9"/>
    <w:rsid w:val="00B50699"/>
    <w:rsid w:val="00B507BC"/>
    <w:rsid w:val="00B513D0"/>
    <w:rsid w:val="00B513D1"/>
    <w:rsid w:val="00B51FE0"/>
    <w:rsid w:val="00B52239"/>
    <w:rsid w:val="00B52DD2"/>
    <w:rsid w:val="00B53272"/>
    <w:rsid w:val="00B532FA"/>
    <w:rsid w:val="00B53BF3"/>
    <w:rsid w:val="00B56485"/>
    <w:rsid w:val="00B56686"/>
    <w:rsid w:val="00B56B52"/>
    <w:rsid w:val="00B5723F"/>
    <w:rsid w:val="00B57777"/>
    <w:rsid w:val="00B57C37"/>
    <w:rsid w:val="00B57CD1"/>
    <w:rsid w:val="00B57DCF"/>
    <w:rsid w:val="00B602CE"/>
    <w:rsid w:val="00B61631"/>
    <w:rsid w:val="00B6385B"/>
    <w:rsid w:val="00B64B13"/>
    <w:rsid w:val="00B64B1A"/>
    <w:rsid w:val="00B65DA9"/>
    <w:rsid w:val="00B668F1"/>
    <w:rsid w:val="00B67A22"/>
    <w:rsid w:val="00B702A2"/>
    <w:rsid w:val="00B72B00"/>
    <w:rsid w:val="00B7349D"/>
    <w:rsid w:val="00B73E24"/>
    <w:rsid w:val="00B74050"/>
    <w:rsid w:val="00B748FC"/>
    <w:rsid w:val="00B7770B"/>
    <w:rsid w:val="00B778E0"/>
    <w:rsid w:val="00B8012D"/>
    <w:rsid w:val="00B80137"/>
    <w:rsid w:val="00B83115"/>
    <w:rsid w:val="00B831CB"/>
    <w:rsid w:val="00B8337B"/>
    <w:rsid w:val="00B83D3E"/>
    <w:rsid w:val="00B8511E"/>
    <w:rsid w:val="00B8573A"/>
    <w:rsid w:val="00B85C8E"/>
    <w:rsid w:val="00B86758"/>
    <w:rsid w:val="00B86A86"/>
    <w:rsid w:val="00B87DAD"/>
    <w:rsid w:val="00B904EB"/>
    <w:rsid w:val="00B90926"/>
    <w:rsid w:val="00B90CCD"/>
    <w:rsid w:val="00B91A3A"/>
    <w:rsid w:val="00B92182"/>
    <w:rsid w:val="00B922D0"/>
    <w:rsid w:val="00B935C3"/>
    <w:rsid w:val="00B93C97"/>
    <w:rsid w:val="00B954A3"/>
    <w:rsid w:val="00B9586D"/>
    <w:rsid w:val="00B95DD7"/>
    <w:rsid w:val="00BA0C77"/>
    <w:rsid w:val="00BA593E"/>
    <w:rsid w:val="00BA5DD9"/>
    <w:rsid w:val="00BB199E"/>
    <w:rsid w:val="00BB3068"/>
    <w:rsid w:val="00BB3C45"/>
    <w:rsid w:val="00BB52B3"/>
    <w:rsid w:val="00BB53B9"/>
    <w:rsid w:val="00BB5D93"/>
    <w:rsid w:val="00BB6A19"/>
    <w:rsid w:val="00BC05BE"/>
    <w:rsid w:val="00BC130A"/>
    <w:rsid w:val="00BC1C50"/>
    <w:rsid w:val="00BC1D0A"/>
    <w:rsid w:val="00BC24F4"/>
    <w:rsid w:val="00BC28E8"/>
    <w:rsid w:val="00BC32D5"/>
    <w:rsid w:val="00BC414A"/>
    <w:rsid w:val="00BC4642"/>
    <w:rsid w:val="00BC4659"/>
    <w:rsid w:val="00BC7555"/>
    <w:rsid w:val="00BC7929"/>
    <w:rsid w:val="00BD0790"/>
    <w:rsid w:val="00BD1C3C"/>
    <w:rsid w:val="00BD2FEB"/>
    <w:rsid w:val="00BD35B6"/>
    <w:rsid w:val="00BD5141"/>
    <w:rsid w:val="00BD67C8"/>
    <w:rsid w:val="00BE1269"/>
    <w:rsid w:val="00BE2884"/>
    <w:rsid w:val="00BE3098"/>
    <w:rsid w:val="00BE3738"/>
    <w:rsid w:val="00BE42D8"/>
    <w:rsid w:val="00BE4CF5"/>
    <w:rsid w:val="00BE50FC"/>
    <w:rsid w:val="00BE52AE"/>
    <w:rsid w:val="00BE5646"/>
    <w:rsid w:val="00BE57CE"/>
    <w:rsid w:val="00BE733E"/>
    <w:rsid w:val="00BF02C3"/>
    <w:rsid w:val="00BF0FBB"/>
    <w:rsid w:val="00BF12BB"/>
    <w:rsid w:val="00BF19AD"/>
    <w:rsid w:val="00BF2029"/>
    <w:rsid w:val="00BF2BF6"/>
    <w:rsid w:val="00BF3939"/>
    <w:rsid w:val="00BF3CE9"/>
    <w:rsid w:val="00BF43E2"/>
    <w:rsid w:val="00BF580E"/>
    <w:rsid w:val="00BF5FE3"/>
    <w:rsid w:val="00BF6F7C"/>
    <w:rsid w:val="00BF79CF"/>
    <w:rsid w:val="00BF7D31"/>
    <w:rsid w:val="00C004FE"/>
    <w:rsid w:val="00C01BCF"/>
    <w:rsid w:val="00C02098"/>
    <w:rsid w:val="00C020E3"/>
    <w:rsid w:val="00C02961"/>
    <w:rsid w:val="00C02D85"/>
    <w:rsid w:val="00C02E14"/>
    <w:rsid w:val="00C02EF3"/>
    <w:rsid w:val="00C03AF6"/>
    <w:rsid w:val="00C044CF"/>
    <w:rsid w:val="00C05138"/>
    <w:rsid w:val="00C054A9"/>
    <w:rsid w:val="00C0557A"/>
    <w:rsid w:val="00C06A79"/>
    <w:rsid w:val="00C074AB"/>
    <w:rsid w:val="00C07FF7"/>
    <w:rsid w:val="00C10114"/>
    <w:rsid w:val="00C103C8"/>
    <w:rsid w:val="00C10446"/>
    <w:rsid w:val="00C11E0C"/>
    <w:rsid w:val="00C1341C"/>
    <w:rsid w:val="00C13582"/>
    <w:rsid w:val="00C149F4"/>
    <w:rsid w:val="00C15334"/>
    <w:rsid w:val="00C158BA"/>
    <w:rsid w:val="00C16611"/>
    <w:rsid w:val="00C1729C"/>
    <w:rsid w:val="00C17584"/>
    <w:rsid w:val="00C17F7C"/>
    <w:rsid w:val="00C20033"/>
    <w:rsid w:val="00C20AA1"/>
    <w:rsid w:val="00C21B72"/>
    <w:rsid w:val="00C21EF6"/>
    <w:rsid w:val="00C22A4F"/>
    <w:rsid w:val="00C236BA"/>
    <w:rsid w:val="00C24897"/>
    <w:rsid w:val="00C26A7C"/>
    <w:rsid w:val="00C26D68"/>
    <w:rsid w:val="00C2784B"/>
    <w:rsid w:val="00C30874"/>
    <w:rsid w:val="00C30E06"/>
    <w:rsid w:val="00C313E5"/>
    <w:rsid w:val="00C320F6"/>
    <w:rsid w:val="00C325C5"/>
    <w:rsid w:val="00C33592"/>
    <w:rsid w:val="00C34A73"/>
    <w:rsid w:val="00C351FF"/>
    <w:rsid w:val="00C36019"/>
    <w:rsid w:val="00C37D93"/>
    <w:rsid w:val="00C37FEA"/>
    <w:rsid w:val="00C40631"/>
    <w:rsid w:val="00C41B84"/>
    <w:rsid w:val="00C41FE5"/>
    <w:rsid w:val="00C42A8C"/>
    <w:rsid w:val="00C42B10"/>
    <w:rsid w:val="00C4378C"/>
    <w:rsid w:val="00C44DA8"/>
    <w:rsid w:val="00C467EC"/>
    <w:rsid w:val="00C4787C"/>
    <w:rsid w:val="00C47B96"/>
    <w:rsid w:val="00C501F9"/>
    <w:rsid w:val="00C50615"/>
    <w:rsid w:val="00C50AEB"/>
    <w:rsid w:val="00C510CE"/>
    <w:rsid w:val="00C51838"/>
    <w:rsid w:val="00C5261F"/>
    <w:rsid w:val="00C53F6B"/>
    <w:rsid w:val="00C55120"/>
    <w:rsid w:val="00C55596"/>
    <w:rsid w:val="00C55CA4"/>
    <w:rsid w:val="00C55CE0"/>
    <w:rsid w:val="00C55F29"/>
    <w:rsid w:val="00C57ED0"/>
    <w:rsid w:val="00C57F70"/>
    <w:rsid w:val="00C60B1A"/>
    <w:rsid w:val="00C61970"/>
    <w:rsid w:val="00C62599"/>
    <w:rsid w:val="00C62F78"/>
    <w:rsid w:val="00C63702"/>
    <w:rsid w:val="00C63756"/>
    <w:rsid w:val="00C63983"/>
    <w:rsid w:val="00C63A76"/>
    <w:rsid w:val="00C64418"/>
    <w:rsid w:val="00C64669"/>
    <w:rsid w:val="00C655B6"/>
    <w:rsid w:val="00C6561D"/>
    <w:rsid w:val="00C65AA2"/>
    <w:rsid w:val="00C65D93"/>
    <w:rsid w:val="00C66BAF"/>
    <w:rsid w:val="00C673ED"/>
    <w:rsid w:val="00C707ED"/>
    <w:rsid w:val="00C70A49"/>
    <w:rsid w:val="00C71DF0"/>
    <w:rsid w:val="00C7263B"/>
    <w:rsid w:val="00C74E68"/>
    <w:rsid w:val="00C75C6B"/>
    <w:rsid w:val="00C76734"/>
    <w:rsid w:val="00C7680D"/>
    <w:rsid w:val="00C803AA"/>
    <w:rsid w:val="00C81064"/>
    <w:rsid w:val="00C81201"/>
    <w:rsid w:val="00C815FD"/>
    <w:rsid w:val="00C81E3A"/>
    <w:rsid w:val="00C82C70"/>
    <w:rsid w:val="00C83010"/>
    <w:rsid w:val="00C846FB"/>
    <w:rsid w:val="00C84AB3"/>
    <w:rsid w:val="00C857B3"/>
    <w:rsid w:val="00C874CF"/>
    <w:rsid w:val="00C90069"/>
    <w:rsid w:val="00C90E3B"/>
    <w:rsid w:val="00C91457"/>
    <w:rsid w:val="00C91674"/>
    <w:rsid w:val="00C918B9"/>
    <w:rsid w:val="00C9245D"/>
    <w:rsid w:val="00C92CA6"/>
    <w:rsid w:val="00C93660"/>
    <w:rsid w:val="00C938F5"/>
    <w:rsid w:val="00C94C11"/>
    <w:rsid w:val="00C9520A"/>
    <w:rsid w:val="00C96077"/>
    <w:rsid w:val="00C963DB"/>
    <w:rsid w:val="00CA1F00"/>
    <w:rsid w:val="00CA1FE9"/>
    <w:rsid w:val="00CA2063"/>
    <w:rsid w:val="00CA2459"/>
    <w:rsid w:val="00CA3995"/>
    <w:rsid w:val="00CA41DF"/>
    <w:rsid w:val="00CA5450"/>
    <w:rsid w:val="00CA623D"/>
    <w:rsid w:val="00CA71C3"/>
    <w:rsid w:val="00CB02B3"/>
    <w:rsid w:val="00CB0747"/>
    <w:rsid w:val="00CB1F11"/>
    <w:rsid w:val="00CB1FD7"/>
    <w:rsid w:val="00CB28B6"/>
    <w:rsid w:val="00CB3863"/>
    <w:rsid w:val="00CB3E95"/>
    <w:rsid w:val="00CB5C6B"/>
    <w:rsid w:val="00CB5F4C"/>
    <w:rsid w:val="00CB6C0A"/>
    <w:rsid w:val="00CB6ED4"/>
    <w:rsid w:val="00CC18B1"/>
    <w:rsid w:val="00CC2E66"/>
    <w:rsid w:val="00CC2E82"/>
    <w:rsid w:val="00CC2FB6"/>
    <w:rsid w:val="00CC34AD"/>
    <w:rsid w:val="00CC3C74"/>
    <w:rsid w:val="00CC4EC6"/>
    <w:rsid w:val="00CC5787"/>
    <w:rsid w:val="00CC57D8"/>
    <w:rsid w:val="00CC5DFD"/>
    <w:rsid w:val="00CC669D"/>
    <w:rsid w:val="00CC6751"/>
    <w:rsid w:val="00CC67CB"/>
    <w:rsid w:val="00CC6901"/>
    <w:rsid w:val="00CC7614"/>
    <w:rsid w:val="00CD0F5D"/>
    <w:rsid w:val="00CD1175"/>
    <w:rsid w:val="00CD11AE"/>
    <w:rsid w:val="00CD1B10"/>
    <w:rsid w:val="00CD339A"/>
    <w:rsid w:val="00CD4C4E"/>
    <w:rsid w:val="00CD5B09"/>
    <w:rsid w:val="00CD5B51"/>
    <w:rsid w:val="00CD609F"/>
    <w:rsid w:val="00CD68A1"/>
    <w:rsid w:val="00CD6A05"/>
    <w:rsid w:val="00CD7D2C"/>
    <w:rsid w:val="00CE00AA"/>
    <w:rsid w:val="00CE0BEA"/>
    <w:rsid w:val="00CE13B9"/>
    <w:rsid w:val="00CE1B81"/>
    <w:rsid w:val="00CE2D77"/>
    <w:rsid w:val="00CE4F09"/>
    <w:rsid w:val="00CE5383"/>
    <w:rsid w:val="00CE5A73"/>
    <w:rsid w:val="00CE5BC2"/>
    <w:rsid w:val="00CE5C45"/>
    <w:rsid w:val="00CE7FD8"/>
    <w:rsid w:val="00CF16F8"/>
    <w:rsid w:val="00CF1ADA"/>
    <w:rsid w:val="00CF1B3F"/>
    <w:rsid w:val="00CF1D9F"/>
    <w:rsid w:val="00CF3227"/>
    <w:rsid w:val="00CF5043"/>
    <w:rsid w:val="00CF629D"/>
    <w:rsid w:val="00CF65A2"/>
    <w:rsid w:val="00CF6EFD"/>
    <w:rsid w:val="00CF740C"/>
    <w:rsid w:val="00D0128F"/>
    <w:rsid w:val="00D012EF"/>
    <w:rsid w:val="00D013E4"/>
    <w:rsid w:val="00D01A13"/>
    <w:rsid w:val="00D02714"/>
    <w:rsid w:val="00D03740"/>
    <w:rsid w:val="00D03A4B"/>
    <w:rsid w:val="00D0404C"/>
    <w:rsid w:val="00D04755"/>
    <w:rsid w:val="00D04E2F"/>
    <w:rsid w:val="00D06A7A"/>
    <w:rsid w:val="00D06F18"/>
    <w:rsid w:val="00D078D6"/>
    <w:rsid w:val="00D113BE"/>
    <w:rsid w:val="00D11425"/>
    <w:rsid w:val="00D1224F"/>
    <w:rsid w:val="00D128FE"/>
    <w:rsid w:val="00D12B4D"/>
    <w:rsid w:val="00D1482F"/>
    <w:rsid w:val="00D1503C"/>
    <w:rsid w:val="00D167B9"/>
    <w:rsid w:val="00D167ED"/>
    <w:rsid w:val="00D16CE8"/>
    <w:rsid w:val="00D17027"/>
    <w:rsid w:val="00D23653"/>
    <w:rsid w:val="00D2374C"/>
    <w:rsid w:val="00D2400C"/>
    <w:rsid w:val="00D249D1"/>
    <w:rsid w:val="00D2578D"/>
    <w:rsid w:val="00D2600C"/>
    <w:rsid w:val="00D26E82"/>
    <w:rsid w:val="00D27D33"/>
    <w:rsid w:val="00D27F35"/>
    <w:rsid w:val="00D30051"/>
    <w:rsid w:val="00D300F6"/>
    <w:rsid w:val="00D3032B"/>
    <w:rsid w:val="00D3139B"/>
    <w:rsid w:val="00D3151B"/>
    <w:rsid w:val="00D317A6"/>
    <w:rsid w:val="00D31ED0"/>
    <w:rsid w:val="00D32281"/>
    <w:rsid w:val="00D3249A"/>
    <w:rsid w:val="00D328AC"/>
    <w:rsid w:val="00D328DA"/>
    <w:rsid w:val="00D32B22"/>
    <w:rsid w:val="00D33334"/>
    <w:rsid w:val="00D33CD8"/>
    <w:rsid w:val="00D34212"/>
    <w:rsid w:val="00D34B63"/>
    <w:rsid w:val="00D35610"/>
    <w:rsid w:val="00D360C9"/>
    <w:rsid w:val="00D37064"/>
    <w:rsid w:val="00D37961"/>
    <w:rsid w:val="00D37E84"/>
    <w:rsid w:val="00D40A45"/>
    <w:rsid w:val="00D40DE5"/>
    <w:rsid w:val="00D425E1"/>
    <w:rsid w:val="00D4348F"/>
    <w:rsid w:val="00D43731"/>
    <w:rsid w:val="00D43FD6"/>
    <w:rsid w:val="00D4588F"/>
    <w:rsid w:val="00D45ACA"/>
    <w:rsid w:val="00D47C66"/>
    <w:rsid w:val="00D47CAE"/>
    <w:rsid w:val="00D47E11"/>
    <w:rsid w:val="00D5107B"/>
    <w:rsid w:val="00D51399"/>
    <w:rsid w:val="00D533B7"/>
    <w:rsid w:val="00D54108"/>
    <w:rsid w:val="00D54E27"/>
    <w:rsid w:val="00D557E0"/>
    <w:rsid w:val="00D56669"/>
    <w:rsid w:val="00D57356"/>
    <w:rsid w:val="00D603F2"/>
    <w:rsid w:val="00D6073B"/>
    <w:rsid w:val="00D61749"/>
    <w:rsid w:val="00D63501"/>
    <w:rsid w:val="00D63A37"/>
    <w:rsid w:val="00D64266"/>
    <w:rsid w:val="00D64C65"/>
    <w:rsid w:val="00D64E8D"/>
    <w:rsid w:val="00D65CBD"/>
    <w:rsid w:val="00D66236"/>
    <w:rsid w:val="00D66994"/>
    <w:rsid w:val="00D670F7"/>
    <w:rsid w:val="00D67880"/>
    <w:rsid w:val="00D70A29"/>
    <w:rsid w:val="00D72B06"/>
    <w:rsid w:val="00D73B57"/>
    <w:rsid w:val="00D73C68"/>
    <w:rsid w:val="00D75F4A"/>
    <w:rsid w:val="00D80B40"/>
    <w:rsid w:val="00D814C8"/>
    <w:rsid w:val="00D81BFF"/>
    <w:rsid w:val="00D81C0F"/>
    <w:rsid w:val="00D821E3"/>
    <w:rsid w:val="00D849EF"/>
    <w:rsid w:val="00D858E4"/>
    <w:rsid w:val="00D862B1"/>
    <w:rsid w:val="00D86FD8"/>
    <w:rsid w:val="00D87688"/>
    <w:rsid w:val="00D919BE"/>
    <w:rsid w:val="00D924AB"/>
    <w:rsid w:val="00D92E82"/>
    <w:rsid w:val="00D9352E"/>
    <w:rsid w:val="00D9477B"/>
    <w:rsid w:val="00D95B61"/>
    <w:rsid w:val="00D96785"/>
    <w:rsid w:val="00D96894"/>
    <w:rsid w:val="00D973B1"/>
    <w:rsid w:val="00DA08F4"/>
    <w:rsid w:val="00DA0AD3"/>
    <w:rsid w:val="00DA1610"/>
    <w:rsid w:val="00DA193B"/>
    <w:rsid w:val="00DA2464"/>
    <w:rsid w:val="00DA30A1"/>
    <w:rsid w:val="00DA3248"/>
    <w:rsid w:val="00DA349C"/>
    <w:rsid w:val="00DA3B5B"/>
    <w:rsid w:val="00DA52F0"/>
    <w:rsid w:val="00DA65E5"/>
    <w:rsid w:val="00DA6A52"/>
    <w:rsid w:val="00DA701C"/>
    <w:rsid w:val="00DA7793"/>
    <w:rsid w:val="00DA7A60"/>
    <w:rsid w:val="00DB112D"/>
    <w:rsid w:val="00DB22B6"/>
    <w:rsid w:val="00DB2910"/>
    <w:rsid w:val="00DB363B"/>
    <w:rsid w:val="00DB4434"/>
    <w:rsid w:val="00DB6286"/>
    <w:rsid w:val="00DB6C31"/>
    <w:rsid w:val="00DC0452"/>
    <w:rsid w:val="00DC0457"/>
    <w:rsid w:val="00DC051B"/>
    <w:rsid w:val="00DC07EB"/>
    <w:rsid w:val="00DC1242"/>
    <w:rsid w:val="00DC25C7"/>
    <w:rsid w:val="00DC311F"/>
    <w:rsid w:val="00DC43B4"/>
    <w:rsid w:val="00DC535B"/>
    <w:rsid w:val="00DC597E"/>
    <w:rsid w:val="00DC5A8D"/>
    <w:rsid w:val="00DC5F6C"/>
    <w:rsid w:val="00DC604B"/>
    <w:rsid w:val="00DC6099"/>
    <w:rsid w:val="00DC6895"/>
    <w:rsid w:val="00DC7381"/>
    <w:rsid w:val="00DC7D1C"/>
    <w:rsid w:val="00DD395C"/>
    <w:rsid w:val="00DD39A1"/>
    <w:rsid w:val="00DD409F"/>
    <w:rsid w:val="00DD55AA"/>
    <w:rsid w:val="00DD578F"/>
    <w:rsid w:val="00DD72A8"/>
    <w:rsid w:val="00DD7A48"/>
    <w:rsid w:val="00DD7CF7"/>
    <w:rsid w:val="00DE064A"/>
    <w:rsid w:val="00DE083A"/>
    <w:rsid w:val="00DE16B2"/>
    <w:rsid w:val="00DE1DCF"/>
    <w:rsid w:val="00DE2B58"/>
    <w:rsid w:val="00DE2C38"/>
    <w:rsid w:val="00DE34E2"/>
    <w:rsid w:val="00DE3723"/>
    <w:rsid w:val="00DE3E35"/>
    <w:rsid w:val="00DE40C1"/>
    <w:rsid w:val="00DE45AE"/>
    <w:rsid w:val="00DE49B7"/>
    <w:rsid w:val="00DE5085"/>
    <w:rsid w:val="00DE5974"/>
    <w:rsid w:val="00DE63B6"/>
    <w:rsid w:val="00DE6D71"/>
    <w:rsid w:val="00DE7BD7"/>
    <w:rsid w:val="00DF0C71"/>
    <w:rsid w:val="00DF3698"/>
    <w:rsid w:val="00DF3AD5"/>
    <w:rsid w:val="00DF3EBF"/>
    <w:rsid w:val="00DF4098"/>
    <w:rsid w:val="00DF44B2"/>
    <w:rsid w:val="00DF4F17"/>
    <w:rsid w:val="00DF4FDC"/>
    <w:rsid w:val="00DF5037"/>
    <w:rsid w:val="00DF71E3"/>
    <w:rsid w:val="00DF7D84"/>
    <w:rsid w:val="00E02C4E"/>
    <w:rsid w:val="00E057FA"/>
    <w:rsid w:val="00E0610F"/>
    <w:rsid w:val="00E0665D"/>
    <w:rsid w:val="00E10531"/>
    <w:rsid w:val="00E12147"/>
    <w:rsid w:val="00E12CA6"/>
    <w:rsid w:val="00E136EF"/>
    <w:rsid w:val="00E13940"/>
    <w:rsid w:val="00E13B65"/>
    <w:rsid w:val="00E148CC"/>
    <w:rsid w:val="00E14AB0"/>
    <w:rsid w:val="00E151E4"/>
    <w:rsid w:val="00E15D34"/>
    <w:rsid w:val="00E15EA6"/>
    <w:rsid w:val="00E1604E"/>
    <w:rsid w:val="00E16716"/>
    <w:rsid w:val="00E175B5"/>
    <w:rsid w:val="00E178EC"/>
    <w:rsid w:val="00E200A0"/>
    <w:rsid w:val="00E21CBC"/>
    <w:rsid w:val="00E23CE9"/>
    <w:rsid w:val="00E23FCF"/>
    <w:rsid w:val="00E23FE9"/>
    <w:rsid w:val="00E2447A"/>
    <w:rsid w:val="00E24510"/>
    <w:rsid w:val="00E2458B"/>
    <w:rsid w:val="00E25857"/>
    <w:rsid w:val="00E25EDB"/>
    <w:rsid w:val="00E2614A"/>
    <w:rsid w:val="00E2616D"/>
    <w:rsid w:val="00E2679B"/>
    <w:rsid w:val="00E27175"/>
    <w:rsid w:val="00E2786F"/>
    <w:rsid w:val="00E302CC"/>
    <w:rsid w:val="00E304B7"/>
    <w:rsid w:val="00E31A49"/>
    <w:rsid w:val="00E32FA6"/>
    <w:rsid w:val="00E334E6"/>
    <w:rsid w:val="00E33554"/>
    <w:rsid w:val="00E33B2B"/>
    <w:rsid w:val="00E33D0A"/>
    <w:rsid w:val="00E33D2E"/>
    <w:rsid w:val="00E34D85"/>
    <w:rsid w:val="00E365A3"/>
    <w:rsid w:val="00E36A73"/>
    <w:rsid w:val="00E377AC"/>
    <w:rsid w:val="00E37AE2"/>
    <w:rsid w:val="00E40196"/>
    <w:rsid w:val="00E41353"/>
    <w:rsid w:val="00E43319"/>
    <w:rsid w:val="00E43A3C"/>
    <w:rsid w:val="00E43E5E"/>
    <w:rsid w:val="00E45289"/>
    <w:rsid w:val="00E46407"/>
    <w:rsid w:val="00E465FE"/>
    <w:rsid w:val="00E46631"/>
    <w:rsid w:val="00E46931"/>
    <w:rsid w:val="00E4714D"/>
    <w:rsid w:val="00E47A8F"/>
    <w:rsid w:val="00E509E2"/>
    <w:rsid w:val="00E52524"/>
    <w:rsid w:val="00E55ABE"/>
    <w:rsid w:val="00E55CDC"/>
    <w:rsid w:val="00E5646C"/>
    <w:rsid w:val="00E567EA"/>
    <w:rsid w:val="00E575B1"/>
    <w:rsid w:val="00E601AD"/>
    <w:rsid w:val="00E62B03"/>
    <w:rsid w:val="00E632C8"/>
    <w:rsid w:val="00E63CFA"/>
    <w:rsid w:val="00E64B24"/>
    <w:rsid w:val="00E651DF"/>
    <w:rsid w:val="00E662B9"/>
    <w:rsid w:val="00E66406"/>
    <w:rsid w:val="00E70150"/>
    <w:rsid w:val="00E707BC"/>
    <w:rsid w:val="00E71377"/>
    <w:rsid w:val="00E71AE5"/>
    <w:rsid w:val="00E71CF8"/>
    <w:rsid w:val="00E726FE"/>
    <w:rsid w:val="00E72BBA"/>
    <w:rsid w:val="00E74681"/>
    <w:rsid w:val="00E74759"/>
    <w:rsid w:val="00E752B4"/>
    <w:rsid w:val="00E76532"/>
    <w:rsid w:val="00E7699B"/>
    <w:rsid w:val="00E76DA5"/>
    <w:rsid w:val="00E7710A"/>
    <w:rsid w:val="00E77235"/>
    <w:rsid w:val="00E7797B"/>
    <w:rsid w:val="00E77A28"/>
    <w:rsid w:val="00E80039"/>
    <w:rsid w:val="00E80481"/>
    <w:rsid w:val="00E80B74"/>
    <w:rsid w:val="00E80FA9"/>
    <w:rsid w:val="00E810FB"/>
    <w:rsid w:val="00E81138"/>
    <w:rsid w:val="00E81FD1"/>
    <w:rsid w:val="00E82732"/>
    <w:rsid w:val="00E82DA5"/>
    <w:rsid w:val="00E83D83"/>
    <w:rsid w:val="00E83F8D"/>
    <w:rsid w:val="00E84CB2"/>
    <w:rsid w:val="00E85634"/>
    <w:rsid w:val="00E85802"/>
    <w:rsid w:val="00E863B2"/>
    <w:rsid w:val="00E86DBF"/>
    <w:rsid w:val="00E87999"/>
    <w:rsid w:val="00E87DF1"/>
    <w:rsid w:val="00E90256"/>
    <w:rsid w:val="00E91006"/>
    <w:rsid w:val="00E9263F"/>
    <w:rsid w:val="00E9378F"/>
    <w:rsid w:val="00E941CD"/>
    <w:rsid w:val="00E944B1"/>
    <w:rsid w:val="00E946FB"/>
    <w:rsid w:val="00E96867"/>
    <w:rsid w:val="00E9687E"/>
    <w:rsid w:val="00E97FF1"/>
    <w:rsid w:val="00EA06E5"/>
    <w:rsid w:val="00EA0FD0"/>
    <w:rsid w:val="00EA204E"/>
    <w:rsid w:val="00EA2DCD"/>
    <w:rsid w:val="00EA4942"/>
    <w:rsid w:val="00EA4DAD"/>
    <w:rsid w:val="00EA5452"/>
    <w:rsid w:val="00EA55D2"/>
    <w:rsid w:val="00EA5733"/>
    <w:rsid w:val="00EA7462"/>
    <w:rsid w:val="00EA7465"/>
    <w:rsid w:val="00EA748F"/>
    <w:rsid w:val="00EB1C59"/>
    <w:rsid w:val="00EB3338"/>
    <w:rsid w:val="00EB46A4"/>
    <w:rsid w:val="00EB49DC"/>
    <w:rsid w:val="00EB57FC"/>
    <w:rsid w:val="00EB6461"/>
    <w:rsid w:val="00EB767F"/>
    <w:rsid w:val="00EB7E30"/>
    <w:rsid w:val="00EC0755"/>
    <w:rsid w:val="00EC181B"/>
    <w:rsid w:val="00EC30C8"/>
    <w:rsid w:val="00EC31E5"/>
    <w:rsid w:val="00EC52AE"/>
    <w:rsid w:val="00EC671B"/>
    <w:rsid w:val="00EC78A0"/>
    <w:rsid w:val="00ED008D"/>
    <w:rsid w:val="00ED07FA"/>
    <w:rsid w:val="00ED1BAD"/>
    <w:rsid w:val="00ED24C6"/>
    <w:rsid w:val="00ED356D"/>
    <w:rsid w:val="00ED3D0E"/>
    <w:rsid w:val="00ED3E9D"/>
    <w:rsid w:val="00ED4243"/>
    <w:rsid w:val="00ED4B2E"/>
    <w:rsid w:val="00ED536B"/>
    <w:rsid w:val="00ED56CF"/>
    <w:rsid w:val="00ED576A"/>
    <w:rsid w:val="00ED68D1"/>
    <w:rsid w:val="00EE02D7"/>
    <w:rsid w:val="00EE2B84"/>
    <w:rsid w:val="00EE4359"/>
    <w:rsid w:val="00EE45A3"/>
    <w:rsid w:val="00EE6916"/>
    <w:rsid w:val="00EE6A0A"/>
    <w:rsid w:val="00EE6A2D"/>
    <w:rsid w:val="00EE6D2B"/>
    <w:rsid w:val="00EE7F49"/>
    <w:rsid w:val="00EF0112"/>
    <w:rsid w:val="00EF1EE8"/>
    <w:rsid w:val="00EF1FEE"/>
    <w:rsid w:val="00EF23AF"/>
    <w:rsid w:val="00EF28B9"/>
    <w:rsid w:val="00EF309B"/>
    <w:rsid w:val="00EF3982"/>
    <w:rsid w:val="00EF4C55"/>
    <w:rsid w:val="00EF5AA8"/>
    <w:rsid w:val="00EF7A61"/>
    <w:rsid w:val="00F00DE5"/>
    <w:rsid w:val="00F02128"/>
    <w:rsid w:val="00F03482"/>
    <w:rsid w:val="00F04D18"/>
    <w:rsid w:val="00F04EC6"/>
    <w:rsid w:val="00F05DD7"/>
    <w:rsid w:val="00F07A18"/>
    <w:rsid w:val="00F10081"/>
    <w:rsid w:val="00F1029F"/>
    <w:rsid w:val="00F1135D"/>
    <w:rsid w:val="00F1179C"/>
    <w:rsid w:val="00F12DD7"/>
    <w:rsid w:val="00F1457E"/>
    <w:rsid w:val="00F1516E"/>
    <w:rsid w:val="00F161D7"/>
    <w:rsid w:val="00F16287"/>
    <w:rsid w:val="00F163D6"/>
    <w:rsid w:val="00F16B6E"/>
    <w:rsid w:val="00F16EBB"/>
    <w:rsid w:val="00F2198F"/>
    <w:rsid w:val="00F23752"/>
    <w:rsid w:val="00F23AE0"/>
    <w:rsid w:val="00F24EE2"/>
    <w:rsid w:val="00F2531D"/>
    <w:rsid w:val="00F2542D"/>
    <w:rsid w:val="00F264CB"/>
    <w:rsid w:val="00F266EE"/>
    <w:rsid w:val="00F26EF0"/>
    <w:rsid w:val="00F2762C"/>
    <w:rsid w:val="00F30075"/>
    <w:rsid w:val="00F30D33"/>
    <w:rsid w:val="00F31952"/>
    <w:rsid w:val="00F31FB4"/>
    <w:rsid w:val="00F32AFD"/>
    <w:rsid w:val="00F3431A"/>
    <w:rsid w:val="00F36857"/>
    <w:rsid w:val="00F40431"/>
    <w:rsid w:val="00F407E2"/>
    <w:rsid w:val="00F40A10"/>
    <w:rsid w:val="00F40AE7"/>
    <w:rsid w:val="00F4110B"/>
    <w:rsid w:val="00F41354"/>
    <w:rsid w:val="00F41FA8"/>
    <w:rsid w:val="00F427FD"/>
    <w:rsid w:val="00F42B2E"/>
    <w:rsid w:val="00F43337"/>
    <w:rsid w:val="00F4401B"/>
    <w:rsid w:val="00F44AC9"/>
    <w:rsid w:val="00F460D1"/>
    <w:rsid w:val="00F46E7F"/>
    <w:rsid w:val="00F4736F"/>
    <w:rsid w:val="00F50BEC"/>
    <w:rsid w:val="00F5122D"/>
    <w:rsid w:val="00F5193D"/>
    <w:rsid w:val="00F51D0C"/>
    <w:rsid w:val="00F51D11"/>
    <w:rsid w:val="00F5249B"/>
    <w:rsid w:val="00F542DE"/>
    <w:rsid w:val="00F54E67"/>
    <w:rsid w:val="00F566B8"/>
    <w:rsid w:val="00F568A3"/>
    <w:rsid w:val="00F56A84"/>
    <w:rsid w:val="00F57DDD"/>
    <w:rsid w:val="00F601A8"/>
    <w:rsid w:val="00F60E06"/>
    <w:rsid w:val="00F61EE7"/>
    <w:rsid w:val="00F6283C"/>
    <w:rsid w:val="00F62DE4"/>
    <w:rsid w:val="00F65779"/>
    <w:rsid w:val="00F65C7A"/>
    <w:rsid w:val="00F6660B"/>
    <w:rsid w:val="00F675D0"/>
    <w:rsid w:val="00F67EB0"/>
    <w:rsid w:val="00F7025B"/>
    <w:rsid w:val="00F71507"/>
    <w:rsid w:val="00F71AC3"/>
    <w:rsid w:val="00F73742"/>
    <w:rsid w:val="00F74079"/>
    <w:rsid w:val="00F74550"/>
    <w:rsid w:val="00F7692F"/>
    <w:rsid w:val="00F769EB"/>
    <w:rsid w:val="00F7706A"/>
    <w:rsid w:val="00F80A2F"/>
    <w:rsid w:val="00F80BA5"/>
    <w:rsid w:val="00F81ED2"/>
    <w:rsid w:val="00F82310"/>
    <w:rsid w:val="00F82A43"/>
    <w:rsid w:val="00F839B4"/>
    <w:rsid w:val="00F83A13"/>
    <w:rsid w:val="00F83E32"/>
    <w:rsid w:val="00F853D6"/>
    <w:rsid w:val="00F86715"/>
    <w:rsid w:val="00F86A58"/>
    <w:rsid w:val="00F90C7A"/>
    <w:rsid w:val="00F9181F"/>
    <w:rsid w:val="00F92F26"/>
    <w:rsid w:val="00F9489B"/>
    <w:rsid w:val="00F9530F"/>
    <w:rsid w:val="00F95695"/>
    <w:rsid w:val="00F95EE5"/>
    <w:rsid w:val="00F95F5A"/>
    <w:rsid w:val="00F96261"/>
    <w:rsid w:val="00F96E3F"/>
    <w:rsid w:val="00FA0A07"/>
    <w:rsid w:val="00FA1171"/>
    <w:rsid w:val="00FA11CC"/>
    <w:rsid w:val="00FA1C60"/>
    <w:rsid w:val="00FA2408"/>
    <w:rsid w:val="00FA32AD"/>
    <w:rsid w:val="00FA3AF3"/>
    <w:rsid w:val="00FA4FD2"/>
    <w:rsid w:val="00FA572F"/>
    <w:rsid w:val="00FA7926"/>
    <w:rsid w:val="00FA7F98"/>
    <w:rsid w:val="00FB08DF"/>
    <w:rsid w:val="00FB099B"/>
    <w:rsid w:val="00FB0FBC"/>
    <w:rsid w:val="00FB167C"/>
    <w:rsid w:val="00FB2389"/>
    <w:rsid w:val="00FB26CC"/>
    <w:rsid w:val="00FB2D0C"/>
    <w:rsid w:val="00FB4A85"/>
    <w:rsid w:val="00FB50B6"/>
    <w:rsid w:val="00FB5FF3"/>
    <w:rsid w:val="00FB6773"/>
    <w:rsid w:val="00FB67A5"/>
    <w:rsid w:val="00FB6ACD"/>
    <w:rsid w:val="00FB703D"/>
    <w:rsid w:val="00FB7322"/>
    <w:rsid w:val="00FB73F8"/>
    <w:rsid w:val="00FB79A5"/>
    <w:rsid w:val="00FB7DB5"/>
    <w:rsid w:val="00FC0508"/>
    <w:rsid w:val="00FC17D9"/>
    <w:rsid w:val="00FC2C72"/>
    <w:rsid w:val="00FC3987"/>
    <w:rsid w:val="00FC4240"/>
    <w:rsid w:val="00FC4B7C"/>
    <w:rsid w:val="00FC65CA"/>
    <w:rsid w:val="00FC74C8"/>
    <w:rsid w:val="00FD02E2"/>
    <w:rsid w:val="00FD077A"/>
    <w:rsid w:val="00FD10E2"/>
    <w:rsid w:val="00FD1606"/>
    <w:rsid w:val="00FD4DBD"/>
    <w:rsid w:val="00FD526A"/>
    <w:rsid w:val="00FD56F8"/>
    <w:rsid w:val="00FD683A"/>
    <w:rsid w:val="00FD696C"/>
    <w:rsid w:val="00FD7187"/>
    <w:rsid w:val="00FD7A08"/>
    <w:rsid w:val="00FE048B"/>
    <w:rsid w:val="00FE05A7"/>
    <w:rsid w:val="00FE0FE6"/>
    <w:rsid w:val="00FE204E"/>
    <w:rsid w:val="00FE2432"/>
    <w:rsid w:val="00FE2971"/>
    <w:rsid w:val="00FE385F"/>
    <w:rsid w:val="00FE4773"/>
    <w:rsid w:val="00FE5381"/>
    <w:rsid w:val="00FE5A8E"/>
    <w:rsid w:val="00FE5E83"/>
    <w:rsid w:val="00FE6485"/>
    <w:rsid w:val="00FE6A07"/>
    <w:rsid w:val="00FF1DCB"/>
    <w:rsid w:val="00FF265B"/>
    <w:rsid w:val="00FF2EE1"/>
    <w:rsid w:val="00FF30F1"/>
    <w:rsid w:val="00FF443A"/>
    <w:rsid w:val="00FF502A"/>
    <w:rsid w:val="00FF51E6"/>
    <w:rsid w:val="00FF7E97"/>
    <w:rsid w:val="00FF7ED3"/>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596DA842"/>
  <w15:docId w15:val="{987ACE5E-F652-4635-B1E9-47756C244DE2}"/>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ocDefaults>
    <w:rPrDefault>
      <w:rPr>
        <w:rFonts w:asciiTheme="minorHAnsi" w:eastAsiaTheme="minorHAnsi" w:hAnsiTheme="minorHAnsi" w:cstheme="minorBidi"/>
        <w:sz w:val="22"/>
        <w:szCs w:val="22"/>
        <w:lang w:val="bs-Latn-BA" w:eastAsia="en-US" w:bidi="ar-SA"/>
      </w:rPr>
    </w:rPrDefault>
    <w:pPrDefault>
      <w:pPr>
        <w:spacing w:after="200" w:line="276"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qFormat="1"/>
    <w:lsdException w:name="annotation text" w:semiHidden="1" w:unhideWhenUsed="1" w:qFormat="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qFormat="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2B263D"/>
  </w:style>
  <w:style w:type="paragraph" w:styleId="Heading1">
    <w:name w:val="heading 1"/>
    <w:basedOn w:val="Normal"/>
    <w:next w:val="Normal"/>
    <w:link w:val="Heading1Char"/>
    <w:uiPriority w:val="9"/>
    <w:qFormat/>
    <w:rsid w:val="0033217E"/>
    <w:pPr>
      <w:keepNext/>
      <w:keepLines/>
      <w:numPr>
        <w:numId w:val="1"/>
      </w:numPr>
      <w:spacing w:before="480" w:after="0"/>
      <w:outlineLvl w:val="0"/>
    </w:pPr>
    <w:rPr>
      <w:rFonts w:eastAsiaTheme="majorEastAsia" w:cstheme="majorBidi"/>
      <w:b/>
      <w:bCs/>
      <w:caps/>
      <w:color w:val="1F497D" w:themeColor="text2"/>
      <w:sz w:val="28"/>
      <w:szCs w:val="28"/>
    </w:rPr>
  </w:style>
  <w:style w:type="paragraph" w:styleId="Heading2">
    <w:name w:val="heading 2"/>
    <w:basedOn w:val="Normal"/>
    <w:next w:val="Normal"/>
    <w:link w:val="Heading2Char"/>
    <w:uiPriority w:val="9"/>
    <w:unhideWhenUsed/>
    <w:qFormat/>
    <w:rsid w:val="0033217E"/>
    <w:pPr>
      <w:keepNext/>
      <w:keepLines/>
      <w:numPr>
        <w:ilvl w:val="1"/>
        <w:numId w:val="1"/>
      </w:numPr>
      <w:tabs>
        <w:tab w:val="left" w:pos="426"/>
      </w:tabs>
      <w:spacing w:before="200" w:after="0"/>
      <w:outlineLvl w:val="1"/>
    </w:pPr>
    <w:rPr>
      <w:rFonts w:eastAsiaTheme="majorEastAsia" w:cstheme="majorBidi"/>
      <w:b/>
      <w:bCs/>
      <w:caps/>
      <w:color w:val="1F497D" w:themeColor="text2"/>
      <w:sz w:val="26"/>
      <w:szCs w:val="26"/>
      <w:lang w:val="en-US"/>
    </w:rPr>
  </w:style>
  <w:style w:type="paragraph" w:styleId="Heading3">
    <w:name w:val="heading 3"/>
    <w:basedOn w:val="Normal"/>
    <w:next w:val="Normal"/>
    <w:link w:val="Heading3Char"/>
    <w:uiPriority w:val="9"/>
    <w:unhideWhenUsed/>
    <w:qFormat/>
    <w:rsid w:val="0033217E"/>
    <w:pPr>
      <w:keepNext/>
      <w:keepLines/>
      <w:numPr>
        <w:ilvl w:val="2"/>
        <w:numId w:val="1"/>
      </w:numPr>
      <w:spacing w:before="200" w:after="0"/>
      <w:outlineLvl w:val="2"/>
    </w:pPr>
    <w:rPr>
      <w:rFonts w:eastAsiaTheme="majorEastAsia" w:cstheme="majorBidi"/>
      <w:b/>
      <w:bCs/>
      <w:color w:val="1F497D" w:themeColor="text2"/>
      <w:lang w:val="en-GB"/>
    </w:rPr>
  </w:style>
  <w:style w:type="paragraph" w:styleId="Heading4">
    <w:name w:val="heading 4"/>
    <w:basedOn w:val="Normal"/>
    <w:next w:val="Normal"/>
    <w:link w:val="Heading4Char"/>
    <w:uiPriority w:val="9"/>
    <w:unhideWhenUsed/>
    <w:qFormat/>
    <w:rsid w:val="00F65C7A"/>
    <w:pPr>
      <w:keepNext/>
      <w:keepLines/>
      <w:numPr>
        <w:ilvl w:val="3"/>
        <w:numId w:val="1"/>
      </w:numPr>
      <w:spacing w:before="200" w:after="0"/>
      <w:outlineLvl w:val="3"/>
    </w:pPr>
    <w:rPr>
      <w:rFonts w:asciiTheme="majorHAnsi" w:eastAsiaTheme="majorEastAsia" w:hAnsiTheme="majorHAnsi" w:cstheme="majorBidi"/>
      <w:b/>
      <w:bCs/>
      <w:i/>
      <w:iCs/>
      <w:color w:val="4F81BD" w:themeColor="accent1"/>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rsid w:val="0033217E"/>
    <w:rPr>
      <w:rFonts w:eastAsiaTheme="majorEastAsia" w:cstheme="majorBidi"/>
      <w:b/>
      <w:bCs/>
      <w:caps/>
      <w:color w:val="1F497D" w:themeColor="text2"/>
      <w:sz w:val="28"/>
      <w:szCs w:val="28"/>
    </w:rPr>
  </w:style>
  <w:style w:type="paragraph" w:styleId="BalloonText">
    <w:name w:val="Balloon Text"/>
    <w:basedOn w:val="Normal"/>
    <w:link w:val="BalloonTextChar"/>
    <w:uiPriority w:val="99"/>
    <w:semiHidden/>
    <w:unhideWhenUsed/>
    <w:rsid w:val="00567068"/>
    <w:pPr>
      <w:spacing w:after="0" w:line="240" w:lineRule="auto"/>
    </w:pPr>
    <w:rPr>
      <w:rFonts w:ascii="Tahoma" w:hAnsi="Tahoma" w:cs="Tahoma"/>
      <w:sz w:val="16"/>
      <w:szCs w:val="16"/>
    </w:rPr>
  </w:style>
  <w:style w:type="character" w:customStyle="1" w:styleId="BalloonTextChar">
    <w:name w:val="Balloon Text Char"/>
    <w:basedOn w:val="DefaultParagraphFont"/>
    <w:link w:val="BalloonText"/>
    <w:uiPriority w:val="99"/>
    <w:semiHidden/>
    <w:rsid w:val="00567068"/>
    <w:rPr>
      <w:rFonts w:ascii="Tahoma" w:hAnsi="Tahoma" w:cs="Tahoma"/>
      <w:sz w:val="16"/>
      <w:szCs w:val="16"/>
    </w:rPr>
  </w:style>
  <w:style w:type="paragraph" w:styleId="Header">
    <w:name w:val="header"/>
    <w:basedOn w:val="Normal"/>
    <w:link w:val="HeaderChar"/>
    <w:uiPriority w:val="99"/>
    <w:unhideWhenUsed/>
    <w:rsid w:val="00567068"/>
    <w:pPr>
      <w:tabs>
        <w:tab w:val="center" w:pos="4536"/>
        <w:tab w:val="right" w:pos="9072"/>
      </w:tabs>
      <w:spacing w:after="0" w:line="240" w:lineRule="auto"/>
    </w:pPr>
  </w:style>
  <w:style w:type="character" w:customStyle="1" w:styleId="HeaderChar">
    <w:name w:val="Header Char"/>
    <w:basedOn w:val="DefaultParagraphFont"/>
    <w:link w:val="Header"/>
    <w:uiPriority w:val="99"/>
    <w:rsid w:val="00567068"/>
    <w:rPr>
      <w:rFonts w:ascii="Arial" w:hAnsi="Arial"/>
    </w:rPr>
  </w:style>
  <w:style w:type="paragraph" w:styleId="Footer">
    <w:name w:val="footer"/>
    <w:basedOn w:val="Normal"/>
    <w:link w:val="FooterChar"/>
    <w:uiPriority w:val="99"/>
    <w:unhideWhenUsed/>
    <w:rsid w:val="00567068"/>
    <w:pPr>
      <w:tabs>
        <w:tab w:val="center" w:pos="4536"/>
        <w:tab w:val="right" w:pos="9072"/>
      </w:tabs>
      <w:spacing w:after="0" w:line="240" w:lineRule="auto"/>
    </w:pPr>
  </w:style>
  <w:style w:type="character" w:customStyle="1" w:styleId="FooterChar">
    <w:name w:val="Footer Char"/>
    <w:basedOn w:val="DefaultParagraphFont"/>
    <w:link w:val="Footer"/>
    <w:uiPriority w:val="99"/>
    <w:rsid w:val="00567068"/>
    <w:rPr>
      <w:rFonts w:ascii="Arial" w:hAnsi="Arial"/>
    </w:rPr>
  </w:style>
  <w:style w:type="character" w:styleId="PlaceholderText">
    <w:name w:val="Placeholder Text"/>
    <w:basedOn w:val="DefaultParagraphFont"/>
    <w:uiPriority w:val="99"/>
    <w:semiHidden/>
    <w:rsid w:val="00567068"/>
    <w:rPr>
      <w:color w:val="808080"/>
    </w:rPr>
  </w:style>
  <w:style w:type="character" w:styleId="BookTitle">
    <w:name w:val="Book Title"/>
    <w:basedOn w:val="DefaultParagraphFont"/>
    <w:uiPriority w:val="33"/>
    <w:qFormat/>
    <w:rsid w:val="00567068"/>
    <w:rPr>
      <w:b/>
      <w:bCs/>
      <w:smallCaps/>
      <w:spacing w:val="5"/>
    </w:rPr>
  </w:style>
  <w:style w:type="table" w:styleId="TableGrid">
    <w:name w:val="Table Grid"/>
    <w:basedOn w:val="TableNormal"/>
    <w:uiPriority w:val="39"/>
    <w:rsid w:val="00D26E82"/>
    <w:pPr>
      <w:spacing w:after="0" w:line="240" w:lineRule="auto"/>
    </w:pPr>
    <w:tblPr>
      <w:tblBorders>
        <w:top w:val="single" w:sz="4" w:space="0" w:color="000000" w:themeColor="text1"/>
        <w:left w:val="single" w:sz="4" w:space="0" w:color="000000" w:themeColor="text1"/>
        <w:bottom w:val="single" w:sz="4" w:space="0" w:color="000000" w:themeColor="text1"/>
        <w:right w:val="single" w:sz="4" w:space="0" w:color="000000" w:themeColor="text1"/>
        <w:insideH w:val="single" w:sz="4" w:space="0" w:color="000000" w:themeColor="text1"/>
        <w:insideV w:val="single" w:sz="4" w:space="0" w:color="000000" w:themeColor="text1"/>
      </w:tblBorders>
    </w:tblPr>
  </w:style>
  <w:style w:type="table" w:customStyle="1" w:styleId="LightShading-Accent11">
    <w:name w:val="Light Shading - Accent 11"/>
    <w:basedOn w:val="TableNormal"/>
    <w:uiPriority w:val="60"/>
    <w:rsid w:val="00D26E82"/>
    <w:pPr>
      <w:spacing w:after="0" w:line="240" w:lineRule="auto"/>
    </w:pPr>
    <w:rPr>
      <w:color w:val="365F91" w:themeColor="accent1" w:themeShade="BF"/>
    </w:rPr>
    <w:tblPr>
      <w:tblStyleRowBandSize w:val="1"/>
      <w:tblStyleColBandSize w:val="1"/>
      <w:tblBorders>
        <w:top w:val="single" w:sz="8" w:space="0" w:color="4F81BD" w:themeColor="accent1"/>
        <w:bottom w:val="single" w:sz="8" w:space="0" w:color="4F81BD" w:themeColor="accent1"/>
      </w:tblBorders>
    </w:tblPr>
    <w:tblStylePr w:type="firstRow">
      <w:pPr>
        <w:spacing w:before="0" w:after="0" w:line="240" w:lineRule="auto"/>
      </w:pPr>
      <w:rPr>
        <w:b/>
        <w:bCs/>
      </w:rPr>
      <w:tblPr/>
      <w:tcPr>
        <w:tcBorders>
          <w:top w:val="single" w:sz="8" w:space="0" w:color="4F81BD" w:themeColor="accent1"/>
          <w:left w:val="nil"/>
          <w:bottom w:val="single" w:sz="8" w:space="0" w:color="4F81BD" w:themeColor="accent1"/>
          <w:right w:val="nil"/>
          <w:insideH w:val="nil"/>
          <w:insideV w:val="nil"/>
        </w:tcBorders>
      </w:tcPr>
    </w:tblStylePr>
    <w:tblStylePr w:type="lastRow">
      <w:pPr>
        <w:spacing w:before="0" w:after="0" w:line="240" w:lineRule="auto"/>
      </w:pPr>
      <w:rPr>
        <w:b/>
        <w:bCs/>
      </w:rPr>
      <w:tblPr/>
      <w:tcPr>
        <w:tcBorders>
          <w:top w:val="single" w:sz="8" w:space="0" w:color="4F81BD" w:themeColor="accent1"/>
          <w:left w:val="nil"/>
          <w:bottom w:val="single" w:sz="8" w:space="0" w:color="4F81BD" w:themeColor="accent1"/>
          <w:right w:val="nil"/>
          <w:insideH w:val="nil"/>
          <w:insideV w:val="nil"/>
        </w:tcBorders>
      </w:tcPr>
    </w:tblStylePr>
    <w:tblStylePr w:type="firstCol">
      <w:rPr>
        <w:b/>
        <w:bCs/>
      </w:rPr>
    </w:tblStylePr>
    <w:tblStylePr w:type="lastCol">
      <w:rPr>
        <w:b/>
        <w:bCs/>
      </w:rPr>
    </w:tblStylePr>
    <w:tblStylePr w:type="band1Vert">
      <w:tblPr/>
      <w:tcPr>
        <w:tcBorders>
          <w:left w:val="nil"/>
          <w:right w:val="nil"/>
          <w:insideH w:val="nil"/>
          <w:insideV w:val="nil"/>
        </w:tcBorders>
        <w:shd w:val="clear" w:color="auto" w:fill="D3DFEE" w:themeFill="accent1" w:themeFillTint="3F"/>
      </w:tcPr>
    </w:tblStylePr>
    <w:tblStylePr w:type="band1Horz">
      <w:tblPr/>
      <w:tcPr>
        <w:tcBorders>
          <w:left w:val="nil"/>
          <w:right w:val="nil"/>
          <w:insideH w:val="nil"/>
          <w:insideV w:val="nil"/>
        </w:tcBorders>
        <w:shd w:val="clear" w:color="auto" w:fill="D3DFEE" w:themeFill="accent1" w:themeFillTint="3F"/>
      </w:tcPr>
    </w:tblStylePr>
  </w:style>
  <w:style w:type="table" w:customStyle="1" w:styleId="ProjectDetailsTable">
    <w:name w:val="Project Details Table"/>
    <w:basedOn w:val="TableNormal"/>
    <w:uiPriority w:val="99"/>
    <w:qFormat/>
    <w:rsid w:val="00F65C7A"/>
    <w:pPr>
      <w:spacing w:before="60" w:after="60" w:line="240" w:lineRule="auto"/>
    </w:pPr>
    <w:tblPr>
      <w:tblStyleRowBandSize w:val="1"/>
      <w:tblStyleColBandSize w:val="1"/>
    </w:tblPr>
    <w:tblStylePr w:type="lastCol">
      <w:rPr>
        <w:b/>
      </w:rPr>
    </w:tblStylePr>
    <w:tblStylePr w:type="band2Vert">
      <w:rPr>
        <w:b w:val="0"/>
      </w:rPr>
    </w:tblStylePr>
    <w:tblStylePr w:type="band1Horz">
      <w:rPr>
        <w:color w:val="auto"/>
      </w:rPr>
      <w:tblPr/>
      <w:tcPr>
        <w:shd w:val="clear" w:color="auto" w:fill="C6D9F1" w:themeFill="text2" w:themeFillTint="33"/>
      </w:tcPr>
    </w:tblStylePr>
  </w:style>
  <w:style w:type="table" w:customStyle="1" w:styleId="LightList1">
    <w:name w:val="Light List1"/>
    <w:basedOn w:val="TableNormal"/>
    <w:uiPriority w:val="61"/>
    <w:rsid w:val="00046C61"/>
    <w:pPr>
      <w:spacing w:after="0" w:line="240" w:lineRule="auto"/>
    </w:pPr>
    <w:tblPr>
      <w:tblStyleRowBandSize w:val="1"/>
      <w:tblStyleColBandSize w:val="1"/>
      <w:tblBorders>
        <w:top w:val="single" w:sz="8" w:space="0" w:color="000000" w:themeColor="text1"/>
        <w:left w:val="single" w:sz="8" w:space="0" w:color="000000" w:themeColor="text1"/>
        <w:bottom w:val="single" w:sz="8" w:space="0" w:color="000000" w:themeColor="text1"/>
        <w:right w:val="single" w:sz="8" w:space="0" w:color="000000" w:themeColor="text1"/>
      </w:tblBorders>
    </w:tblPr>
    <w:tblStylePr w:type="firstRow">
      <w:pPr>
        <w:spacing w:before="0" w:after="0" w:line="240" w:lineRule="auto"/>
      </w:pPr>
      <w:rPr>
        <w:b/>
        <w:bCs/>
        <w:color w:val="FFFFFF" w:themeColor="background1"/>
      </w:rPr>
      <w:tblPr/>
      <w:tcPr>
        <w:shd w:val="clear" w:color="auto" w:fill="000000" w:themeFill="text1"/>
      </w:tcPr>
    </w:tblStylePr>
    <w:tblStylePr w:type="lastRow">
      <w:pPr>
        <w:spacing w:before="0" w:after="0" w:line="240" w:lineRule="auto"/>
      </w:pPr>
      <w:rPr>
        <w:b/>
        <w:bCs/>
      </w:rPr>
      <w:tblPr/>
      <w:tcPr>
        <w:tcBorders>
          <w:top w:val="double" w:sz="6" w:space="0" w:color="000000" w:themeColor="text1"/>
          <w:left w:val="single" w:sz="8" w:space="0" w:color="000000" w:themeColor="text1"/>
          <w:bottom w:val="single" w:sz="8" w:space="0" w:color="000000" w:themeColor="text1"/>
          <w:right w:val="single" w:sz="8" w:space="0" w:color="000000" w:themeColor="text1"/>
        </w:tcBorders>
      </w:tcPr>
    </w:tblStylePr>
    <w:tblStylePr w:type="firstCol">
      <w:rPr>
        <w:b/>
        <w:bCs/>
      </w:rPr>
    </w:tblStylePr>
    <w:tblStylePr w:type="lastCol">
      <w:rPr>
        <w:b/>
        <w:bCs/>
      </w:rPr>
    </w:tblStylePr>
    <w:tblStylePr w:type="band1Vert">
      <w:tblPr/>
      <w:tcPr>
        <w:tcBorders>
          <w:top w:val="single" w:sz="8" w:space="0" w:color="000000" w:themeColor="text1"/>
          <w:left w:val="single" w:sz="8" w:space="0" w:color="000000" w:themeColor="text1"/>
          <w:bottom w:val="single" w:sz="8" w:space="0" w:color="000000" w:themeColor="text1"/>
          <w:right w:val="single" w:sz="8" w:space="0" w:color="000000" w:themeColor="text1"/>
        </w:tcBorders>
      </w:tcPr>
    </w:tblStylePr>
    <w:tblStylePr w:type="band1Horz">
      <w:tblPr/>
      <w:tcPr>
        <w:tcBorders>
          <w:top w:val="single" w:sz="8" w:space="0" w:color="000000" w:themeColor="text1"/>
          <w:left w:val="single" w:sz="8" w:space="0" w:color="000000" w:themeColor="text1"/>
          <w:bottom w:val="single" w:sz="8" w:space="0" w:color="000000" w:themeColor="text1"/>
          <w:right w:val="single" w:sz="8" w:space="0" w:color="000000" w:themeColor="text1"/>
        </w:tcBorders>
      </w:tcPr>
    </w:tblStylePr>
  </w:style>
  <w:style w:type="character" w:styleId="CommentReference">
    <w:name w:val="annotation reference"/>
    <w:basedOn w:val="DefaultParagraphFont"/>
    <w:uiPriority w:val="99"/>
    <w:semiHidden/>
    <w:unhideWhenUsed/>
    <w:rsid w:val="00F44AC9"/>
    <w:rPr>
      <w:sz w:val="16"/>
      <w:szCs w:val="16"/>
    </w:rPr>
  </w:style>
  <w:style w:type="paragraph" w:styleId="CommentText">
    <w:name w:val="annotation text"/>
    <w:aliases w:val="Carattere3"/>
    <w:basedOn w:val="Normal"/>
    <w:link w:val="CommentTextChar"/>
    <w:uiPriority w:val="99"/>
    <w:unhideWhenUsed/>
    <w:qFormat/>
    <w:rsid w:val="00F44AC9"/>
    <w:pPr>
      <w:spacing w:line="240" w:lineRule="auto"/>
    </w:pPr>
    <w:rPr>
      <w:sz w:val="20"/>
      <w:szCs w:val="20"/>
      <w:lang w:val="en-US"/>
    </w:rPr>
  </w:style>
  <w:style w:type="character" w:customStyle="1" w:styleId="CommentTextChar">
    <w:name w:val="Comment Text Char"/>
    <w:aliases w:val="Carattere3 Char"/>
    <w:basedOn w:val="DefaultParagraphFont"/>
    <w:link w:val="CommentText"/>
    <w:uiPriority w:val="99"/>
    <w:rsid w:val="00F44AC9"/>
    <w:rPr>
      <w:rFonts w:ascii="Arial" w:hAnsi="Arial"/>
      <w:sz w:val="20"/>
      <w:szCs w:val="20"/>
      <w:lang w:val="en-US"/>
    </w:rPr>
  </w:style>
  <w:style w:type="character" w:customStyle="1" w:styleId="Heading3Char">
    <w:name w:val="Heading 3 Char"/>
    <w:basedOn w:val="DefaultParagraphFont"/>
    <w:link w:val="Heading3"/>
    <w:uiPriority w:val="9"/>
    <w:rsid w:val="0033217E"/>
    <w:rPr>
      <w:rFonts w:eastAsiaTheme="majorEastAsia" w:cstheme="majorBidi"/>
      <w:b/>
      <w:bCs/>
      <w:color w:val="1F497D" w:themeColor="text2"/>
      <w:lang w:val="en-GB"/>
    </w:rPr>
  </w:style>
  <w:style w:type="character" w:customStyle="1" w:styleId="Heading2Char">
    <w:name w:val="Heading 2 Char"/>
    <w:basedOn w:val="DefaultParagraphFont"/>
    <w:link w:val="Heading2"/>
    <w:uiPriority w:val="9"/>
    <w:rsid w:val="0033217E"/>
    <w:rPr>
      <w:rFonts w:eastAsiaTheme="majorEastAsia" w:cstheme="majorBidi"/>
      <w:b/>
      <w:bCs/>
      <w:caps/>
      <w:color w:val="1F497D" w:themeColor="text2"/>
      <w:sz w:val="26"/>
      <w:szCs w:val="26"/>
      <w:lang w:val="en-US"/>
    </w:rPr>
  </w:style>
  <w:style w:type="character" w:customStyle="1" w:styleId="Heading4Char">
    <w:name w:val="Heading 4 Char"/>
    <w:basedOn w:val="DefaultParagraphFont"/>
    <w:link w:val="Heading4"/>
    <w:uiPriority w:val="9"/>
    <w:rsid w:val="00F65C7A"/>
    <w:rPr>
      <w:rFonts w:asciiTheme="majorHAnsi" w:eastAsiaTheme="majorEastAsia" w:hAnsiTheme="majorHAnsi" w:cstheme="majorBidi"/>
      <w:b/>
      <w:bCs/>
      <w:i/>
      <w:iCs/>
      <w:color w:val="4F81BD" w:themeColor="accent1"/>
    </w:rPr>
  </w:style>
  <w:style w:type="paragraph" w:customStyle="1" w:styleId="Annex">
    <w:name w:val="Annex"/>
    <w:basedOn w:val="Heading2"/>
    <w:next w:val="Normal"/>
    <w:link w:val="AnnexChar"/>
    <w:qFormat/>
    <w:rsid w:val="00F07A18"/>
    <w:pPr>
      <w:numPr>
        <w:ilvl w:val="0"/>
        <w:numId w:val="2"/>
      </w:numPr>
      <w:tabs>
        <w:tab w:val="left" w:pos="1134"/>
      </w:tabs>
    </w:pPr>
  </w:style>
  <w:style w:type="paragraph" w:styleId="TOC1">
    <w:name w:val="toc 1"/>
    <w:basedOn w:val="Normal"/>
    <w:next w:val="Normal"/>
    <w:autoRedefine/>
    <w:uiPriority w:val="39"/>
    <w:unhideWhenUsed/>
    <w:rsid w:val="00102617"/>
    <w:pPr>
      <w:tabs>
        <w:tab w:val="right" w:leader="dot" w:pos="9062"/>
      </w:tabs>
      <w:spacing w:before="120" w:after="120"/>
    </w:pPr>
    <w:rPr>
      <w:rFonts w:ascii="Myriad Pro" w:hAnsi="Myriad Pro" w:cstheme="minorHAnsi"/>
      <w:b/>
      <w:bCs/>
      <w:caps/>
      <w:noProof/>
      <w:lang w:val="en-US"/>
    </w:rPr>
  </w:style>
  <w:style w:type="character" w:customStyle="1" w:styleId="AnnexChar">
    <w:name w:val="Annex Char"/>
    <w:basedOn w:val="Heading2Char"/>
    <w:link w:val="Annex"/>
    <w:rsid w:val="00F07A18"/>
    <w:rPr>
      <w:rFonts w:eastAsiaTheme="majorEastAsia" w:cstheme="majorBidi"/>
      <w:b/>
      <w:bCs/>
      <w:caps/>
      <w:color w:val="1F497D" w:themeColor="text2"/>
      <w:sz w:val="26"/>
      <w:szCs w:val="26"/>
      <w:lang w:val="en-US"/>
    </w:rPr>
  </w:style>
  <w:style w:type="paragraph" w:styleId="TOC2">
    <w:name w:val="toc 2"/>
    <w:basedOn w:val="Normal"/>
    <w:next w:val="Normal"/>
    <w:autoRedefine/>
    <w:uiPriority w:val="39"/>
    <w:unhideWhenUsed/>
    <w:rsid w:val="0068719C"/>
    <w:pPr>
      <w:tabs>
        <w:tab w:val="left" w:pos="709"/>
        <w:tab w:val="right" w:leader="dot" w:pos="9062"/>
      </w:tabs>
      <w:spacing w:after="0"/>
      <w:ind w:left="284" w:hanging="284"/>
    </w:pPr>
    <w:rPr>
      <w:rFonts w:cstheme="minorHAnsi"/>
      <w:smallCaps/>
      <w:noProof/>
      <w:sz w:val="20"/>
      <w:szCs w:val="20"/>
      <w:lang w:val="en-US"/>
    </w:rPr>
  </w:style>
  <w:style w:type="paragraph" w:styleId="TOC3">
    <w:name w:val="toc 3"/>
    <w:basedOn w:val="Normal"/>
    <w:next w:val="Normal"/>
    <w:autoRedefine/>
    <w:uiPriority w:val="39"/>
    <w:unhideWhenUsed/>
    <w:rsid w:val="0068719C"/>
    <w:pPr>
      <w:tabs>
        <w:tab w:val="right" w:leader="dot" w:pos="9062"/>
      </w:tabs>
      <w:spacing w:after="0"/>
      <w:ind w:left="284"/>
    </w:pPr>
    <w:rPr>
      <w:rFonts w:cstheme="minorHAnsi"/>
      <w:i/>
      <w:iCs/>
      <w:sz w:val="20"/>
      <w:szCs w:val="20"/>
    </w:rPr>
  </w:style>
  <w:style w:type="paragraph" w:styleId="TOC4">
    <w:name w:val="toc 4"/>
    <w:basedOn w:val="Normal"/>
    <w:next w:val="Normal"/>
    <w:autoRedefine/>
    <w:uiPriority w:val="39"/>
    <w:unhideWhenUsed/>
    <w:rsid w:val="009F3E20"/>
    <w:pPr>
      <w:spacing w:after="0"/>
      <w:ind w:left="660"/>
    </w:pPr>
    <w:rPr>
      <w:rFonts w:cstheme="minorHAnsi"/>
      <w:sz w:val="18"/>
      <w:szCs w:val="18"/>
    </w:rPr>
  </w:style>
  <w:style w:type="paragraph" w:styleId="TOC5">
    <w:name w:val="toc 5"/>
    <w:basedOn w:val="Normal"/>
    <w:next w:val="Normal"/>
    <w:autoRedefine/>
    <w:uiPriority w:val="39"/>
    <w:unhideWhenUsed/>
    <w:rsid w:val="009F3E20"/>
    <w:pPr>
      <w:spacing w:after="0"/>
      <w:ind w:left="880"/>
    </w:pPr>
    <w:rPr>
      <w:rFonts w:cstheme="minorHAnsi"/>
      <w:sz w:val="18"/>
      <w:szCs w:val="18"/>
    </w:rPr>
  </w:style>
  <w:style w:type="paragraph" w:styleId="TOC6">
    <w:name w:val="toc 6"/>
    <w:basedOn w:val="Normal"/>
    <w:next w:val="Normal"/>
    <w:autoRedefine/>
    <w:uiPriority w:val="39"/>
    <w:unhideWhenUsed/>
    <w:rsid w:val="009F3E20"/>
    <w:pPr>
      <w:spacing w:after="0"/>
      <w:ind w:left="1100"/>
    </w:pPr>
    <w:rPr>
      <w:rFonts w:cstheme="minorHAnsi"/>
      <w:sz w:val="18"/>
      <w:szCs w:val="18"/>
    </w:rPr>
  </w:style>
  <w:style w:type="paragraph" w:styleId="TOC7">
    <w:name w:val="toc 7"/>
    <w:basedOn w:val="Normal"/>
    <w:next w:val="Normal"/>
    <w:autoRedefine/>
    <w:uiPriority w:val="39"/>
    <w:unhideWhenUsed/>
    <w:rsid w:val="009F3E20"/>
    <w:pPr>
      <w:spacing w:after="0"/>
      <w:ind w:left="1320"/>
    </w:pPr>
    <w:rPr>
      <w:rFonts w:cstheme="minorHAnsi"/>
      <w:sz w:val="18"/>
      <w:szCs w:val="18"/>
    </w:rPr>
  </w:style>
  <w:style w:type="paragraph" w:styleId="TOC8">
    <w:name w:val="toc 8"/>
    <w:basedOn w:val="Normal"/>
    <w:next w:val="Normal"/>
    <w:autoRedefine/>
    <w:uiPriority w:val="39"/>
    <w:unhideWhenUsed/>
    <w:rsid w:val="009F3E20"/>
    <w:pPr>
      <w:spacing w:after="0"/>
      <w:ind w:left="1540"/>
    </w:pPr>
    <w:rPr>
      <w:rFonts w:cstheme="minorHAnsi"/>
      <w:sz w:val="18"/>
      <w:szCs w:val="18"/>
    </w:rPr>
  </w:style>
  <w:style w:type="paragraph" w:styleId="TOC9">
    <w:name w:val="toc 9"/>
    <w:basedOn w:val="Normal"/>
    <w:next w:val="Normal"/>
    <w:autoRedefine/>
    <w:uiPriority w:val="39"/>
    <w:unhideWhenUsed/>
    <w:rsid w:val="009F3E20"/>
    <w:pPr>
      <w:spacing w:after="0"/>
      <w:ind w:left="1760"/>
    </w:pPr>
    <w:rPr>
      <w:rFonts w:cstheme="minorHAnsi"/>
      <w:sz w:val="18"/>
      <w:szCs w:val="18"/>
    </w:rPr>
  </w:style>
  <w:style w:type="character" w:styleId="Hyperlink">
    <w:name w:val="Hyperlink"/>
    <w:basedOn w:val="DefaultParagraphFont"/>
    <w:uiPriority w:val="99"/>
    <w:unhideWhenUsed/>
    <w:rsid w:val="009F3E20"/>
    <w:rPr>
      <w:color w:val="0000FF" w:themeColor="hyperlink"/>
      <w:u w:val="single"/>
    </w:rPr>
  </w:style>
  <w:style w:type="paragraph" w:styleId="CommentSubject">
    <w:name w:val="annotation subject"/>
    <w:basedOn w:val="CommentText"/>
    <w:next w:val="CommentText"/>
    <w:link w:val="CommentSubjectChar"/>
    <w:uiPriority w:val="99"/>
    <w:semiHidden/>
    <w:unhideWhenUsed/>
    <w:rsid w:val="00B06850"/>
    <w:rPr>
      <w:b/>
      <w:bCs/>
      <w:lang w:val="bs-Latn-BA"/>
    </w:rPr>
  </w:style>
  <w:style w:type="character" w:customStyle="1" w:styleId="CommentSubjectChar">
    <w:name w:val="Comment Subject Char"/>
    <w:basedOn w:val="CommentTextChar"/>
    <w:link w:val="CommentSubject"/>
    <w:uiPriority w:val="99"/>
    <w:semiHidden/>
    <w:rsid w:val="00B06850"/>
    <w:rPr>
      <w:rFonts w:ascii="Arial" w:hAnsi="Arial"/>
      <w:b/>
      <w:bCs/>
      <w:sz w:val="20"/>
      <w:szCs w:val="20"/>
      <w:lang w:val="en-US"/>
    </w:rPr>
  </w:style>
  <w:style w:type="paragraph" w:styleId="EndnoteText">
    <w:name w:val="endnote text"/>
    <w:basedOn w:val="Normal"/>
    <w:link w:val="EndnoteTextChar"/>
    <w:uiPriority w:val="99"/>
    <w:semiHidden/>
    <w:unhideWhenUsed/>
    <w:rsid w:val="00B10442"/>
    <w:pPr>
      <w:spacing w:after="0" w:line="240" w:lineRule="auto"/>
    </w:pPr>
    <w:rPr>
      <w:sz w:val="20"/>
      <w:szCs w:val="20"/>
    </w:rPr>
  </w:style>
  <w:style w:type="character" w:customStyle="1" w:styleId="EndnoteTextChar">
    <w:name w:val="Endnote Text Char"/>
    <w:basedOn w:val="DefaultParagraphFont"/>
    <w:link w:val="EndnoteText"/>
    <w:uiPriority w:val="99"/>
    <w:semiHidden/>
    <w:rsid w:val="00B10442"/>
    <w:rPr>
      <w:sz w:val="20"/>
      <w:szCs w:val="20"/>
    </w:rPr>
  </w:style>
  <w:style w:type="character" w:styleId="EndnoteReference">
    <w:name w:val="endnote reference"/>
    <w:basedOn w:val="DefaultParagraphFont"/>
    <w:uiPriority w:val="99"/>
    <w:semiHidden/>
    <w:unhideWhenUsed/>
    <w:rsid w:val="00B10442"/>
    <w:rPr>
      <w:vertAlign w:val="superscript"/>
    </w:rPr>
  </w:style>
  <w:style w:type="paragraph" w:styleId="FootnoteText">
    <w:name w:val="footnote text"/>
    <w:aliases w:val="Lábjegyzet-szöveg,Footnote Text Char1,Footnote Text Blue,Footnote Text1,Char,single space,ft,footnote text Char,Tegn1,Tegn1 Char,Char Char Char,Footnote Text Char2 Char Char,Footnote Text Char Char2 Char Char, Char,footnote text,Fußnote,fn"/>
    <w:basedOn w:val="Normal"/>
    <w:link w:val="FootnoteTextChar"/>
    <w:uiPriority w:val="99"/>
    <w:unhideWhenUsed/>
    <w:qFormat/>
    <w:rsid w:val="00B10442"/>
    <w:pPr>
      <w:spacing w:after="0" w:line="240" w:lineRule="auto"/>
    </w:pPr>
    <w:rPr>
      <w:sz w:val="20"/>
      <w:szCs w:val="20"/>
    </w:rPr>
  </w:style>
  <w:style w:type="character" w:customStyle="1" w:styleId="FootnoteTextChar">
    <w:name w:val="Footnote Text Char"/>
    <w:aliases w:val="Lábjegyzet-szöveg Char,Footnote Text Char1 Char,Footnote Text Blue Char,Footnote Text1 Char,Char Char,single space Char,ft Char,footnote text Char Char,Tegn1 Char1,Tegn1 Char Char,Char Char Char Char,Footnote Text Char2 Char Char Char"/>
    <w:basedOn w:val="DefaultParagraphFont"/>
    <w:link w:val="FootnoteText"/>
    <w:uiPriority w:val="99"/>
    <w:qFormat/>
    <w:rsid w:val="00B10442"/>
    <w:rPr>
      <w:sz w:val="20"/>
      <w:szCs w:val="20"/>
    </w:rPr>
  </w:style>
  <w:style w:type="character" w:styleId="FootnoteReference">
    <w:name w:val="footnote reference"/>
    <w:aliases w:val="ftref,16 Point,Superscript 6 Point,BVI fnr,Footnote Reference Number,nota pié di pagina,Footnote symbol,Footnote reference number,Times 10 Point,Exposant 3 Point,EN Footnote Reference,note TESI,Footnote Reference Char Char Char,fr,f,F"/>
    <w:basedOn w:val="DefaultParagraphFont"/>
    <w:link w:val="Char2"/>
    <w:uiPriority w:val="99"/>
    <w:unhideWhenUsed/>
    <w:qFormat/>
    <w:rsid w:val="00B10442"/>
    <w:rPr>
      <w:vertAlign w:val="superscript"/>
    </w:rPr>
  </w:style>
  <w:style w:type="paragraph" w:styleId="NormalWeb">
    <w:name w:val="Normal (Web)"/>
    <w:basedOn w:val="Normal"/>
    <w:uiPriority w:val="99"/>
    <w:unhideWhenUsed/>
    <w:rsid w:val="0025045A"/>
    <w:pPr>
      <w:spacing w:before="100" w:beforeAutospacing="1" w:after="100" w:afterAutospacing="1" w:line="240" w:lineRule="auto"/>
    </w:pPr>
    <w:rPr>
      <w:rFonts w:ascii="Times New Roman" w:eastAsia="Times New Roman" w:hAnsi="Times New Roman" w:cs="Times New Roman"/>
      <w:sz w:val="24"/>
      <w:szCs w:val="24"/>
      <w:lang w:val="en-US"/>
    </w:rPr>
  </w:style>
  <w:style w:type="paragraph" w:styleId="Caption">
    <w:name w:val="caption"/>
    <w:basedOn w:val="Normal"/>
    <w:next w:val="Normal"/>
    <w:uiPriority w:val="35"/>
    <w:unhideWhenUsed/>
    <w:qFormat/>
    <w:rsid w:val="00DF44B2"/>
    <w:pPr>
      <w:spacing w:line="240" w:lineRule="auto"/>
    </w:pPr>
    <w:rPr>
      <w:i/>
      <w:iCs/>
      <w:color w:val="1F497D" w:themeColor="text2"/>
      <w:sz w:val="18"/>
      <w:szCs w:val="18"/>
    </w:rPr>
  </w:style>
  <w:style w:type="paragraph" w:customStyle="1" w:styleId="pf0">
    <w:name w:val="pf0"/>
    <w:basedOn w:val="Normal"/>
    <w:rsid w:val="00D249D1"/>
    <w:pPr>
      <w:spacing w:before="100" w:beforeAutospacing="1" w:after="100" w:afterAutospacing="1" w:line="240" w:lineRule="auto"/>
    </w:pPr>
    <w:rPr>
      <w:rFonts w:ascii="Times New Roman" w:eastAsia="Times New Roman" w:hAnsi="Times New Roman" w:cs="Times New Roman"/>
      <w:sz w:val="24"/>
      <w:szCs w:val="24"/>
      <w:lang w:val="en-US"/>
    </w:rPr>
  </w:style>
  <w:style w:type="paragraph" w:customStyle="1" w:styleId="xmsonormal">
    <w:name w:val="x_msonormal"/>
    <w:basedOn w:val="Normal"/>
    <w:rsid w:val="00D249D1"/>
    <w:pPr>
      <w:spacing w:after="0" w:line="240" w:lineRule="auto"/>
    </w:pPr>
    <w:rPr>
      <w:rFonts w:ascii="Calibri" w:hAnsi="Calibri" w:cs="Calibri"/>
      <w:lang w:val="en-US"/>
    </w:rPr>
  </w:style>
  <w:style w:type="paragraph" w:styleId="ListParagraph">
    <w:name w:val="List Paragraph"/>
    <w:aliases w:val="List Paragraph (numbered (a)),List Paragraph Char Char Char,Use Case List Paragraph,List Paragraph2,Bullet Points,Liste Paragraf,List Paragraph1,PDP DOCUMENT SUBTITLE,Heading 21,Heading 211,heading 2,Colorful List - Accent 11,Dot pt"/>
    <w:basedOn w:val="Normal"/>
    <w:link w:val="ListParagraphChar"/>
    <w:uiPriority w:val="34"/>
    <w:qFormat/>
    <w:rsid w:val="00207113"/>
    <w:pPr>
      <w:spacing w:after="0" w:line="240" w:lineRule="auto"/>
      <w:ind w:left="720"/>
      <w:contextualSpacing/>
    </w:pPr>
    <w:rPr>
      <w:rFonts w:ascii="Arial" w:hAnsi="Arial"/>
      <w:lang w:val="de-DE"/>
    </w:rPr>
  </w:style>
  <w:style w:type="character" w:customStyle="1" w:styleId="ListParagraphChar">
    <w:name w:val="List Paragraph Char"/>
    <w:aliases w:val="List Paragraph (numbered (a)) Char,List Paragraph Char Char Char Char,Use Case List Paragraph Char,List Paragraph2 Char,Bullet Points Char,Liste Paragraf Char,List Paragraph1 Char,PDP DOCUMENT SUBTITLE Char,Heading 21 Char"/>
    <w:basedOn w:val="DefaultParagraphFont"/>
    <w:link w:val="ListParagraph"/>
    <w:uiPriority w:val="34"/>
    <w:qFormat/>
    <w:rsid w:val="00207113"/>
    <w:rPr>
      <w:rFonts w:ascii="Arial" w:hAnsi="Arial"/>
      <w:lang w:val="de-DE"/>
    </w:rPr>
  </w:style>
  <w:style w:type="paragraph" w:customStyle="1" w:styleId="Char2">
    <w:name w:val="Char2"/>
    <w:basedOn w:val="Normal"/>
    <w:link w:val="FootnoteReference"/>
    <w:uiPriority w:val="99"/>
    <w:rsid w:val="00207113"/>
    <w:pPr>
      <w:spacing w:after="160" w:line="240" w:lineRule="exact"/>
      <w:jc w:val="both"/>
    </w:pPr>
    <w:rPr>
      <w:vertAlign w:val="superscript"/>
    </w:rPr>
  </w:style>
  <w:style w:type="character" w:customStyle="1" w:styleId="UnresolvedMention1">
    <w:name w:val="Unresolved Mention1"/>
    <w:basedOn w:val="DefaultParagraphFont"/>
    <w:uiPriority w:val="99"/>
    <w:semiHidden/>
    <w:unhideWhenUsed/>
    <w:rsid w:val="00AA452B"/>
    <w:rPr>
      <w:color w:val="605E5C"/>
      <w:shd w:val="clear" w:color="auto" w:fill="E1DFDD"/>
    </w:rPr>
  </w:style>
  <w:style w:type="paragraph" w:styleId="Revision">
    <w:name w:val="Revision"/>
    <w:hidden/>
    <w:uiPriority w:val="99"/>
    <w:semiHidden/>
    <w:rsid w:val="00773CA2"/>
    <w:pPr>
      <w:spacing w:after="0" w:line="240" w:lineRule="auto"/>
    </w:pPr>
  </w:style>
  <w:style w:type="character" w:customStyle="1" w:styleId="UnresolvedMention2">
    <w:name w:val="Unresolved Mention2"/>
    <w:basedOn w:val="DefaultParagraphFont"/>
    <w:uiPriority w:val="99"/>
    <w:semiHidden/>
    <w:unhideWhenUsed/>
    <w:rsid w:val="0079586A"/>
    <w:rPr>
      <w:color w:val="605E5C"/>
      <w:shd w:val="clear" w:color="auto" w:fill="E1DFDD"/>
    </w:rPr>
  </w:style>
  <w:style w:type="character" w:customStyle="1" w:styleId="UnresolvedMention3">
    <w:name w:val="Unresolved Mention3"/>
    <w:basedOn w:val="DefaultParagraphFont"/>
    <w:uiPriority w:val="99"/>
    <w:semiHidden/>
    <w:unhideWhenUsed/>
    <w:rsid w:val="00491875"/>
    <w:rPr>
      <w:color w:val="605E5C"/>
      <w:shd w:val="clear" w:color="auto" w:fill="E1DFDD"/>
    </w:rPr>
  </w:style>
  <w:style w:type="character" w:styleId="UnresolvedMention">
    <w:name w:val="Unresolved Mention"/>
    <w:basedOn w:val="DefaultParagraphFont"/>
    <w:uiPriority w:val="99"/>
    <w:semiHidden/>
    <w:unhideWhenUsed/>
    <w:rsid w:val="00E7699B"/>
    <w:rPr>
      <w:color w:val="605E5C"/>
      <w:shd w:val="clear" w:color="auto" w:fill="E1DFDD"/>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ivs>
    <w:div w:id="28186423">
      <w:bodyDiv w:val="1"/>
      <w:marLeft w:val="0"/>
      <w:marRight w:val="0"/>
      <w:marTop w:val="0"/>
      <w:marBottom w:val="0"/>
      <w:divBdr>
        <w:top w:val="none" w:sz="0" w:space="0" w:color="auto"/>
        <w:left w:val="none" w:sz="0" w:space="0" w:color="auto"/>
        <w:bottom w:val="none" w:sz="0" w:space="0" w:color="auto"/>
        <w:right w:val="none" w:sz="0" w:space="0" w:color="auto"/>
      </w:divBdr>
    </w:div>
    <w:div w:id="42100443">
      <w:bodyDiv w:val="1"/>
      <w:marLeft w:val="0"/>
      <w:marRight w:val="0"/>
      <w:marTop w:val="0"/>
      <w:marBottom w:val="0"/>
      <w:divBdr>
        <w:top w:val="none" w:sz="0" w:space="0" w:color="auto"/>
        <w:left w:val="none" w:sz="0" w:space="0" w:color="auto"/>
        <w:bottom w:val="none" w:sz="0" w:space="0" w:color="auto"/>
        <w:right w:val="none" w:sz="0" w:space="0" w:color="auto"/>
      </w:divBdr>
    </w:div>
    <w:div w:id="50428810">
      <w:bodyDiv w:val="1"/>
      <w:marLeft w:val="0"/>
      <w:marRight w:val="0"/>
      <w:marTop w:val="0"/>
      <w:marBottom w:val="0"/>
      <w:divBdr>
        <w:top w:val="none" w:sz="0" w:space="0" w:color="auto"/>
        <w:left w:val="none" w:sz="0" w:space="0" w:color="auto"/>
        <w:bottom w:val="none" w:sz="0" w:space="0" w:color="auto"/>
        <w:right w:val="none" w:sz="0" w:space="0" w:color="auto"/>
      </w:divBdr>
    </w:div>
    <w:div w:id="58524864">
      <w:bodyDiv w:val="1"/>
      <w:marLeft w:val="0"/>
      <w:marRight w:val="0"/>
      <w:marTop w:val="0"/>
      <w:marBottom w:val="0"/>
      <w:divBdr>
        <w:top w:val="none" w:sz="0" w:space="0" w:color="auto"/>
        <w:left w:val="none" w:sz="0" w:space="0" w:color="auto"/>
        <w:bottom w:val="none" w:sz="0" w:space="0" w:color="auto"/>
        <w:right w:val="none" w:sz="0" w:space="0" w:color="auto"/>
      </w:divBdr>
    </w:div>
    <w:div w:id="126052305">
      <w:bodyDiv w:val="1"/>
      <w:marLeft w:val="0"/>
      <w:marRight w:val="0"/>
      <w:marTop w:val="0"/>
      <w:marBottom w:val="0"/>
      <w:divBdr>
        <w:top w:val="none" w:sz="0" w:space="0" w:color="auto"/>
        <w:left w:val="none" w:sz="0" w:space="0" w:color="auto"/>
        <w:bottom w:val="none" w:sz="0" w:space="0" w:color="auto"/>
        <w:right w:val="none" w:sz="0" w:space="0" w:color="auto"/>
      </w:divBdr>
    </w:div>
    <w:div w:id="164171340">
      <w:bodyDiv w:val="1"/>
      <w:marLeft w:val="0"/>
      <w:marRight w:val="0"/>
      <w:marTop w:val="0"/>
      <w:marBottom w:val="0"/>
      <w:divBdr>
        <w:top w:val="none" w:sz="0" w:space="0" w:color="auto"/>
        <w:left w:val="none" w:sz="0" w:space="0" w:color="auto"/>
        <w:bottom w:val="none" w:sz="0" w:space="0" w:color="auto"/>
        <w:right w:val="none" w:sz="0" w:space="0" w:color="auto"/>
      </w:divBdr>
    </w:div>
    <w:div w:id="200753956">
      <w:bodyDiv w:val="1"/>
      <w:marLeft w:val="0"/>
      <w:marRight w:val="0"/>
      <w:marTop w:val="0"/>
      <w:marBottom w:val="0"/>
      <w:divBdr>
        <w:top w:val="none" w:sz="0" w:space="0" w:color="auto"/>
        <w:left w:val="none" w:sz="0" w:space="0" w:color="auto"/>
        <w:bottom w:val="none" w:sz="0" w:space="0" w:color="auto"/>
        <w:right w:val="none" w:sz="0" w:space="0" w:color="auto"/>
      </w:divBdr>
    </w:div>
    <w:div w:id="215747603">
      <w:bodyDiv w:val="1"/>
      <w:marLeft w:val="0"/>
      <w:marRight w:val="0"/>
      <w:marTop w:val="0"/>
      <w:marBottom w:val="0"/>
      <w:divBdr>
        <w:top w:val="none" w:sz="0" w:space="0" w:color="auto"/>
        <w:left w:val="none" w:sz="0" w:space="0" w:color="auto"/>
        <w:bottom w:val="none" w:sz="0" w:space="0" w:color="auto"/>
        <w:right w:val="none" w:sz="0" w:space="0" w:color="auto"/>
      </w:divBdr>
    </w:div>
    <w:div w:id="237447195">
      <w:bodyDiv w:val="1"/>
      <w:marLeft w:val="0"/>
      <w:marRight w:val="0"/>
      <w:marTop w:val="0"/>
      <w:marBottom w:val="0"/>
      <w:divBdr>
        <w:top w:val="none" w:sz="0" w:space="0" w:color="auto"/>
        <w:left w:val="none" w:sz="0" w:space="0" w:color="auto"/>
        <w:bottom w:val="none" w:sz="0" w:space="0" w:color="auto"/>
        <w:right w:val="none" w:sz="0" w:space="0" w:color="auto"/>
      </w:divBdr>
    </w:div>
    <w:div w:id="268006120">
      <w:bodyDiv w:val="1"/>
      <w:marLeft w:val="0"/>
      <w:marRight w:val="0"/>
      <w:marTop w:val="0"/>
      <w:marBottom w:val="0"/>
      <w:divBdr>
        <w:top w:val="none" w:sz="0" w:space="0" w:color="auto"/>
        <w:left w:val="none" w:sz="0" w:space="0" w:color="auto"/>
        <w:bottom w:val="none" w:sz="0" w:space="0" w:color="auto"/>
        <w:right w:val="none" w:sz="0" w:space="0" w:color="auto"/>
      </w:divBdr>
    </w:div>
    <w:div w:id="317266315">
      <w:bodyDiv w:val="1"/>
      <w:marLeft w:val="0"/>
      <w:marRight w:val="0"/>
      <w:marTop w:val="0"/>
      <w:marBottom w:val="0"/>
      <w:divBdr>
        <w:top w:val="none" w:sz="0" w:space="0" w:color="auto"/>
        <w:left w:val="none" w:sz="0" w:space="0" w:color="auto"/>
        <w:bottom w:val="none" w:sz="0" w:space="0" w:color="auto"/>
        <w:right w:val="none" w:sz="0" w:space="0" w:color="auto"/>
      </w:divBdr>
    </w:div>
    <w:div w:id="321858111">
      <w:bodyDiv w:val="1"/>
      <w:marLeft w:val="0"/>
      <w:marRight w:val="0"/>
      <w:marTop w:val="0"/>
      <w:marBottom w:val="0"/>
      <w:divBdr>
        <w:top w:val="none" w:sz="0" w:space="0" w:color="auto"/>
        <w:left w:val="none" w:sz="0" w:space="0" w:color="auto"/>
        <w:bottom w:val="none" w:sz="0" w:space="0" w:color="auto"/>
        <w:right w:val="none" w:sz="0" w:space="0" w:color="auto"/>
      </w:divBdr>
    </w:div>
    <w:div w:id="336540632">
      <w:bodyDiv w:val="1"/>
      <w:marLeft w:val="0"/>
      <w:marRight w:val="0"/>
      <w:marTop w:val="0"/>
      <w:marBottom w:val="0"/>
      <w:divBdr>
        <w:top w:val="none" w:sz="0" w:space="0" w:color="auto"/>
        <w:left w:val="none" w:sz="0" w:space="0" w:color="auto"/>
        <w:bottom w:val="none" w:sz="0" w:space="0" w:color="auto"/>
        <w:right w:val="none" w:sz="0" w:space="0" w:color="auto"/>
      </w:divBdr>
    </w:div>
    <w:div w:id="378627905">
      <w:bodyDiv w:val="1"/>
      <w:marLeft w:val="0"/>
      <w:marRight w:val="0"/>
      <w:marTop w:val="0"/>
      <w:marBottom w:val="0"/>
      <w:divBdr>
        <w:top w:val="none" w:sz="0" w:space="0" w:color="auto"/>
        <w:left w:val="none" w:sz="0" w:space="0" w:color="auto"/>
        <w:bottom w:val="none" w:sz="0" w:space="0" w:color="auto"/>
        <w:right w:val="none" w:sz="0" w:space="0" w:color="auto"/>
      </w:divBdr>
    </w:div>
    <w:div w:id="470053925">
      <w:bodyDiv w:val="1"/>
      <w:marLeft w:val="0"/>
      <w:marRight w:val="0"/>
      <w:marTop w:val="0"/>
      <w:marBottom w:val="0"/>
      <w:divBdr>
        <w:top w:val="none" w:sz="0" w:space="0" w:color="auto"/>
        <w:left w:val="none" w:sz="0" w:space="0" w:color="auto"/>
        <w:bottom w:val="none" w:sz="0" w:space="0" w:color="auto"/>
        <w:right w:val="none" w:sz="0" w:space="0" w:color="auto"/>
      </w:divBdr>
    </w:div>
    <w:div w:id="501966142">
      <w:bodyDiv w:val="1"/>
      <w:marLeft w:val="0"/>
      <w:marRight w:val="0"/>
      <w:marTop w:val="0"/>
      <w:marBottom w:val="0"/>
      <w:divBdr>
        <w:top w:val="none" w:sz="0" w:space="0" w:color="auto"/>
        <w:left w:val="none" w:sz="0" w:space="0" w:color="auto"/>
        <w:bottom w:val="none" w:sz="0" w:space="0" w:color="auto"/>
        <w:right w:val="none" w:sz="0" w:space="0" w:color="auto"/>
      </w:divBdr>
    </w:div>
    <w:div w:id="565409167">
      <w:bodyDiv w:val="1"/>
      <w:marLeft w:val="0"/>
      <w:marRight w:val="0"/>
      <w:marTop w:val="0"/>
      <w:marBottom w:val="0"/>
      <w:divBdr>
        <w:top w:val="none" w:sz="0" w:space="0" w:color="auto"/>
        <w:left w:val="none" w:sz="0" w:space="0" w:color="auto"/>
        <w:bottom w:val="none" w:sz="0" w:space="0" w:color="auto"/>
        <w:right w:val="none" w:sz="0" w:space="0" w:color="auto"/>
      </w:divBdr>
    </w:div>
    <w:div w:id="577251692">
      <w:bodyDiv w:val="1"/>
      <w:marLeft w:val="0"/>
      <w:marRight w:val="0"/>
      <w:marTop w:val="0"/>
      <w:marBottom w:val="0"/>
      <w:divBdr>
        <w:top w:val="none" w:sz="0" w:space="0" w:color="auto"/>
        <w:left w:val="none" w:sz="0" w:space="0" w:color="auto"/>
        <w:bottom w:val="none" w:sz="0" w:space="0" w:color="auto"/>
        <w:right w:val="none" w:sz="0" w:space="0" w:color="auto"/>
      </w:divBdr>
    </w:div>
    <w:div w:id="610624966">
      <w:bodyDiv w:val="1"/>
      <w:marLeft w:val="0"/>
      <w:marRight w:val="0"/>
      <w:marTop w:val="0"/>
      <w:marBottom w:val="0"/>
      <w:divBdr>
        <w:top w:val="none" w:sz="0" w:space="0" w:color="auto"/>
        <w:left w:val="none" w:sz="0" w:space="0" w:color="auto"/>
        <w:bottom w:val="none" w:sz="0" w:space="0" w:color="auto"/>
        <w:right w:val="none" w:sz="0" w:space="0" w:color="auto"/>
      </w:divBdr>
    </w:div>
    <w:div w:id="635838856">
      <w:bodyDiv w:val="1"/>
      <w:marLeft w:val="0"/>
      <w:marRight w:val="0"/>
      <w:marTop w:val="0"/>
      <w:marBottom w:val="0"/>
      <w:divBdr>
        <w:top w:val="none" w:sz="0" w:space="0" w:color="auto"/>
        <w:left w:val="none" w:sz="0" w:space="0" w:color="auto"/>
        <w:bottom w:val="none" w:sz="0" w:space="0" w:color="auto"/>
        <w:right w:val="none" w:sz="0" w:space="0" w:color="auto"/>
      </w:divBdr>
    </w:div>
    <w:div w:id="645087457">
      <w:bodyDiv w:val="1"/>
      <w:marLeft w:val="0"/>
      <w:marRight w:val="0"/>
      <w:marTop w:val="0"/>
      <w:marBottom w:val="0"/>
      <w:divBdr>
        <w:top w:val="none" w:sz="0" w:space="0" w:color="auto"/>
        <w:left w:val="none" w:sz="0" w:space="0" w:color="auto"/>
        <w:bottom w:val="none" w:sz="0" w:space="0" w:color="auto"/>
        <w:right w:val="none" w:sz="0" w:space="0" w:color="auto"/>
      </w:divBdr>
    </w:div>
    <w:div w:id="688221195">
      <w:bodyDiv w:val="1"/>
      <w:marLeft w:val="0"/>
      <w:marRight w:val="0"/>
      <w:marTop w:val="0"/>
      <w:marBottom w:val="0"/>
      <w:divBdr>
        <w:top w:val="none" w:sz="0" w:space="0" w:color="auto"/>
        <w:left w:val="none" w:sz="0" w:space="0" w:color="auto"/>
        <w:bottom w:val="none" w:sz="0" w:space="0" w:color="auto"/>
        <w:right w:val="none" w:sz="0" w:space="0" w:color="auto"/>
      </w:divBdr>
    </w:div>
    <w:div w:id="736825803">
      <w:bodyDiv w:val="1"/>
      <w:marLeft w:val="0"/>
      <w:marRight w:val="0"/>
      <w:marTop w:val="0"/>
      <w:marBottom w:val="0"/>
      <w:divBdr>
        <w:top w:val="none" w:sz="0" w:space="0" w:color="auto"/>
        <w:left w:val="none" w:sz="0" w:space="0" w:color="auto"/>
        <w:bottom w:val="none" w:sz="0" w:space="0" w:color="auto"/>
        <w:right w:val="none" w:sz="0" w:space="0" w:color="auto"/>
      </w:divBdr>
    </w:div>
    <w:div w:id="766653498">
      <w:bodyDiv w:val="1"/>
      <w:marLeft w:val="0"/>
      <w:marRight w:val="0"/>
      <w:marTop w:val="0"/>
      <w:marBottom w:val="0"/>
      <w:divBdr>
        <w:top w:val="none" w:sz="0" w:space="0" w:color="auto"/>
        <w:left w:val="none" w:sz="0" w:space="0" w:color="auto"/>
        <w:bottom w:val="none" w:sz="0" w:space="0" w:color="auto"/>
        <w:right w:val="none" w:sz="0" w:space="0" w:color="auto"/>
      </w:divBdr>
    </w:div>
    <w:div w:id="804083975">
      <w:bodyDiv w:val="1"/>
      <w:marLeft w:val="0"/>
      <w:marRight w:val="0"/>
      <w:marTop w:val="0"/>
      <w:marBottom w:val="0"/>
      <w:divBdr>
        <w:top w:val="none" w:sz="0" w:space="0" w:color="auto"/>
        <w:left w:val="none" w:sz="0" w:space="0" w:color="auto"/>
        <w:bottom w:val="none" w:sz="0" w:space="0" w:color="auto"/>
        <w:right w:val="none" w:sz="0" w:space="0" w:color="auto"/>
      </w:divBdr>
    </w:div>
    <w:div w:id="817769231">
      <w:bodyDiv w:val="1"/>
      <w:marLeft w:val="0"/>
      <w:marRight w:val="0"/>
      <w:marTop w:val="0"/>
      <w:marBottom w:val="0"/>
      <w:divBdr>
        <w:top w:val="none" w:sz="0" w:space="0" w:color="auto"/>
        <w:left w:val="none" w:sz="0" w:space="0" w:color="auto"/>
        <w:bottom w:val="none" w:sz="0" w:space="0" w:color="auto"/>
        <w:right w:val="none" w:sz="0" w:space="0" w:color="auto"/>
      </w:divBdr>
    </w:div>
    <w:div w:id="826215158">
      <w:bodyDiv w:val="1"/>
      <w:marLeft w:val="0"/>
      <w:marRight w:val="0"/>
      <w:marTop w:val="0"/>
      <w:marBottom w:val="0"/>
      <w:divBdr>
        <w:top w:val="none" w:sz="0" w:space="0" w:color="auto"/>
        <w:left w:val="none" w:sz="0" w:space="0" w:color="auto"/>
        <w:bottom w:val="none" w:sz="0" w:space="0" w:color="auto"/>
        <w:right w:val="none" w:sz="0" w:space="0" w:color="auto"/>
      </w:divBdr>
    </w:div>
    <w:div w:id="856235796">
      <w:bodyDiv w:val="1"/>
      <w:marLeft w:val="0"/>
      <w:marRight w:val="0"/>
      <w:marTop w:val="0"/>
      <w:marBottom w:val="0"/>
      <w:divBdr>
        <w:top w:val="none" w:sz="0" w:space="0" w:color="auto"/>
        <w:left w:val="none" w:sz="0" w:space="0" w:color="auto"/>
        <w:bottom w:val="none" w:sz="0" w:space="0" w:color="auto"/>
        <w:right w:val="none" w:sz="0" w:space="0" w:color="auto"/>
      </w:divBdr>
    </w:div>
    <w:div w:id="862743687">
      <w:bodyDiv w:val="1"/>
      <w:marLeft w:val="0"/>
      <w:marRight w:val="0"/>
      <w:marTop w:val="0"/>
      <w:marBottom w:val="0"/>
      <w:divBdr>
        <w:top w:val="none" w:sz="0" w:space="0" w:color="auto"/>
        <w:left w:val="none" w:sz="0" w:space="0" w:color="auto"/>
        <w:bottom w:val="none" w:sz="0" w:space="0" w:color="auto"/>
        <w:right w:val="none" w:sz="0" w:space="0" w:color="auto"/>
      </w:divBdr>
    </w:div>
    <w:div w:id="885603827">
      <w:bodyDiv w:val="1"/>
      <w:marLeft w:val="0"/>
      <w:marRight w:val="0"/>
      <w:marTop w:val="0"/>
      <w:marBottom w:val="0"/>
      <w:divBdr>
        <w:top w:val="none" w:sz="0" w:space="0" w:color="auto"/>
        <w:left w:val="none" w:sz="0" w:space="0" w:color="auto"/>
        <w:bottom w:val="none" w:sz="0" w:space="0" w:color="auto"/>
        <w:right w:val="none" w:sz="0" w:space="0" w:color="auto"/>
      </w:divBdr>
      <w:divsChild>
        <w:div w:id="450320935">
          <w:marLeft w:val="0"/>
          <w:marRight w:val="0"/>
          <w:marTop w:val="0"/>
          <w:marBottom w:val="0"/>
          <w:divBdr>
            <w:top w:val="none" w:sz="0" w:space="0" w:color="auto"/>
            <w:left w:val="none" w:sz="0" w:space="0" w:color="auto"/>
            <w:bottom w:val="none" w:sz="0" w:space="0" w:color="auto"/>
            <w:right w:val="none" w:sz="0" w:space="0" w:color="auto"/>
          </w:divBdr>
          <w:divsChild>
            <w:div w:id="295332833">
              <w:marLeft w:val="0"/>
              <w:marRight w:val="0"/>
              <w:marTop w:val="0"/>
              <w:marBottom w:val="0"/>
              <w:divBdr>
                <w:top w:val="none" w:sz="0" w:space="0" w:color="auto"/>
                <w:left w:val="none" w:sz="0" w:space="0" w:color="auto"/>
                <w:bottom w:val="none" w:sz="0" w:space="0" w:color="auto"/>
                <w:right w:val="none" w:sz="0" w:space="0" w:color="auto"/>
              </w:divBdr>
            </w:div>
            <w:div w:id="517230452">
              <w:marLeft w:val="0"/>
              <w:marRight w:val="0"/>
              <w:marTop w:val="0"/>
              <w:marBottom w:val="0"/>
              <w:divBdr>
                <w:top w:val="none" w:sz="0" w:space="0" w:color="auto"/>
                <w:left w:val="none" w:sz="0" w:space="0" w:color="auto"/>
                <w:bottom w:val="none" w:sz="0" w:space="0" w:color="auto"/>
                <w:right w:val="none" w:sz="0" w:space="0" w:color="auto"/>
              </w:divBdr>
            </w:div>
            <w:div w:id="644048061">
              <w:marLeft w:val="0"/>
              <w:marRight w:val="0"/>
              <w:marTop w:val="0"/>
              <w:marBottom w:val="0"/>
              <w:divBdr>
                <w:top w:val="none" w:sz="0" w:space="0" w:color="auto"/>
                <w:left w:val="none" w:sz="0" w:space="0" w:color="auto"/>
                <w:bottom w:val="none" w:sz="0" w:space="0" w:color="auto"/>
                <w:right w:val="none" w:sz="0" w:space="0" w:color="auto"/>
              </w:divBdr>
            </w:div>
            <w:div w:id="648679570">
              <w:marLeft w:val="0"/>
              <w:marRight w:val="0"/>
              <w:marTop w:val="0"/>
              <w:marBottom w:val="0"/>
              <w:divBdr>
                <w:top w:val="none" w:sz="0" w:space="0" w:color="auto"/>
                <w:left w:val="none" w:sz="0" w:space="0" w:color="auto"/>
                <w:bottom w:val="none" w:sz="0" w:space="0" w:color="auto"/>
                <w:right w:val="none" w:sz="0" w:space="0" w:color="auto"/>
              </w:divBdr>
            </w:div>
            <w:div w:id="887960614">
              <w:marLeft w:val="0"/>
              <w:marRight w:val="0"/>
              <w:marTop w:val="0"/>
              <w:marBottom w:val="0"/>
              <w:divBdr>
                <w:top w:val="none" w:sz="0" w:space="0" w:color="auto"/>
                <w:left w:val="none" w:sz="0" w:space="0" w:color="auto"/>
                <w:bottom w:val="none" w:sz="0" w:space="0" w:color="auto"/>
                <w:right w:val="none" w:sz="0" w:space="0" w:color="auto"/>
              </w:divBdr>
            </w:div>
            <w:div w:id="1136141997">
              <w:marLeft w:val="0"/>
              <w:marRight w:val="0"/>
              <w:marTop w:val="0"/>
              <w:marBottom w:val="0"/>
              <w:divBdr>
                <w:top w:val="none" w:sz="0" w:space="0" w:color="auto"/>
                <w:left w:val="none" w:sz="0" w:space="0" w:color="auto"/>
                <w:bottom w:val="none" w:sz="0" w:space="0" w:color="auto"/>
                <w:right w:val="none" w:sz="0" w:space="0" w:color="auto"/>
              </w:divBdr>
            </w:div>
            <w:div w:id="1215196870">
              <w:marLeft w:val="0"/>
              <w:marRight w:val="0"/>
              <w:marTop w:val="0"/>
              <w:marBottom w:val="0"/>
              <w:divBdr>
                <w:top w:val="none" w:sz="0" w:space="0" w:color="auto"/>
                <w:left w:val="none" w:sz="0" w:space="0" w:color="auto"/>
                <w:bottom w:val="none" w:sz="0" w:space="0" w:color="auto"/>
                <w:right w:val="none" w:sz="0" w:space="0" w:color="auto"/>
              </w:divBdr>
            </w:div>
            <w:div w:id="1277327924">
              <w:marLeft w:val="0"/>
              <w:marRight w:val="0"/>
              <w:marTop w:val="0"/>
              <w:marBottom w:val="0"/>
              <w:divBdr>
                <w:top w:val="none" w:sz="0" w:space="0" w:color="auto"/>
                <w:left w:val="none" w:sz="0" w:space="0" w:color="auto"/>
                <w:bottom w:val="none" w:sz="0" w:space="0" w:color="auto"/>
                <w:right w:val="none" w:sz="0" w:space="0" w:color="auto"/>
              </w:divBdr>
            </w:div>
            <w:div w:id="1508137064">
              <w:marLeft w:val="0"/>
              <w:marRight w:val="0"/>
              <w:marTop w:val="0"/>
              <w:marBottom w:val="0"/>
              <w:divBdr>
                <w:top w:val="none" w:sz="0" w:space="0" w:color="auto"/>
                <w:left w:val="none" w:sz="0" w:space="0" w:color="auto"/>
                <w:bottom w:val="none" w:sz="0" w:space="0" w:color="auto"/>
                <w:right w:val="none" w:sz="0" w:space="0" w:color="auto"/>
              </w:divBdr>
            </w:div>
            <w:div w:id="1566211702">
              <w:marLeft w:val="0"/>
              <w:marRight w:val="0"/>
              <w:marTop w:val="0"/>
              <w:marBottom w:val="0"/>
              <w:divBdr>
                <w:top w:val="none" w:sz="0" w:space="0" w:color="auto"/>
                <w:left w:val="none" w:sz="0" w:space="0" w:color="auto"/>
                <w:bottom w:val="none" w:sz="0" w:space="0" w:color="auto"/>
                <w:right w:val="none" w:sz="0" w:space="0" w:color="auto"/>
              </w:divBdr>
            </w:div>
            <w:div w:id="1587883726">
              <w:marLeft w:val="0"/>
              <w:marRight w:val="0"/>
              <w:marTop w:val="0"/>
              <w:marBottom w:val="0"/>
              <w:divBdr>
                <w:top w:val="none" w:sz="0" w:space="0" w:color="auto"/>
                <w:left w:val="none" w:sz="0" w:space="0" w:color="auto"/>
                <w:bottom w:val="none" w:sz="0" w:space="0" w:color="auto"/>
                <w:right w:val="none" w:sz="0" w:space="0" w:color="auto"/>
              </w:divBdr>
            </w:div>
            <w:div w:id="1625381082">
              <w:marLeft w:val="0"/>
              <w:marRight w:val="0"/>
              <w:marTop w:val="0"/>
              <w:marBottom w:val="0"/>
              <w:divBdr>
                <w:top w:val="none" w:sz="0" w:space="0" w:color="auto"/>
                <w:left w:val="none" w:sz="0" w:space="0" w:color="auto"/>
                <w:bottom w:val="none" w:sz="0" w:space="0" w:color="auto"/>
                <w:right w:val="none" w:sz="0" w:space="0" w:color="auto"/>
              </w:divBdr>
            </w:div>
            <w:div w:id="1637878051">
              <w:marLeft w:val="0"/>
              <w:marRight w:val="0"/>
              <w:marTop w:val="0"/>
              <w:marBottom w:val="0"/>
              <w:divBdr>
                <w:top w:val="none" w:sz="0" w:space="0" w:color="auto"/>
                <w:left w:val="none" w:sz="0" w:space="0" w:color="auto"/>
                <w:bottom w:val="none" w:sz="0" w:space="0" w:color="auto"/>
                <w:right w:val="none" w:sz="0" w:space="0" w:color="auto"/>
              </w:divBdr>
            </w:div>
            <w:div w:id="1762677575">
              <w:marLeft w:val="0"/>
              <w:marRight w:val="0"/>
              <w:marTop w:val="0"/>
              <w:marBottom w:val="0"/>
              <w:divBdr>
                <w:top w:val="none" w:sz="0" w:space="0" w:color="auto"/>
                <w:left w:val="none" w:sz="0" w:space="0" w:color="auto"/>
                <w:bottom w:val="none" w:sz="0" w:space="0" w:color="auto"/>
                <w:right w:val="none" w:sz="0" w:space="0" w:color="auto"/>
              </w:divBdr>
            </w:div>
            <w:div w:id="1896231186">
              <w:marLeft w:val="0"/>
              <w:marRight w:val="0"/>
              <w:marTop w:val="0"/>
              <w:marBottom w:val="0"/>
              <w:divBdr>
                <w:top w:val="none" w:sz="0" w:space="0" w:color="auto"/>
                <w:left w:val="none" w:sz="0" w:space="0" w:color="auto"/>
                <w:bottom w:val="none" w:sz="0" w:space="0" w:color="auto"/>
                <w:right w:val="none" w:sz="0" w:space="0" w:color="auto"/>
              </w:divBdr>
            </w:div>
            <w:div w:id="1934437109">
              <w:marLeft w:val="0"/>
              <w:marRight w:val="0"/>
              <w:marTop w:val="0"/>
              <w:marBottom w:val="0"/>
              <w:divBdr>
                <w:top w:val="none" w:sz="0" w:space="0" w:color="auto"/>
                <w:left w:val="none" w:sz="0" w:space="0" w:color="auto"/>
                <w:bottom w:val="none" w:sz="0" w:space="0" w:color="auto"/>
                <w:right w:val="none" w:sz="0" w:space="0" w:color="auto"/>
              </w:divBdr>
            </w:div>
            <w:div w:id="1977562652">
              <w:marLeft w:val="0"/>
              <w:marRight w:val="0"/>
              <w:marTop w:val="0"/>
              <w:marBottom w:val="0"/>
              <w:divBdr>
                <w:top w:val="none" w:sz="0" w:space="0" w:color="auto"/>
                <w:left w:val="none" w:sz="0" w:space="0" w:color="auto"/>
                <w:bottom w:val="none" w:sz="0" w:space="0" w:color="auto"/>
                <w:right w:val="none" w:sz="0" w:space="0" w:color="auto"/>
              </w:divBdr>
            </w:div>
            <w:div w:id="2021076328">
              <w:marLeft w:val="0"/>
              <w:marRight w:val="0"/>
              <w:marTop w:val="0"/>
              <w:marBottom w:val="0"/>
              <w:divBdr>
                <w:top w:val="none" w:sz="0" w:space="0" w:color="auto"/>
                <w:left w:val="none" w:sz="0" w:space="0" w:color="auto"/>
                <w:bottom w:val="none" w:sz="0" w:space="0" w:color="auto"/>
                <w:right w:val="none" w:sz="0" w:space="0" w:color="auto"/>
              </w:divBdr>
            </w:div>
            <w:div w:id="2023774568">
              <w:marLeft w:val="0"/>
              <w:marRight w:val="0"/>
              <w:marTop w:val="0"/>
              <w:marBottom w:val="0"/>
              <w:divBdr>
                <w:top w:val="none" w:sz="0" w:space="0" w:color="auto"/>
                <w:left w:val="none" w:sz="0" w:space="0" w:color="auto"/>
                <w:bottom w:val="none" w:sz="0" w:space="0" w:color="auto"/>
                <w:right w:val="none" w:sz="0" w:space="0" w:color="auto"/>
              </w:divBdr>
            </w:div>
            <w:div w:id="2065132068">
              <w:marLeft w:val="0"/>
              <w:marRight w:val="0"/>
              <w:marTop w:val="0"/>
              <w:marBottom w:val="0"/>
              <w:divBdr>
                <w:top w:val="none" w:sz="0" w:space="0" w:color="auto"/>
                <w:left w:val="none" w:sz="0" w:space="0" w:color="auto"/>
                <w:bottom w:val="none" w:sz="0" w:space="0" w:color="auto"/>
                <w:right w:val="none" w:sz="0" w:space="0" w:color="auto"/>
              </w:divBdr>
            </w:div>
          </w:divsChild>
        </w:div>
        <w:div w:id="684790822">
          <w:marLeft w:val="0"/>
          <w:marRight w:val="0"/>
          <w:marTop w:val="0"/>
          <w:marBottom w:val="0"/>
          <w:divBdr>
            <w:top w:val="none" w:sz="0" w:space="0" w:color="auto"/>
            <w:left w:val="none" w:sz="0" w:space="0" w:color="auto"/>
            <w:bottom w:val="none" w:sz="0" w:space="0" w:color="auto"/>
            <w:right w:val="none" w:sz="0" w:space="0" w:color="auto"/>
          </w:divBdr>
          <w:divsChild>
            <w:div w:id="32848051">
              <w:marLeft w:val="0"/>
              <w:marRight w:val="0"/>
              <w:marTop w:val="0"/>
              <w:marBottom w:val="0"/>
              <w:divBdr>
                <w:top w:val="none" w:sz="0" w:space="0" w:color="auto"/>
                <w:left w:val="none" w:sz="0" w:space="0" w:color="auto"/>
                <w:bottom w:val="none" w:sz="0" w:space="0" w:color="auto"/>
                <w:right w:val="none" w:sz="0" w:space="0" w:color="auto"/>
              </w:divBdr>
            </w:div>
            <w:div w:id="100733810">
              <w:marLeft w:val="0"/>
              <w:marRight w:val="0"/>
              <w:marTop w:val="0"/>
              <w:marBottom w:val="0"/>
              <w:divBdr>
                <w:top w:val="none" w:sz="0" w:space="0" w:color="auto"/>
                <w:left w:val="none" w:sz="0" w:space="0" w:color="auto"/>
                <w:bottom w:val="none" w:sz="0" w:space="0" w:color="auto"/>
                <w:right w:val="none" w:sz="0" w:space="0" w:color="auto"/>
              </w:divBdr>
            </w:div>
            <w:div w:id="181284349">
              <w:marLeft w:val="0"/>
              <w:marRight w:val="0"/>
              <w:marTop w:val="0"/>
              <w:marBottom w:val="0"/>
              <w:divBdr>
                <w:top w:val="none" w:sz="0" w:space="0" w:color="auto"/>
                <w:left w:val="none" w:sz="0" w:space="0" w:color="auto"/>
                <w:bottom w:val="none" w:sz="0" w:space="0" w:color="auto"/>
                <w:right w:val="none" w:sz="0" w:space="0" w:color="auto"/>
              </w:divBdr>
            </w:div>
            <w:div w:id="233056063">
              <w:marLeft w:val="0"/>
              <w:marRight w:val="0"/>
              <w:marTop w:val="0"/>
              <w:marBottom w:val="0"/>
              <w:divBdr>
                <w:top w:val="none" w:sz="0" w:space="0" w:color="auto"/>
                <w:left w:val="none" w:sz="0" w:space="0" w:color="auto"/>
                <w:bottom w:val="none" w:sz="0" w:space="0" w:color="auto"/>
                <w:right w:val="none" w:sz="0" w:space="0" w:color="auto"/>
              </w:divBdr>
            </w:div>
            <w:div w:id="377166491">
              <w:marLeft w:val="0"/>
              <w:marRight w:val="0"/>
              <w:marTop w:val="0"/>
              <w:marBottom w:val="0"/>
              <w:divBdr>
                <w:top w:val="none" w:sz="0" w:space="0" w:color="auto"/>
                <w:left w:val="none" w:sz="0" w:space="0" w:color="auto"/>
                <w:bottom w:val="none" w:sz="0" w:space="0" w:color="auto"/>
                <w:right w:val="none" w:sz="0" w:space="0" w:color="auto"/>
              </w:divBdr>
            </w:div>
            <w:div w:id="700936048">
              <w:marLeft w:val="0"/>
              <w:marRight w:val="0"/>
              <w:marTop w:val="0"/>
              <w:marBottom w:val="0"/>
              <w:divBdr>
                <w:top w:val="none" w:sz="0" w:space="0" w:color="auto"/>
                <w:left w:val="none" w:sz="0" w:space="0" w:color="auto"/>
                <w:bottom w:val="none" w:sz="0" w:space="0" w:color="auto"/>
                <w:right w:val="none" w:sz="0" w:space="0" w:color="auto"/>
              </w:divBdr>
            </w:div>
            <w:div w:id="756947597">
              <w:marLeft w:val="0"/>
              <w:marRight w:val="0"/>
              <w:marTop w:val="0"/>
              <w:marBottom w:val="0"/>
              <w:divBdr>
                <w:top w:val="none" w:sz="0" w:space="0" w:color="auto"/>
                <w:left w:val="none" w:sz="0" w:space="0" w:color="auto"/>
                <w:bottom w:val="none" w:sz="0" w:space="0" w:color="auto"/>
                <w:right w:val="none" w:sz="0" w:space="0" w:color="auto"/>
              </w:divBdr>
            </w:div>
            <w:div w:id="1409115437">
              <w:marLeft w:val="0"/>
              <w:marRight w:val="0"/>
              <w:marTop w:val="0"/>
              <w:marBottom w:val="0"/>
              <w:divBdr>
                <w:top w:val="none" w:sz="0" w:space="0" w:color="auto"/>
                <w:left w:val="none" w:sz="0" w:space="0" w:color="auto"/>
                <w:bottom w:val="none" w:sz="0" w:space="0" w:color="auto"/>
                <w:right w:val="none" w:sz="0" w:space="0" w:color="auto"/>
              </w:divBdr>
            </w:div>
            <w:div w:id="1584336822">
              <w:marLeft w:val="0"/>
              <w:marRight w:val="0"/>
              <w:marTop w:val="0"/>
              <w:marBottom w:val="0"/>
              <w:divBdr>
                <w:top w:val="none" w:sz="0" w:space="0" w:color="auto"/>
                <w:left w:val="none" w:sz="0" w:space="0" w:color="auto"/>
                <w:bottom w:val="none" w:sz="0" w:space="0" w:color="auto"/>
                <w:right w:val="none" w:sz="0" w:space="0" w:color="auto"/>
              </w:divBdr>
            </w:div>
            <w:div w:id="1689603877">
              <w:marLeft w:val="0"/>
              <w:marRight w:val="0"/>
              <w:marTop w:val="0"/>
              <w:marBottom w:val="0"/>
              <w:divBdr>
                <w:top w:val="none" w:sz="0" w:space="0" w:color="auto"/>
                <w:left w:val="none" w:sz="0" w:space="0" w:color="auto"/>
                <w:bottom w:val="none" w:sz="0" w:space="0" w:color="auto"/>
                <w:right w:val="none" w:sz="0" w:space="0" w:color="auto"/>
              </w:divBdr>
            </w:div>
            <w:div w:id="1821312873">
              <w:marLeft w:val="0"/>
              <w:marRight w:val="0"/>
              <w:marTop w:val="0"/>
              <w:marBottom w:val="0"/>
              <w:divBdr>
                <w:top w:val="none" w:sz="0" w:space="0" w:color="auto"/>
                <w:left w:val="none" w:sz="0" w:space="0" w:color="auto"/>
                <w:bottom w:val="none" w:sz="0" w:space="0" w:color="auto"/>
                <w:right w:val="none" w:sz="0" w:space="0" w:color="auto"/>
              </w:divBdr>
            </w:div>
            <w:div w:id="1907059662">
              <w:marLeft w:val="0"/>
              <w:marRight w:val="0"/>
              <w:marTop w:val="0"/>
              <w:marBottom w:val="0"/>
              <w:divBdr>
                <w:top w:val="none" w:sz="0" w:space="0" w:color="auto"/>
                <w:left w:val="none" w:sz="0" w:space="0" w:color="auto"/>
                <w:bottom w:val="none" w:sz="0" w:space="0" w:color="auto"/>
                <w:right w:val="none" w:sz="0" w:space="0" w:color="auto"/>
              </w:divBdr>
            </w:div>
            <w:div w:id="1929002374">
              <w:marLeft w:val="0"/>
              <w:marRight w:val="0"/>
              <w:marTop w:val="0"/>
              <w:marBottom w:val="0"/>
              <w:divBdr>
                <w:top w:val="none" w:sz="0" w:space="0" w:color="auto"/>
                <w:left w:val="none" w:sz="0" w:space="0" w:color="auto"/>
                <w:bottom w:val="none" w:sz="0" w:space="0" w:color="auto"/>
                <w:right w:val="none" w:sz="0" w:space="0" w:color="auto"/>
              </w:divBdr>
            </w:div>
            <w:div w:id="2018270522">
              <w:marLeft w:val="0"/>
              <w:marRight w:val="0"/>
              <w:marTop w:val="0"/>
              <w:marBottom w:val="0"/>
              <w:divBdr>
                <w:top w:val="none" w:sz="0" w:space="0" w:color="auto"/>
                <w:left w:val="none" w:sz="0" w:space="0" w:color="auto"/>
                <w:bottom w:val="none" w:sz="0" w:space="0" w:color="auto"/>
                <w:right w:val="none" w:sz="0" w:space="0" w:color="auto"/>
              </w:divBdr>
            </w:div>
          </w:divsChild>
        </w:div>
        <w:div w:id="1753818029">
          <w:marLeft w:val="0"/>
          <w:marRight w:val="0"/>
          <w:marTop w:val="0"/>
          <w:marBottom w:val="0"/>
          <w:divBdr>
            <w:top w:val="none" w:sz="0" w:space="0" w:color="auto"/>
            <w:left w:val="none" w:sz="0" w:space="0" w:color="auto"/>
            <w:bottom w:val="none" w:sz="0" w:space="0" w:color="auto"/>
            <w:right w:val="none" w:sz="0" w:space="0" w:color="auto"/>
          </w:divBdr>
          <w:divsChild>
            <w:div w:id="1333415090">
              <w:marLeft w:val="0"/>
              <w:marRight w:val="0"/>
              <w:marTop w:val="0"/>
              <w:marBottom w:val="0"/>
              <w:divBdr>
                <w:top w:val="none" w:sz="0" w:space="0" w:color="auto"/>
                <w:left w:val="none" w:sz="0" w:space="0" w:color="auto"/>
                <w:bottom w:val="none" w:sz="0" w:space="0" w:color="auto"/>
                <w:right w:val="none" w:sz="0" w:space="0" w:color="auto"/>
              </w:divBdr>
            </w:div>
            <w:div w:id="1841581197">
              <w:marLeft w:val="0"/>
              <w:marRight w:val="0"/>
              <w:marTop w:val="0"/>
              <w:marBottom w:val="0"/>
              <w:divBdr>
                <w:top w:val="none" w:sz="0" w:space="0" w:color="auto"/>
                <w:left w:val="none" w:sz="0" w:space="0" w:color="auto"/>
                <w:bottom w:val="none" w:sz="0" w:space="0" w:color="auto"/>
                <w:right w:val="none" w:sz="0" w:space="0" w:color="auto"/>
              </w:divBdr>
            </w:div>
          </w:divsChild>
        </w:div>
      </w:divsChild>
    </w:div>
    <w:div w:id="960259078">
      <w:bodyDiv w:val="1"/>
      <w:marLeft w:val="0"/>
      <w:marRight w:val="0"/>
      <w:marTop w:val="0"/>
      <w:marBottom w:val="0"/>
      <w:divBdr>
        <w:top w:val="none" w:sz="0" w:space="0" w:color="auto"/>
        <w:left w:val="none" w:sz="0" w:space="0" w:color="auto"/>
        <w:bottom w:val="none" w:sz="0" w:space="0" w:color="auto"/>
        <w:right w:val="none" w:sz="0" w:space="0" w:color="auto"/>
      </w:divBdr>
    </w:div>
    <w:div w:id="971591855">
      <w:bodyDiv w:val="1"/>
      <w:marLeft w:val="0"/>
      <w:marRight w:val="0"/>
      <w:marTop w:val="0"/>
      <w:marBottom w:val="0"/>
      <w:divBdr>
        <w:top w:val="none" w:sz="0" w:space="0" w:color="auto"/>
        <w:left w:val="none" w:sz="0" w:space="0" w:color="auto"/>
        <w:bottom w:val="none" w:sz="0" w:space="0" w:color="auto"/>
        <w:right w:val="none" w:sz="0" w:space="0" w:color="auto"/>
      </w:divBdr>
    </w:div>
    <w:div w:id="976184881">
      <w:bodyDiv w:val="1"/>
      <w:marLeft w:val="0"/>
      <w:marRight w:val="0"/>
      <w:marTop w:val="0"/>
      <w:marBottom w:val="0"/>
      <w:divBdr>
        <w:top w:val="none" w:sz="0" w:space="0" w:color="auto"/>
        <w:left w:val="none" w:sz="0" w:space="0" w:color="auto"/>
        <w:bottom w:val="none" w:sz="0" w:space="0" w:color="auto"/>
        <w:right w:val="none" w:sz="0" w:space="0" w:color="auto"/>
      </w:divBdr>
    </w:div>
    <w:div w:id="981694174">
      <w:bodyDiv w:val="1"/>
      <w:marLeft w:val="0"/>
      <w:marRight w:val="0"/>
      <w:marTop w:val="0"/>
      <w:marBottom w:val="0"/>
      <w:divBdr>
        <w:top w:val="none" w:sz="0" w:space="0" w:color="auto"/>
        <w:left w:val="none" w:sz="0" w:space="0" w:color="auto"/>
        <w:bottom w:val="none" w:sz="0" w:space="0" w:color="auto"/>
        <w:right w:val="none" w:sz="0" w:space="0" w:color="auto"/>
      </w:divBdr>
    </w:div>
    <w:div w:id="1007558920">
      <w:bodyDiv w:val="1"/>
      <w:marLeft w:val="0"/>
      <w:marRight w:val="0"/>
      <w:marTop w:val="0"/>
      <w:marBottom w:val="0"/>
      <w:divBdr>
        <w:top w:val="none" w:sz="0" w:space="0" w:color="auto"/>
        <w:left w:val="none" w:sz="0" w:space="0" w:color="auto"/>
        <w:bottom w:val="none" w:sz="0" w:space="0" w:color="auto"/>
        <w:right w:val="none" w:sz="0" w:space="0" w:color="auto"/>
      </w:divBdr>
    </w:div>
    <w:div w:id="1156343724">
      <w:bodyDiv w:val="1"/>
      <w:marLeft w:val="0"/>
      <w:marRight w:val="0"/>
      <w:marTop w:val="0"/>
      <w:marBottom w:val="0"/>
      <w:divBdr>
        <w:top w:val="none" w:sz="0" w:space="0" w:color="auto"/>
        <w:left w:val="none" w:sz="0" w:space="0" w:color="auto"/>
        <w:bottom w:val="none" w:sz="0" w:space="0" w:color="auto"/>
        <w:right w:val="none" w:sz="0" w:space="0" w:color="auto"/>
      </w:divBdr>
    </w:div>
    <w:div w:id="1210996667">
      <w:bodyDiv w:val="1"/>
      <w:marLeft w:val="0"/>
      <w:marRight w:val="0"/>
      <w:marTop w:val="0"/>
      <w:marBottom w:val="0"/>
      <w:divBdr>
        <w:top w:val="none" w:sz="0" w:space="0" w:color="auto"/>
        <w:left w:val="none" w:sz="0" w:space="0" w:color="auto"/>
        <w:bottom w:val="none" w:sz="0" w:space="0" w:color="auto"/>
        <w:right w:val="none" w:sz="0" w:space="0" w:color="auto"/>
      </w:divBdr>
    </w:div>
    <w:div w:id="1242594307">
      <w:bodyDiv w:val="1"/>
      <w:marLeft w:val="0"/>
      <w:marRight w:val="0"/>
      <w:marTop w:val="0"/>
      <w:marBottom w:val="0"/>
      <w:divBdr>
        <w:top w:val="none" w:sz="0" w:space="0" w:color="auto"/>
        <w:left w:val="none" w:sz="0" w:space="0" w:color="auto"/>
        <w:bottom w:val="none" w:sz="0" w:space="0" w:color="auto"/>
        <w:right w:val="none" w:sz="0" w:space="0" w:color="auto"/>
      </w:divBdr>
    </w:div>
    <w:div w:id="1272854898">
      <w:bodyDiv w:val="1"/>
      <w:marLeft w:val="0"/>
      <w:marRight w:val="0"/>
      <w:marTop w:val="0"/>
      <w:marBottom w:val="0"/>
      <w:divBdr>
        <w:top w:val="none" w:sz="0" w:space="0" w:color="auto"/>
        <w:left w:val="none" w:sz="0" w:space="0" w:color="auto"/>
        <w:bottom w:val="none" w:sz="0" w:space="0" w:color="auto"/>
        <w:right w:val="none" w:sz="0" w:space="0" w:color="auto"/>
      </w:divBdr>
    </w:div>
    <w:div w:id="1419641805">
      <w:bodyDiv w:val="1"/>
      <w:marLeft w:val="0"/>
      <w:marRight w:val="0"/>
      <w:marTop w:val="0"/>
      <w:marBottom w:val="0"/>
      <w:divBdr>
        <w:top w:val="none" w:sz="0" w:space="0" w:color="auto"/>
        <w:left w:val="none" w:sz="0" w:space="0" w:color="auto"/>
        <w:bottom w:val="none" w:sz="0" w:space="0" w:color="auto"/>
        <w:right w:val="none" w:sz="0" w:space="0" w:color="auto"/>
      </w:divBdr>
    </w:div>
    <w:div w:id="1420177590">
      <w:bodyDiv w:val="1"/>
      <w:marLeft w:val="0"/>
      <w:marRight w:val="0"/>
      <w:marTop w:val="0"/>
      <w:marBottom w:val="0"/>
      <w:divBdr>
        <w:top w:val="none" w:sz="0" w:space="0" w:color="auto"/>
        <w:left w:val="none" w:sz="0" w:space="0" w:color="auto"/>
        <w:bottom w:val="none" w:sz="0" w:space="0" w:color="auto"/>
        <w:right w:val="none" w:sz="0" w:space="0" w:color="auto"/>
      </w:divBdr>
    </w:div>
    <w:div w:id="1421442542">
      <w:bodyDiv w:val="1"/>
      <w:marLeft w:val="0"/>
      <w:marRight w:val="0"/>
      <w:marTop w:val="0"/>
      <w:marBottom w:val="0"/>
      <w:divBdr>
        <w:top w:val="none" w:sz="0" w:space="0" w:color="auto"/>
        <w:left w:val="none" w:sz="0" w:space="0" w:color="auto"/>
        <w:bottom w:val="none" w:sz="0" w:space="0" w:color="auto"/>
        <w:right w:val="none" w:sz="0" w:space="0" w:color="auto"/>
      </w:divBdr>
    </w:div>
    <w:div w:id="1458453766">
      <w:bodyDiv w:val="1"/>
      <w:marLeft w:val="0"/>
      <w:marRight w:val="0"/>
      <w:marTop w:val="0"/>
      <w:marBottom w:val="0"/>
      <w:divBdr>
        <w:top w:val="none" w:sz="0" w:space="0" w:color="auto"/>
        <w:left w:val="none" w:sz="0" w:space="0" w:color="auto"/>
        <w:bottom w:val="none" w:sz="0" w:space="0" w:color="auto"/>
        <w:right w:val="none" w:sz="0" w:space="0" w:color="auto"/>
      </w:divBdr>
    </w:div>
    <w:div w:id="1472939798">
      <w:bodyDiv w:val="1"/>
      <w:marLeft w:val="0"/>
      <w:marRight w:val="0"/>
      <w:marTop w:val="0"/>
      <w:marBottom w:val="0"/>
      <w:divBdr>
        <w:top w:val="none" w:sz="0" w:space="0" w:color="auto"/>
        <w:left w:val="none" w:sz="0" w:space="0" w:color="auto"/>
        <w:bottom w:val="none" w:sz="0" w:space="0" w:color="auto"/>
        <w:right w:val="none" w:sz="0" w:space="0" w:color="auto"/>
      </w:divBdr>
    </w:div>
    <w:div w:id="1496873179">
      <w:bodyDiv w:val="1"/>
      <w:marLeft w:val="0"/>
      <w:marRight w:val="0"/>
      <w:marTop w:val="0"/>
      <w:marBottom w:val="0"/>
      <w:divBdr>
        <w:top w:val="none" w:sz="0" w:space="0" w:color="auto"/>
        <w:left w:val="none" w:sz="0" w:space="0" w:color="auto"/>
        <w:bottom w:val="none" w:sz="0" w:space="0" w:color="auto"/>
        <w:right w:val="none" w:sz="0" w:space="0" w:color="auto"/>
      </w:divBdr>
    </w:div>
    <w:div w:id="1514303078">
      <w:bodyDiv w:val="1"/>
      <w:marLeft w:val="0"/>
      <w:marRight w:val="0"/>
      <w:marTop w:val="0"/>
      <w:marBottom w:val="0"/>
      <w:divBdr>
        <w:top w:val="none" w:sz="0" w:space="0" w:color="auto"/>
        <w:left w:val="none" w:sz="0" w:space="0" w:color="auto"/>
        <w:bottom w:val="none" w:sz="0" w:space="0" w:color="auto"/>
        <w:right w:val="none" w:sz="0" w:space="0" w:color="auto"/>
      </w:divBdr>
    </w:div>
    <w:div w:id="1534539137">
      <w:bodyDiv w:val="1"/>
      <w:marLeft w:val="0"/>
      <w:marRight w:val="0"/>
      <w:marTop w:val="0"/>
      <w:marBottom w:val="0"/>
      <w:divBdr>
        <w:top w:val="none" w:sz="0" w:space="0" w:color="auto"/>
        <w:left w:val="none" w:sz="0" w:space="0" w:color="auto"/>
        <w:bottom w:val="none" w:sz="0" w:space="0" w:color="auto"/>
        <w:right w:val="none" w:sz="0" w:space="0" w:color="auto"/>
      </w:divBdr>
    </w:div>
    <w:div w:id="1549297486">
      <w:bodyDiv w:val="1"/>
      <w:marLeft w:val="0"/>
      <w:marRight w:val="0"/>
      <w:marTop w:val="0"/>
      <w:marBottom w:val="0"/>
      <w:divBdr>
        <w:top w:val="none" w:sz="0" w:space="0" w:color="auto"/>
        <w:left w:val="none" w:sz="0" w:space="0" w:color="auto"/>
        <w:bottom w:val="none" w:sz="0" w:space="0" w:color="auto"/>
        <w:right w:val="none" w:sz="0" w:space="0" w:color="auto"/>
      </w:divBdr>
    </w:div>
    <w:div w:id="1633058025">
      <w:bodyDiv w:val="1"/>
      <w:marLeft w:val="0"/>
      <w:marRight w:val="0"/>
      <w:marTop w:val="0"/>
      <w:marBottom w:val="0"/>
      <w:divBdr>
        <w:top w:val="none" w:sz="0" w:space="0" w:color="auto"/>
        <w:left w:val="none" w:sz="0" w:space="0" w:color="auto"/>
        <w:bottom w:val="none" w:sz="0" w:space="0" w:color="auto"/>
        <w:right w:val="none" w:sz="0" w:space="0" w:color="auto"/>
      </w:divBdr>
    </w:div>
    <w:div w:id="1682127947">
      <w:bodyDiv w:val="1"/>
      <w:marLeft w:val="0"/>
      <w:marRight w:val="0"/>
      <w:marTop w:val="0"/>
      <w:marBottom w:val="0"/>
      <w:divBdr>
        <w:top w:val="none" w:sz="0" w:space="0" w:color="auto"/>
        <w:left w:val="none" w:sz="0" w:space="0" w:color="auto"/>
        <w:bottom w:val="none" w:sz="0" w:space="0" w:color="auto"/>
        <w:right w:val="none" w:sz="0" w:space="0" w:color="auto"/>
      </w:divBdr>
    </w:div>
    <w:div w:id="1703742672">
      <w:bodyDiv w:val="1"/>
      <w:marLeft w:val="0"/>
      <w:marRight w:val="0"/>
      <w:marTop w:val="0"/>
      <w:marBottom w:val="0"/>
      <w:divBdr>
        <w:top w:val="none" w:sz="0" w:space="0" w:color="auto"/>
        <w:left w:val="none" w:sz="0" w:space="0" w:color="auto"/>
        <w:bottom w:val="none" w:sz="0" w:space="0" w:color="auto"/>
        <w:right w:val="none" w:sz="0" w:space="0" w:color="auto"/>
      </w:divBdr>
    </w:div>
    <w:div w:id="1720786626">
      <w:bodyDiv w:val="1"/>
      <w:marLeft w:val="0"/>
      <w:marRight w:val="0"/>
      <w:marTop w:val="0"/>
      <w:marBottom w:val="0"/>
      <w:divBdr>
        <w:top w:val="none" w:sz="0" w:space="0" w:color="auto"/>
        <w:left w:val="none" w:sz="0" w:space="0" w:color="auto"/>
        <w:bottom w:val="none" w:sz="0" w:space="0" w:color="auto"/>
        <w:right w:val="none" w:sz="0" w:space="0" w:color="auto"/>
      </w:divBdr>
    </w:div>
    <w:div w:id="1747219055">
      <w:bodyDiv w:val="1"/>
      <w:marLeft w:val="0"/>
      <w:marRight w:val="0"/>
      <w:marTop w:val="0"/>
      <w:marBottom w:val="0"/>
      <w:divBdr>
        <w:top w:val="none" w:sz="0" w:space="0" w:color="auto"/>
        <w:left w:val="none" w:sz="0" w:space="0" w:color="auto"/>
        <w:bottom w:val="none" w:sz="0" w:space="0" w:color="auto"/>
        <w:right w:val="none" w:sz="0" w:space="0" w:color="auto"/>
      </w:divBdr>
    </w:div>
    <w:div w:id="1884638918">
      <w:bodyDiv w:val="1"/>
      <w:marLeft w:val="0"/>
      <w:marRight w:val="0"/>
      <w:marTop w:val="0"/>
      <w:marBottom w:val="0"/>
      <w:divBdr>
        <w:top w:val="none" w:sz="0" w:space="0" w:color="auto"/>
        <w:left w:val="none" w:sz="0" w:space="0" w:color="auto"/>
        <w:bottom w:val="none" w:sz="0" w:space="0" w:color="auto"/>
        <w:right w:val="none" w:sz="0" w:space="0" w:color="auto"/>
      </w:divBdr>
    </w:div>
    <w:div w:id="1978760691">
      <w:bodyDiv w:val="1"/>
      <w:marLeft w:val="0"/>
      <w:marRight w:val="0"/>
      <w:marTop w:val="0"/>
      <w:marBottom w:val="0"/>
      <w:divBdr>
        <w:top w:val="none" w:sz="0" w:space="0" w:color="auto"/>
        <w:left w:val="none" w:sz="0" w:space="0" w:color="auto"/>
        <w:bottom w:val="none" w:sz="0" w:space="0" w:color="auto"/>
        <w:right w:val="none" w:sz="0" w:space="0" w:color="auto"/>
      </w:divBdr>
    </w:div>
    <w:div w:id="2118597356">
      <w:bodyDiv w:val="1"/>
      <w:marLeft w:val="0"/>
      <w:marRight w:val="0"/>
      <w:marTop w:val="0"/>
      <w:marBottom w:val="0"/>
      <w:divBdr>
        <w:top w:val="none" w:sz="0" w:space="0" w:color="auto"/>
        <w:left w:val="none" w:sz="0" w:space="0" w:color="auto"/>
        <w:bottom w:val="none" w:sz="0" w:space="0" w:color="auto"/>
        <w:right w:val="none" w:sz="0" w:space="0" w:color="auto"/>
      </w:divBdr>
    </w:div>
    <w:div w:id="2137141797">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webSettings>
</file>

<file path=word/_rels/document.xml.rels><?xml version="1.0" encoding="UTF-8" standalone="yes"?>
<Relationships xmlns="http://schemas.openxmlformats.org/package/2006/relationships"><Relationship Id="rId8" Type="http://schemas.openxmlformats.org/officeDocument/2006/relationships/settings" Target="settings.xml"/><Relationship Id="rId13" Type="http://schemas.openxmlformats.org/officeDocument/2006/relationships/hyperlink" Target="mailto:victor.munteanu@undp.org" TargetMode="External"/><Relationship Id="rId18" Type="http://schemas.openxmlformats.org/officeDocument/2006/relationships/hyperlink" Target="https://sdgs.un.org/goals" TargetMode="Externa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chart" Target="charts/chart3.xml"/><Relationship Id="rId7" Type="http://schemas.openxmlformats.org/officeDocument/2006/relationships/styles" Target="styles.xml"/><Relationship Id="rId12" Type="http://schemas.openxmlformats.org/officeDocument/2006/relationships/image" Target="media/image1.png"/><Relationship Id="rId17" Type="http://schemas.openxmlformats.org/officeDocument/2006/relationships/hyperlink" Target="http://rju.parco.gov.ba/en/o-rju/strateski-okviri-za-rju/" TargetMode="External"/><Relationship Id="rId25"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yperlink" Target="http://www.mvteo.gov.ba/data/Home/Dokumenti/Vodni%20resursi/Environmetal.pdf" TargetMode="External"/><Relationship Id="rId20" Type="http://schemas.openxmlformats.org/officeDocument/2006/relationships/chart" Target="charts/chart2.xml"/><Relationship Id="rId1" Type="http://schemas.openxmlformats.org/officeDocument/2006/relationships/customXml" Target="../customXml/item1.xml"/><Relationship Id="rId6" Type="http://schemas.openxmlformats.org/officeDocument/2006/relationships/numbering" Target="numbering.xml"/><Relationship Id="rId11" Type="http://schemas.openxmlformats.org/officeDocument/2006/relationships/endnotes" Target="endnotes.xml"/><Relationship Id="rId24" Type="http://schemas.openxmlformats.org/officeDocument/2006/relationships/footer" Target="footer1.xml"/><Relationship Id="rId5" Type="http://schemas.openxmlformats.org/officeDocument/2006/relationships/customXml" Target="../customXml/item5.xml"/><Relationship Id="rId15" Type="http://schemas.openxmlformats.org/officeDocument/2006/relationships/hyperlink" Target="https://zamisli2030.ba/wp-content/uploads/2019/12/SDG-Framework-for-BiH-English.pdf" TargetMode="External"/><Relationship Id="rId23" Type="http://schemas.openxmlformats.org/officeDocument/2006/relationships/header" Target="header1.xml"/><Relationship Id="rId10" Type="http://schemas.openxmlformats.org/officeDocument/2006/relationships/footnotes" Target="footnotes.xml"/><Relationship Id="rId19" Type="http://schemas.openxmlformats.org/officeDocument/2006/relationships/chart" Target="charts/chart1.xml"/><Relationship Id="rId22" Type="http://schemas.openxmlformats.org/officeDocument/2006/relationships/chart" Target="charts/chart4.xml"/><Relationship Id="rId9" Type="http://schemas.openxmlformats.org/officeDocument/2006/relationships/webSettings" Target="webSettings.xml"/><Relationship Id="rId14" Type="http://schemas.openxmlformats.org/officeDocument/2006/relationships/image" Target="media/image2.png"/></Relationships>
</file>

<file path=word/_rels/footnotes.xml.rels><?xml version="1.0" encoding="UTF-8" standalone="yes"?>
<Relationships xmlns="http://schemas.openxmlformats.org/package/2006/relationships"><Relationship Id="rId3" Type="http://schemas.openxmlformats.org/officeDocument/2006/relationships/hyperlink" Target="https://opcinadobojistok.ba/wp-content/uploads/2024/03/Izveje%C5%A1taj-o-istra%C5%BEivanju-priu%C5%A1tivosti-vodnih-usluga-za-2023-godinu.pdf" TargetMode="External"/><Relationship Id="rId2" Type="http://schemas.openxmlformats.org/officeDocument/2006/relationships/hyperlink" Target="https://www.narodnaskupstinars.net/?q=la/akti/usvojeni-zakoni/zakon-o-izmjenama-i-dopunama-zakona-o-komunalnoj-policiji" TargetMode="External"/><Relationship Id="rId1" Type="http://schemas.openxmlformats.org/officeDocument/2006/relationships/hyperlink" Target="https://fmpvs.gov.ba/en/2022/08/25/government-adopts-water-management-strategy-of-federation-bih-2022-2032/" TargetMode="External"/><Relationship Id="rId5" Type="http://schemas.openxmlformats.org/officeDocument/2006/relationships/hyperlink" Target="https://grad-laktasi.com/wp-content/uploads/2025/02/istrazivanje-priustivosti-vodnih-usluga.pdf" TargetMode="External"/><Relationship Id="rId4" Type="http://schemas.openxmlformats.org/officeDocument/2006/relationships/hyperlink" Target="https://ljubuski.ba/wp-content/uploads/Izvjesce-o-priustivosti-vodnih-usluga-Grad-Ljubuski-4-6.pdf" TargetMode="External"/></Relationships>
</file>

<file path=word/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word/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word/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word/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word/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'OM troskovi '!$C$27</c:f>
              <c:strCache>
                <c:ptCount val="1"/>
                <c:pt idx="0">
                  <c:v>"new" MEG partner WUCs</c:v>
                </c:pt>
              </c:strCache>
            </c:strRef>
          </c:tx>
          <c:spPr>
            <a:ln w="31750" cap="rnd">
              <a:solidFill>
                <a:schemeClr val="accent1"/>
              </a:solidFill>
              <a:round/>
            </a:ln>
            <a:effectLst/>
          </c:spPr>
          <c:marker>
            <c:symbol val="circle"/>
            <c:size val="17"/>
            <c:spPr>
              <a:solidFill>
                <a:schemeClr val="accen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'OM troskovi '!$AE$41:$AH$41</c:f>
              <c:numCache>
                <c:formatCode>General</c:formatCode>
                <c:ptCount val="4"/>
                <c:pt idx="0">
                  <c:v>2021</c:v>
                </c:pt>
                <c:pt idx="1">
                  <c:v>2022</c:v>
                </c:pt>
                <c:pt idx="2">
                  <c:v>2023</c:v>
                </c:pt>
                <c:pt idx="3">
                  <c:v>2024</c:v>
                </c:pt>
              </c:numCache>
            </c:numRef>
          </c:cat>
          <c:val>
            <c:numRef>
              <c:f>'OM troskovi '!$AE$27:$AH$27</c:f>
              <c:numCache>
                <c:formatCode>0.00%</c:formatCode>
                <c:ptCount val="4"/>
                <c:pt idx="0">
                  <c:v>0.96106080848456532</c:v>
                </c:pt>
                <c:pt idx="1">
                  <c:v>0.95923464737824748</c:v>
                </c:pt>
                <c:pt idx="2">
                  <c:v>0.98596391412626017</c:v>
                </c:pt>
                <c:pt idx="3">
                  <c:v>1.0210311092713411</c:v>
                </c:pt>
              </c:numCache>
            </c:numRef>
          </c:val>
          <c:smooth val="0"/>
          <c:extLst>
            <c:ext xmlns:c16="http://schemas.microsoft.com/office/drawing/2014/chart" uri="{C3380CC4-5D6E-409C-BE32-E72D297353CC}">
              <c16:uniqueId val="{00000000-B82C-4E54-B42A-E78C3CEEA9E0}"/>
            </c:ext>
          </c:extLst>
        </c:ser>
        <c:ser>
          <c:idx val="1"/>
          <c:order val="1"/>
          <c:tx>
            <c:strRef>
              <c:f>'OM troskovi '!$C$39</c:f>
              <c:strCache>
                <c:ptCount val="1"/>
                <c:pt idx="0">
                  <c:v>"old" partner WUCs</c:v>
                </c:pt>
              </c:strCache>
            </c:strRef>
          </c:tx>
          <c:spPr>
            <a:ln w="31750" cap="rnd">
              <a:solidFill>
                <a:schemeClr val="accent2"/>
              </a:solidFill>
              <a:round/>
            </a:ln>
            <a:effectLst/>
          </c:spPr>
          <c:marker>
            <c:symbol val="circle"/>
            <c:size val="17"/>
            <c:spPr>
              <a:solidFill>
                <a:schemeClr val="accent2"/>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val>
            <c:numRef>
              <c:f>'OM troskovi '!$AE$39:$AH$39</c:f>
              <c:numCache>
                <c:formatCode>0.00%</c:formatCode>
                <c:ptCount val="4"/>
                <c:pt idx="0">
                  <c:v>1.07101737908182</c:v>
                </c:pt>
                <c:pt idx="1">
                  <c:v>1.1063930965006614</c:v>
                </c:pt>
                <c:pt idx="2">
                  <c:v>1.1101703830285079</c:v>
                </c:pt>
                <c:pt idx="3">
                  <c:v>1.1111467540139641</c:v>
                </c:pt>
              </c:numCache>
            </c:numRef>
          </c:val>
          <c:smooth val="0"/>
          <c:extLst>
            <c:ext xmlns:c16="http://schemas.microsoft.com/office/drawing/2014/chart" uri="{C3380CC4-5D6E-409C-BE32-E72D297353CC}">
              <c16:uniqueId val="{00000001-B82C-4E54-B42A-E78C3CEEA9E0}"/>
            </c:ext>
          </c:extLst>
        </c:ser>
        <c:ser>
          <c:idx val="2"/>
          <c:order val="2"/>
          <c:tx>
            <c:strRef>
              <c:f>'OM troskovi '!$C$40</c:f>
              <c:strCache>
                <c:ptCount val="1"/>
                <c:pt idx="0">
                  <c:v>MEG project average </c:v>
                </c:pt>
              </c:strCache>
            </c:strRef>
          </c:tx>
          <c:spPr>
            <a:ln w="31750" cap="rnd">
              <a:solidFill>
                <a:schemeClr val="accent3"/>
              </a:solidFill>
              <a:round/>
            </a:ln>
            <a:effectLst/>
          </c:spPr>
          <c:marker>
            <c:symbol val="circle"/>
            <c:size val="17"/>
            <c:spPr>
              <a:solidFill>
                <a:schemeClr val="accent3"/>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val>
            <c:numRef>
              <c:f>'OM troskovi '!$AE$40:$AH$40</c:f>
              <c:numCache>
                <c:formatCode>0.00%</c:formatCode>
                <c:ptCount val="4"/>
                <c:pt idx="0">
                  <c:v>1.0168741496032609</c:v>
                </c:pt>
                <c:pt idx="1">
                  <c:v>1.023655555266644</c:v>
                </c:pt>
                <c:pt idx="2">
                  <c:v>1.0315068747638343</c:v>
                </c:pt>
                <c:pt idx="3">
                  <c:v>1.0535145723145185</c:v>
                </c:pt>
              </c:numCache>
            </c:numRef>
          </c:val>
          <c:smooth val="0"/>
          <c:extLst>
            <c:ext xmlns:c16="http://schemas.microsoft.com/office/drawing/2014/chart" uri="{C3380CC4-5D6E-409C-BE32-E72D297353CC}">
              <c16:uniqueId val="{00000002-B82C-4E54-B42A-E78C3CEEA9E0}"/>
            </c:ext>
          </c:extLst>
        </c:ser>
        <c:dLbls>
          <c:showLegendKey val="0"/>
          <c:showVal val="1"/>
          <c:showCatName val="0"/>
          <c:showSerName val="0"/>
          <c:showPercent val="0"/>
          <c:showBubbleSize val="0"/>
        </c:dLbls>
        <c:marker val="1"/>
        <c:smooth val="0"/>
        <c:axId val="83697664"/>
        <c:axId val="83698432"/>
      </c:lineChart>
      <c:catAx>
        <c:axId val="8369766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n-US"/>
          </a:p>
        </c:txPr>
        <c:crossAx val="83698432"/>
        <c:crosses val="autoZero"/>
        <c:auto val="1"/>
        <c:lblAlgn val="ctr"/>
        <c:lblOffset val="100"/>
        <c:noMultiLvlLbl val="0"/>
      </c:catAx>
      <c:valAx>
        <c:axId val="83698432"/>
        <c:scaling>
          <c:orientation val="minMax"/>
          <c:min val="0.9"/>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dk1">
                    <a:lumMod val="75000"/>
                    <a:lumOff val="25000"/>
                  </a:schemeClr>
                </a:solidFill>
                <a:latin typeface="+mn-lt"/>
                <a:ea typeface="+mn-ea"/>
                <a:cs typeface="+mn-cs"/>
              </a:defRPr>
            </a:pPr>
            <a:endParaRPr lang="en-US"/>
          </a:p>
        </c:txPr>
        <c:crossAx val="83697664"/>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800"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word/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r>
              <a:rPr lang="bs-Latn-BA" sz="1100" b="1"/>
              <a:t>Non Rewenue Water Reduction</a:t>
            </a:r>
          </a:p>
          <a:p>
            <a:pPr>
              <a:defRPr sz="1100" b="1"/>
            </a:pPr>
            <a:r>
              <a:rPr lang="bs-Latn-BA" sz="1100" b="1"/>
              <a:t>EU4MEG/MEG partner WUCs </a:t>
            </a:r>
            <a:endParaRPr lang="en-US" sz="1100" b="1"/>
          </a:p>
        </c:rich>
      </c:tx>
      <c:layout>
        <c:manualLayout>
          <c:xMode val="edge"/>
          <c:yMode val="edge"/>
          <c:x val="0.27789063301528677"/>
          <c:y val="2.7021810461300907E-2"/>
        </c:manualLayout>
      </c:layout>
      <c:overlay val="0"/>
      <c:spPr>
        <a:noFill/>
        <a:ln>
          <a:noFill/>
        </a:ln>
        <a:effectLst/>
      </c:spPr>
      <c:txPr>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5239869406568082E-2"/>
          <c:y val="1.331519923645908E-2"/>
          <c:w val="0.90811177261378917"/>
          <c:h val="0.69390982343407248"/>
        </c:manualLayout>
      </c:layout>
      <c:barChart>
        <c:barDir val="col"/>
        <c:grouping val="clustered"/>
        <c:varyColors val="0"/>
        <c:ser>
          <c:idx val="0"/>
          <c:order val="0"/>
          <c:tx>
            <c:strRef>
              <c:f>'NRW graf APR 2024 (2)'!$D$5</c:f>
              <c:strCache>
                <c:ptCount val="1"/>
                <c:pt idx="0">
                  <c:v>NRW Baseline (end of 2021)</c:v>
                </c:pt>
              </c:strCache>
            </c:strRef>
          </c:tx>
          <c:spPr>
            <a:solidFill>
              <a:schemeClr val="accent1"/>
            </a:solidFill>
            <a:ln>
              <a:noFill/>
            </a:ln>
            <a:effectLst/>
          </c:spPr>
          <c:invertIfNegative val="0"/>
          <c:cat>
            <c:strRef>
              <c:f>'NRW graf APR 2024 (2)'!$C$6:$C$23</c:f>
              <c:strCache>
                <c:ptCount val="18"/>
                <c:pt idx="0">
                  <c:v>Šamac</c:v>
                </c:pt>
                <c:pt idx="1">
                  <c:v>Tomislavgrad</c:v>
                </c:pt>
                <c:pt idx="2">
                  <c:v>Busovača</c:v>
                </c:pt>
                <c:pt idx="3">
                  <c:v>Ilijaš</c:v>
                </c:pt>
                <c:pt idx="4">
                  <c:v>Čitluk</c:v>
                </c:pt>
                <c:pt idx="5">
                  <c:v>Bosanski Petrovac</c:v>
                </c:pt>
                <c:pt idx="6">
                  <c:v>Istočno Novo Sarajevo</c:v>
                </c:pt>
                <c:pt idx="7">
                  <c:v>Čapljina</c:v>
                </c:pt>
                <c:pt idx="8">
                  <c:v>Doboj Istok</c:v>
                </c:pt>
                <c:pt idx="9">
                  <c:v>Ljubuški</c:v>
                </c:pt>
                <c:pt idx="10">
                  <c:v>Srbac</c:v>
                </c:pt>
                <c:pt idx="11">
                  <c:v>Mrkonjić Grad</c:v>
                </c:pt>
                <c:pt idx="12">
                  <c:v>Široki Brijeg</c:v>
                </c:pt>
                <c:pt idx="13">
                  <c:v>Trebinje</c:v>
                </c:pt>
                <c:pt idx="14">
                  <c:v>Odžak</c:v>
                </c:pt>
                <c:pt idx="15">
                  <c:v>Laktaši</c:v>
                </c:pt>
                <c:pt idx="16">
                  <c:v>Orašje</c:v>
                </c:pt>
                <c:pt idx="17">
                  <c:v>Mostar</c:v>
                </c:pt>
              </c:strCache>
            </c:strRef>
          </c:cat>
          <c:val>
            <c:numRef>
              <c:f>'NRW graf APR 2024 (2)'!$D$6:$D$23</c:f>
              <c:numCache>
                <c:formatCode>0.00%</c:formatCode>
                <c:ptCount val="18"/>
                <c:pt idx="0">
                  <c:v>0.63644895241969779</c:v>
                </c:pt>
                <c:pt idx="1">
                  <c:v>0.6099286032881398</c:v>
                </c:pt>
                <c:pt idx="2">
                  <c:v>0.76716020408163266</c:v>
                </c:pt>
                <c:pt idx="3">
                  <c:v>0.4489225475116661</c:v>
                </c:pt>
                <c:pt idx="4">
                  <c:v>0.48559566929133857</c:v>
                </c:pt>
                <c:pt idx="5">
                  <c:v>0.51167146688291509</c:v>
                </c:pt>
                <c:pt idx="6">
                  <c:v>0.54743274276708787</c:v>
                </c:pt>
                <c:pt idx="7">
                  <c:v>0.69505081587470896</c:v>
                </c:pt>
                <c:pt idx="8">
                  <c:v>0.29076544841052487</c:v>
                </c:pt>
                <c:pt idx="9">
                  <c:v>0.6099286032881398</c:v>
                </c:pt>
                <c:pt idx="10">
                  <c:v>0.46503150973907142</c:v>
                </c:pt>
                <c:pt idx="11">
                  <c:v>0.77356898706922328</c:v>
                </c:pt>
                <c:pt idx="12">
                  <c:v>0.51700378034997463</c:v>
                </c:pt>
                <c:pt idx="13">
                  <c:v>0.59144157005357234</c:v>
                </c:pt>
                <c:pt idx="14">
                  <c:v>0.53394267847543309</c:v>
                </c:pt>
                <c:pt idx="15">
                  <c:v>0.38289803111623105</c:v>
                </c:pt>
                <c:pt idx="16">
                  <c:v>0.18529226508524638</c:v>
                </c:pt>
                <c:pt idx="17">
                  <c:v>0.74035744482254207</c:v>
                </c:pt>
              </c:numCache>
            </c:numRef>
          </c:val>
          <c:extLst>
            <c:ext xmlns:c16="http://schemas.microsoft.com/office/drawing/2014/chart" uri="{C3380CC4-5D6E-409C-BE32-E72D297353CC}">
              <c16:uniqueId val="{00000000-3C44-4E13-9DE0-40B1282CADBC}"/>
            </c:ext>
          </c:extLst>
        </c:ser>
        <c:ser>
          <c:idx val="1"/>
          <c:order val="1"/>
          <c:tx>
            <c:strRef>
              <c:f>'NRW graf APR 2024 (2)'!$E$5</c:f>
              <c:strCache>
                <c:ptCount val="1"/>
                <c:pt idx="0">
                  <c:v>NRW end of 2024</c:v>
                </c:pt>
              </c:strCache>
            </c:strRef>
          </c:tx>
          <c:spPr>
            <a:solidFill>
              <a:schemeClr val="accent2"/>
            </a:solidFill>
            <a:ln>
              <a:noFill/>
            </a:ln>
            <a:effectLst/>
          </c:spPr>
          <c:invertIfNegative val="0"/>
          <c:cat>
            <c:strRef>
              <c:f>'NRW graf APR 2024 (2)'!$C$6:$C$23</c:f>
              <c:strCache>
                <c:ptCount val="18"/>
                <c:pt idx="0">
                  <c:v>Šamac</c:v>
                </c:pt>
                <c:pt idx="1">
                  <c:v>Tomislavgrad</c:v>
                </c:pt>
                <c:pt idx="2">
                  <c:v>Busovača</c:v>
                </c:pt>
                <c:pt idx="3">
                  <c:v>Ilijaš</c:v>
                </c:pt>
                <c:pt idx="4">
                  <c:v>Čitluk</c:v>
                </c:pt>
                <c:pt idx="5">
                  <c:v>Bosanski Petrovac</c:v>
                </c:pt>
                <c:pt idx="6">
                  <c:v>Istočno Novo Sarajevo</c:v>
                </c:pt>
                <c:pt idx="7">
                  <c:v>Čapljina</c:v>
                </c:pt>
                <c:pt idx="8">
                  <c:v>Doboj Istok</c:v>
                </c:pt>
                <c:pt idx="9">
                  <c:v>Ljubuški</c:v>
                </c:pt>
                <c:pt idx="10">
                  <c:v>Srbac</c:v>
                </c:pt>
                <c:pt idx="11">
                  <c:v>Mrkonjić Grad</c:v>
                </c:pt>
                <c:pt idx="12">
                  <c:v>Široki Brijeg</c:v>
                </c:pt>
                <c:pt idx="13">
                  <c:v>Trebinje</c:v>
                </c:pt>
                <c:pt idx="14">
                  <c:v>Odžak</c:v>
                </c:pt>
                <c:pt idx="15">
                  <c:v>Laktaši</c:v>
                </c:pt>
                <c:pt idx="16">
                  <c:v>Orašje</c:v>
                </c:pt>
                <c:pt idx="17">
                  <c:v>Mostar</c:v>
                </c:pt>
              </c:strCache>
            </c:strRef>
          </c:cat>
          <c:val>
            <c:numRef>
              <c:f>'NRW graf APR 2024 (2)'!$E$6:$E$23</c:f>
              <c:numCache>
                <c:formatCode>0.00%</c:formatCode>
                <c:ptCount val="18"/>
                <c:pt idx="0">
                  <c:v>0.48959182761798115</c:v>
                </c:pt>
                <c:pt idx="1">
                  <c:v>0.52435513019324198</c:v>
                </c:pt>
                <c:pt idx="2">
                  <c:v>0.6846798139824346</c:v>
                </c:pt>
                <c:pt idx="3">
                  <c:v>0.36737346552454769</c:v>
                </c:pt>
                <c:pt idx="4">
                  <c:v>0.40478743188885952</c:v>
                </c:pt>
                <c:pt idx="5">
                  <c:v>0.43277490709691224</c:v>
                </c:pt>
                <c:pt idx="6">
                  <c:v>0.5010817422526983</c:v>
                </c:pt>
                <c:pt idx="7">
                  <c:v>0.6541505761262153</c:v>
                </c:pt>
                <c:pt idx="8">
                  <c:v>0.26184885521094919</c:v>
                </c:pt>
                <c:pt idx="9">
                  <c:v>0.58136912906134341</c:v>
                </c:pt>
                <c:pt idx="10">
                  <c:v>0.43821128530655562</c:v>
                </c:pt>
                <c:pt idx="11">
                  <c:v>0.76783167057692792</c:v>
                </c:pt>
                <c:pt idx="12">
                  <c:v>0.51282163097937716</c:v>
                </c:pt>
                <c:pt idx="13">
                  <c:v>0.58775552422759791</c:v>
                </c:pt>
                <c:pt idx="14">
                  <c:v>0.5446626083367726</c:v>
                </c:pt>
                <c:pt idx="15">
                  <c:v>0.43127866086967176</c:v>
                </c:pt>
                <c:pt idx="16">
                  <c:v>0.23392917304642455</c:v>
                </c:pt>
                <c:pt idx="17">
                  <c:v>0.79011001101882561</c:v>
                </c:pt>
              </c:numCache>
            </c:numRef>
          </c:val>
          <c:extLst>
            <c:ext xmlns:c16="http://schemas.microsoft.com/office/drawing/2014/chart" uri="{C3380CC4-5D6E-409C-BE32-E72D297353CC}">
              <c16:uniqueId val="{00000001-3C44-4E13-9DE0-40B1282CADBC}"/>
            </c:ext>
          </c:extLst>
        </c:ser>
        <c:dLbls>
          <c:showLegendKey val="0"/>
          <c:showVal val="0"/>
          <c:showCatName val="0"/>
          <c:showSerName val="0"/>
          <c:showPercent val="0"/>
          <c:showBubbleSize val="0"/>
        </c:dLbls>
        <c:gapWidth val="219"/>
        <c:overlap val="-27"/>
        <c:axId val="2002098031"/>
        <c:axId val="2008368815"/>
      </c:barChart>
      <c:lineChart>
        <c:grouping val="standard"/>
        <c:varyColors val="0"/>
        <c:ser>
          <c:idx val="2"/>
          <c:order val="2"/>
          <c:tx>
            <c:strRef>
              <c:f>'NRW graf APR 2024 (2)'!$F$5</c:f>
              <c:strCache>
                <c:ptCount val="1"/>
                <c:pt idx="0">
                  <c:v>NRW reduction (%)</c:v>
                </c:pt>
              </c:strCache>
            </c:strRef>
          </c:tx>
          <c:spPr>
            <a:ln w="28575" cap="sq">
              <a:solidFill>
                <a:schemeClr val="accent3"/>
              </a:solidFill>
              <a:round/>
            </a:ln>
            <a:effectLst/>
          </c:spPr>
          <c:marker>
            <c:symbol val="none"/>
          </c:marker>
          <c:dLbls>
            <c:dLbl>
              <c:idx val="2"/>
              <c:layout>
                <c:manualLayout>
                  <c:x val="-2.368907240253507E-2"/>
                  <c:y val="-7.593929849677882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C44-4E13-9DE0-40B1282CADBC}"/>
                </c:ext>
              </c:extLst>
            </c:dLbl>
            <c:dLbl>
              <c:idx val="7"/>
              <c:layout>
                <c:manualLayout>
                  <c:x val="-2.612809679277895E-2"/>
                  <c:y val="-0.1219999045573849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C44-4E13-9DE0-40B1282CADBC}"/>
                </c:ext>
              </c:extLst>
            </c:dLbl>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'NRW graf APR 2024 (2)'!$C$6:$C$23</c:f>
              <c:strCache>
                <c:ptCount val="18"/>
                <c:pt idx="0">
                  <c:v>Šamac</c:v>
                </c:pt>
                <c:pt idx="1">
                  <c:v>Tomislavgrad</c:v>
                </c:pt>
                <c:pt idx="2">
                  <c:v>Busovača</c:v>
                </c:pt>
                <c:pt idx="3">
                  <c:v>Ilijaš</c:v>
                </c:pt>
                <c:pt idx="4">
                  <c:v>Čitluk</c:v>
                </c:pt>
                <c:pt idx="5">
                  <c:v>Bosanski Petrovac</c:v>
                </c:pt>
                <c:pt idx="6">
                  <c:v>Istočno Novo Sarajevo</c:v>
                </c:pt>
                <c:pt idx="7">
                  <c:v>Čapljina</c:v>
                </c:pt>
                <c:pt idx="8">
                  <c:v>Doboj Istok</c:v>
                </c:pt>
                <c:pt idx="9">
                  <c:v>Ljubuški</c:v>
                </c:pt>
                <c:pt idx="10">
                  <c:v>Srbac</c:v>
                </c:pt>
                <c:pt idx="11">
                  <c:v>Mrkonjić Grad</c:v>
                </c:pt>
                <c:pt idx="12">
                  <c:v>Široki Brijeg</c:v>
                </c:pt>
                <c:pt idx="13">
                  <c:v>Trebinje</c:v>
                </c:pt>
                <c:pt idx="14">
                  <c:v>Odžak</c:v>
                </c:pt>
                <c:pt idx="15">
                  <c:v>Laktaši</c:v>
                </c:pt>
                <c:pt idx="16">
                  <c:v>Orašje</c:v>
                </c:pt>
                <c:pt idx="17">
                  <c:v>Mostar</c:v>
                </c:pt>
              </c:strCache>
            </c:strRef>
          </c:cat>
          <c:val>
            <c:numRef>
              <c:f>'NRW graf APR 2024 (2)'!$F$6:$F$23</c:f>
              <c:numCache>
                <c:formatCode>0.00%</c:formatCode>
                <c:ptCount val="18"/>
                <c:pt idx="0">
                  <c:v>0.14685712480171664</c:v>
                </c:pt>
                <c:pt idx="1">
                  <c:v>8.5573473094897823E-2</c:v>
                </c:pt>
                <c:pt idx="2">
                  <c:v>8.2480390099198053E-2</c:v>
                </c:pt>
                <c:pt idx="3">
                  <c:v>8.154908198711841E-2</c:v>
                </c:pt>
                <c:pt idx="4">
                  <c:v>8.0808237402479055E-2</c:v>
                </c:pt>
                <c:pt idx="5">
                  <c:v>7.8896559786002851E-2</c:v>
                </c:pt>
                <c:pt idx="6">
                  <c:v>4.6351000514389562E-2</c:v>
                </c:pt>
                <c:pt idx="7">
                  <c:v>4.0900239748493661E-2</c:v>
                </c:pt>
                <c:pt idx="8">
                  <c:v>2.891659319957568E-2</c:v>
                </c:pt>
                <c:pt idx="9">
                  <c:v>2.8559474226796389E-2</c:v>
                </c:pt>
                <c:pt idx="10">
                  <c:v>2.6820224432515805E-2</c:v>
                </c:pt>
                <c:pt idx="11">
                  <c:v>5.7373164922953634E-3</c:v>
                </c:pt>
                <c:pt idx="12">
                  <c:v>4.1821493705974655E-3</c:v>
                </c:pt>
                <c:pt idx="13">
                  <c:v>3.6860458259744266E-3</c:v>
                </c:pt>
                <c:pt idx="14">
                  <c:v>-1.0719929861339517E-2</c:v>
                </c:pt>
                <c:pt idx="15">
                  <c:v>-4.8380629753440707E-2</c:v>
                </c:pt>
                <c:pt idx="16">
                  <c:v>-4.8636907961178172E-2</c:v>
                </c:pt>
                <c:pt idx="17">
                  <c:v>-4.9752566196283543E-2</c:v>
                </c:pt>
              </c:numCache>
            </c:numRef>
          </c:val>
          <c:smooth val="0"/>
          <c:extLst>
            <c:ext xmlns:c16="http://schemas.microsoft.com/office/drawing/2014/chart" uri="{C3380CC4-5D6E-409C-BE32-E72D297353CC}">
              <c16:uniqueId val="{00000004-3C44-4E13-9DE0-40B1282CADBC}"/>
            </c:ext>
          </c:extLst>
        </c:ser>
        <c:dLbls>
          <c:showLegendKey val="0"/>
          <c:showVal val="0"/>
          <c:showCatName val="0"/>
          <c:showSerName val="0"/>
          <c:showPercent val="0"/>
          <c:showBubbleSize val="0"/>
        </c:dLbls>
        <c:marker val="1"/>
        <c:smooth val="0"/>
        <c:axId val="1770415647"/>
        <c:axId val="2008372655"/>
      </c:lineChart>
      <c:catAx>
        <c:axId val="20020980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crossAx val="2008368815"/>
        <c:crosses val="autoZero"/>
        <c:auto val="1"/>
        <c:lblAlgn val="ctr"/>
        <c:lblOffset val="100"/>
        <c:noMultiLvlLbl val="0"/>
      </c:catAx>
      <c:valAx>
        <c:axId val="200836881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crossAx val="2002098031"/>
        <c:crosses val="autoZero"/>
        <c:crossBetween val="between"/>
      </c:valAx>
      <c:valAx>
        <c:axId val="2008372655"/>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crossAx val="1770415647"/>
        <c:crosses val="max"/>
        <c:crossBetween val="between"/>
      </c:valAx>
      <c:catAx>
        <c:axId val="1770415647"/>
        <c:scaling>
          <c:orientation val="minMax"/>
        </c:scaling>
        <c:delete val="1"/>
        <c:axPos val="b"/>
        <c:numFmt formatCode="General" sourceLinked="1"/>
        <c:majorTickMark val="out"/>
        <c:minorTickMark val="none"/>
        <c:tickLblPos val="nextTo"/>
        <c:crossAx val="2008372655"/>
        <c:crosses val="autoZero"/>
        <c:auto val="1"/>
        <c:lblAlgn val="ctr"/>
        <c:lblOffset val="100"/>
        <c:noMultiLvlLbl val="0"/>
      </c:catAx>
      <c:spPr>
        <a:noFill/>
        <a:ln>
          <a:noFill/>
        </a:ln>
        <a:effectLst/>
      </c:spPr>
    </c:plotArea>
    <c:legend>
      <c:legendPos val="b"/>
      <c:layout>
        <c:manualLayout>
          <c:xMode val="edge"/>
          <c:yMode val="edge"/>
          <c:x val="0.16278992365104869"/>
          <c:y val="0.91955798518815723"/>
          <c:w val="0.6646641060111389"/>
          <c:h val="7.4103591712298245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word/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r>
              <a:rPr lang="bs-Latn-BA" sz="1100" b="1"/>
              <a:t>Non Rewenue Water Reduction</a:t>
            </a:r>
          </a:p>
          <a:p>
            <a:pPr>
              <a:defRPr sz="1100" b="1"/>
            </a:pPr>
            <a:r>
              <a:rPr lang="bs-Latn-BA" sz="1100" b="1"/>
              <a:t>EU4MEG/MEG partner WUCs </a:t>
            </a:r>
            <a:endParaRPr lang="en-US" sz="1100" b="1"/>
          </a:p>
        </c:rich>
      </c:tx>
      <c:layout>
        <c:manualLayout>
          <c:xMode val="edge"/>
          <c:yMode val="edge"/>
          <c:x val="0.42407614749375838"/>
          <c:y val="1.9393939393939394E-2"/>
        </c:manualLayout>
      </c:layout>
      <c:overlay val="0"/>
      <c:spPr>
        <a:noFill/>
        <a:ln>
          <a:noFill/>
        </a:ln>
        <a:effectLst/>
      </c:spPr>
      <c:txPr>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5.5239869406568082E-2"/>
          <c:y val="1.331519923645908E-2"/>
          <c:w val="0.90811177261378917"/>
          <c:h val="0.69390982343407248"/>
        </c:manualLayout>
      </c:layout>
      <c:barChart>
        <c:barDir val="col"/>
        <c:grouping val="clustered"/>
        <c:varyColors val="0"/>
        <c:ser>
          <c:idx val="0"/>
          <c:order val="0"/>
          <c:tx>
            <c:strRef>
              <c:f>'NRW graf APR 2024 (2)'!$D$5</c:f>
              <c:strCache>
                <c:ptCount val="1"/>
                <c:pt idx="0">
                  <c:v>NRW Baseline (end of 2021)</c:v>
                </c:pt>
              </c:strCache>
            </c:strRef>
          </c:tx>
          <c:spPr>
            <a:solidFill>
              <a:schemeClr val="accent1"/>
            </a:solidFill>
            <a:ln>
              <a:noFill/>
            </a:ln>
            <a:effectLst/>
          </c:spPr>
          <c:invertIfNegative val="0"/>
          <c:cat>
            <c:strRef>
              <c:f>'NRW graf APR 2024 (2)'!$C$27:$C$36</c:f>
              <c:strCache>
                <c:ptCount val="10"/>
                <c:pt idx="0">
                  <c:v>Gradiška</c:v>
                </c:pt>
                <c:pt idx="1">
                  <c:v>Tešanj</c:v>
                </c:pt>
                <c:pt idx="2">
                  <c:v>Žepče</c:v>
                </c:pt>
                <c:pt idx="3">
                  <c:v>Prijedor</c:v>
                </c:pt>
                <c:pt idx="4">
                  <c:v>Gračanica</c:v>
                </c:pt>
                <c:pt idx="5">
                  <c:v>Sanski Most</c:v>
                </c:pt>
                <c:pt idx="6">
                  <c:v>Prnjavor</c:v>
                </c:pt>
                <c:pt idx="7">
                  <c:v>Bihać</c:v>
                </c:pt>
                <c:pt idx="8">
                  <c:v>Bosanska Krupa</c:v>
                </c:pt>
                <c:pt idx="9">
                  <c:v>Teslić</c:v>
                </c:pt>
              </c:strCache>
            </c:strRef>
          </c:cat>
          <c:val>
            <c:numRef>
              <c:f>'NRW graf APR 2024 (2)'!$D$27:$D$36</c:f>
              <c:numCache>
                <c:formatCode>0.00%</c:formatCode>
                <c:ptCount val="10"/>
                <c:pt idx="0">
                  <c:v>0.41007433471225019</c:v>
                </c:pt>
                <c:pt idx="1">
                  <c:v>0.27705245427703917</c:v>
                </c:pt>
                <c:pt idx="2">
                  <c:v>0.47853513570308376</c:v>
                </c:pt>
                <c:pt idx="3">
                  <c:v>0.75659995221724197</c:v>
                </c:pt>
                <c:pt idx="4">
                  <c:v>0.27102414992021379</c:v>
                </c:pt>
                <c:pt idx="5">
                  <c:v>0.56504917025199752</c:v>
                </c:pt>
                <c:pt idx="6">
                  <c:v>0.36176511637030889</c:v>
                </c:pt>
                <c:pt idx="7">
                  <c:v>0.49979289757104384</c:v>
                </c:pt>
                <c:pt idx="8">
                  <c:v>0.54932802930570657</c:v>
                </c:pt>
                <c:pt idx="9">
                  <c:v>0.42226371522248995</c:v>
                </c:pt>
              </c:numCache>
            </c:numRef>
          </c:val>
          <c:extLst>
            <c:ext xmlns:c16="http://schemas.microsoft.com/office/drawing/2014/chart" uri="{C3380CC4-5D6E-409C-BE32-E72D297353CC}">
              <c16:uniqueId val="{00000000-DA62-4093-9466-6963F1DF3CD4}"/>
            </c:ext>
          </c:extLst>
        </c:ser>
        <c:ser>
          <c:idx val="1"/>
          <c:order val="1"/>
          <c:tx>
            <c:strRef>
              <c:f>'NRW graf APR 2024 (2)'!$E$5</c:f>
              <c:strCache>
                <c:ptCount val="1"/>
                <c:pt idx="0">
                  <c:v>NRW end of 2024</c:v>
                </c:pt>
              </c:strCache>
            </c:strRef>
          </c:tx>
          <c:spPr>
            <a:solidFill>
              <a:schemeClr val="accent2"/>
            </a:solidFill>
            <a:ln>
              <a:noFill/>
            </a:ln>
            <a:effectLst/>
          </c:spPr>
          <c:invertIfNegative val="0"/>
          <c:cat>
            <c:strRef>
              <c:f>'NRW graf APR 2024 (2)'!$C$27:$C$36</c:f>
              <c:strCache>
                <c:ptCount val="10"/>
                <c:pt idx="0">
                  <c:v>Gradiška</c:v>
                </c:pt>
                <c:pt idx="1">
                  <c:v>Tešanj</c:v>
                </c:pt>
                <c:pt idx="2">
                  <c:v>Žepče</c:v>
                </c:pt>
                <c:pt idx="3">
                  <c:v>Prijedor</c:v>
                </c:pt>
                <c:pt idx="4">
                  <c:v>Gračanica</c:v>
                </c:pt>
                <c:pt idx="5">
                  <c:v>Sanski Most</c:v>
                </c:pt>
                <c:pt idx="6">
                  <c:v>Prnjavor</c:v>
                </c:pt>
                <c:pt idx="7">
                  <c:v>Bihać</c:v>
                </c:pt>
                <c:pt idx="8">
                  <c:v>Bosanska Krupa</c:v>
                </c:pt>
                <c:pt idx="9">
                  <c:v>Teslić</c:v>
                </c:pt>
              </c:strCache>
            </c:strRef>
          </c:cat>
          <c:val>
            <c:numRef>
              <c:f>'NRW graf APR 2024 (2)'!$E$27:$E$36</c:f>
              <c:numCache>
                <c:formatCode>0.00%</c:formatCode>
                <c:ptCount val="10"/>
                <c:pt idx="0">
                  <c:v>0.33385874785919228</c:v>
                </c:pt>
                <c:pt idx="1">
                  <c:v>0.2276290477446635</c:v>
                </c:pt>
                <c:pt idx="2">
                  <c:v>0.4476477570231272</c:v>
                </c:pt>
                <c:pt idx="3">
                  <c:v>0.73656374491614784</c:v>
                </c:pt>
                <c:pt idx="4">
                  <c:v>0.25215616104107363</c:v>
                </c:pt>
                <c:pt idx="5">
                  <c:v>0.56649446126210035</c:v>
                </c:pt>
                <c:pt idx="6">
                  <c:v>0.36795422666703098</c:v>
                </c:pt>
                <c:pt idx="7">
                  <c:v>0.51640940284829884</c:v>
                </c:pt>
                <c:pt idx="8">
                  <c:v>0.56607948058234547</c:v>
                </c:pt>
                <c:pt idx="9">
                  <c:v>0.44318144584110747</c:v>
                </c:pt>
              </c:numCache>
            </c:numRef>
          </c:val>
          <c:extLst>
            <c:ext xmlns:c16="http://schemas.microsoft.com/office/drawing/2014/chart" uri="{C3380CC4-5D6E-409C-BE32-E72D297353CC}">
              <c16:uniqueId val="{00000001-DA62-4093-9466-6963F1DF3CD4}"/>
            </c:ext>
          </c:extLst>
        </c:ser>
        <c:dLbls>
          <c:showLegendKey val="0"/>
          <c:showVal val="0"/>
          <c:showCatName val="0"/>
          <c:showSerName val="0"/>
          <c:showPercent val="0"/>
          <c:showBubbleSize val="0"/>
        </c:dLbls>
        <c:gapWidth val="219"/>
        <c:overlap val="-27"/>
        <c:axId val="2002098031"/>
        <c:axId val="2008368815"/>
      </c:barChart>
      <c:lineChart>
        <c:grouping val="standard"/>
        <c:varyColors val="0"/>
        <c:ser>
          <c:idx val="2"/>
          <c:order val="2"/>
          <c:tx>
            <c:strRef>
              <c:f>'NRW graf APR 2024 (2)'!$F$5</c:f>
              <c:strCache>
                <c:ptCount val="1"/>
                <c:pt idx="0">
                  <c:v>NRW reduction (%)</c:v>
                </c:pt>
              </c:strCache>
            </c:strRef>
          </c:tx>
          <c:spPr>
            <a:ln w="28575" cap="rnd">
              <a:solidFill>
                <a:schemeClr val="accent3"/>
              </a:solidFill>
              <a:round/>
            </a:ln>
            <a:effectLst/>
          </c:spPr>
          <c:marker>
            <c:symbol val="none"/>
          </c:marker>
          <c:dLbls>
            <c:dLbl>
              <c:idx val="0"/>
              <c:layout>
                <c:manualLayout>
                  <c:x val="-1.7073170731707329E-2"/>
                  <c:y val="-4.3636363636363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A62-4093-9466-6963F1DF3CD4}"/>
                </c:ext>
              </c:extLst>
            </c:dLbl>
            <c:dLbl>
              <c:idx val="1"/>
              <c:layout>
                <c:manualLayout>
                  <c:x val="-9.7560975609756097E-3"/>
                  <c:y val="-3.393939393939394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A62-4093-9466-6963F1DF3CD4}"/>
                </c:ext>
              </c:extLst>
            </c:dLbl>
            <c:dLbl>
              <c:idx val="2"/>
              <c:layout>
                <c:manualLayout>
                  <c:x val="-6.0975609756098005E-3"/>
                  <c:y val="-7.27272727272727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A62-4093-9466-6963F1DF3CD4}"/>
                </c:ext>
              </c:extLst>
            </c:dLbl>
            <c:dLbl>
              <c:idx val="3"/>
              <c:layout>
                <c:manualLayout>
                  <c:x val="0"/>
                  <c:y val="-4.84848484848484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A62-4093-9466-6963F1DF3CD4}"/>
                </c:ext>
              </c:extLst>
            </c:dLbl>
            <c:dLbl>
              <c:idx val="4"/>
              <c:layout>
                <c:manualLayout>
                  <c:x val="-9.7560975609756097E-3"/>
                  <c:y val="-2.1818181818181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A62-4093-9466-6963F1DF3CD4}"/>
                </c:ext>
              </c:extLst>
            </c:dLbl>
            <c:dLbl>
              <c:idx val="5"/>
              <c:layout>
                <c:manualLayout>
                  <c:x val="0"/>
                  <c:y val="-2.42424242424242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A62-4093-9466-6963F1DF3CD4}"/>
                </c:ext>
              </c:extLst>
            </c:dLbl>
            <c:dLbl>
              <c:idx val="6"/>
              <c:layout>
                <c:manualLayout>
                  <c:x val="4.8780487804878049E-3"/>
                  <c:y val="-1.69696969696969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A62-4093-9466-6963F1DF3CD4}"/>
                </c:ext>
              </c:extLst>
            </c:dLbl>
            <c:dLbl>
              <c:idx val="7"/>
              <c:layout>
                <c:manualLayout>
                  <c:x val="8.5365853658536592E-3"/>
                  <c:y val="-3.393939393939394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A62-4093-9466-6963F1DF3CD4}"/>
                </c:ext>
              </c:extLst>
            </c:dLbl>
            <c:dLbl>
              <c:idx val="8"/>
              <c:layout>
                <c:manualLayout>
                  <c:x val="-1.7885972241511015E-16"/>
                  <c:y val="-2.909090909090909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A62-4093-9466-6963F1DF3CD4}"/>
                </c:ext>
              </c:extLst>
            </c:dLbl>
            <c:spPr>
              <a:noFill/>
              <a:ln>
                <a:noFill/>
              </a:ln>
              <a:effectLst/>
            </c:spPr>
            <c:txPr>
              <a:bodyPr rot="0" spcFirstLastPara="1" vertOverflow="ellipsis" vert="horz" wrap="square" lIns="38100" tIns="19050" rIns="38100" bIns="19050" anchor="ctr" anchorCtr="1">
                <a:spAutoFit/>
              </a:bodyPr>
              <a:lstStyle/>
              <a:p>
                <a:pPr>
                  <a:defRPr sz="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'NRW graf APR 2024 (2)'!$C$6:$C$24</c:f>
              <c:strCache>
                <c:ptCount val="19"/>
                <c:pt idx="0">
                  <c:v>"new" MEG II WUCs</c:v>
                </c:pt>
                <c:pt idx="1">
                  <c:v>Šamac</c:v>
                </c:pt>
                <c:pt idx="2">
                  <c:v>Tomislavgrad</c:v>
                </c:pt>
                <c:pt idx="3">
                  <c:v>Busovača</c:v>
                </c:pt>
                <c:pt idx="4">
                  <c:v>Ilijaš</c:v>
                </c:pt>
                <c:pt idx="5">
                  <c:v>Čitluk</c:v>
                </c:pt>
                <c:pt idx="6">
                  <c:v>Bosanski Petrovac</c:v>
                </c:pt>
                <c:pt idx="7">
                  <c:v>Istočno Novo Sarajevo</c:v>
                </c:pt>
                <c:pt idx="8">
                  <c:v>Čapljina</c:v>
                </c:pt>
                <c:pt idx="9">
                  <c:v>Doboj Istok</c:v>
                </c:pt>
                <c:pt idx="10">
                  <c:v>Ljubuški</c:v>
                </c:pt>
                <c:pt idx="11">
                  <c:v>Srbac</c:v>
                </c:pt>
                <c:pt idx="12">
                  <c:v>Mrkonjić Grad</c:v>
                </c:pt>
                <c:pt idx="13">
                  <c:v>Široki Brijeg</c:v>
                </c:pt>
                <c:pt idx="14">
                  <c:v>Trebinje</c:v>
                </c:pt>
                <c:pt idx="15">
                  <c:v>Odžak</c:v>
                </c:pt>
                <c:pt idx="16">
                  <c:v>Laktaši</c:v>
                </c:pt>
                <c:pt idx="17">
                  <c:v>Orašje</c:v>
                </c:pt>
                <c:pt idx="18">
                  <c:v>Mostar</c:v>
                </c:pt>
              </c:strCache>
            </c:strRef>
          </c:cat>
          <c:val>
            <c:numRef>
              <c:f>'NRW graf APR 2024 (2)'!$F$27:$F$36</c:f>
              <c:numCache>
                <c:formatCode>0.00%</c:formatCode>
                <c:ptCount val="10"/>
                <c:pt idx="0">
                  <c:v>7.6215586853057904E-2</c:v>
                </c:pt>
                <c:pt idx="1">
                  <c:v>4.9423406532375674E-2</c:v>
                </c:pt>
                <c:pt idx="2">
                  <c:v>3.0887378679956556E-2</c:v>
                </c:pt>
                <c:pt idx="3">
                  <c:v>2.0036207301094122E-2</c:v>
                </c:pt>
                <c:pt idx="4">
                  <c:v>1.8867988879140152E-2</c:v>
                </c:pt>
                <c:pt idx="5">
                  <c:v>-1.4452910101028227E-3</c:v>
                </c:pt>
                <c:pt idx="6">
                  <c:v>-6.189110296722089E-3</c:v>
                </c:pt>
                <c:pt idx="7">
                  <c:v>-1.6616505277255E-2</c:v>
                </c:pt>
                <c:pt idx="8">
                  <c:v>-1.6751451276638907E-2</c:v>
                </c:pt>
                <c:pt idx="9">
                  <c:v>-2.0917730618617514E-2</c:v>
                </c:pt>
              </c:numCache>
            </c:numRef>
          </c:val>
          <c:smooth val="0"/>
          <c:extLst>
            <c:ext xmlns:c16="http://schemas.microsoft.com/office/drawing/2014/chart" uri="{C3380CC4-5D6E-409C-BE32-E72D297353CC}">
              <c16:uniqueId val="{0000000B-DA62-4093-9466-6963F1DF3CD4}"/>
            </c:ext>
          </c:extLst>
        </c:ser>
        <c:dLbls>
          <c:showLegendKey val="0"/>
          <c:showVal val="0"/>
          <c:showCatName val="0"/>
          <c:showSerName val="0"/>
          <c:showPercent val="0"/>
          <c:showBubbleSize val="0"/>
        </c:dLbls>
        <c:marker val="1"/>
        <c:smooth val="0"/>
        <c:axId val="1770415647"/>
        <c:axId val="2008372655"/>
      </c:lineChart>
      <c:catAx>
        <c:axId val="20020980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baseline="0">
                <a:solidFill>
                  <a:schemeClr val="tx1">
                    <a:lumMod val="65000"/>
                    <a:lumOff val="35000"/>
                  </a:schemeClr>
                </a:solidFill>
                <a:latin typeface="+mn-lt"/>
                <a:ea typeface="+mn-ea"/>
                <a:cs typeface="+mn-cs"/>
              </a:defRPr>
            </a:pPr>
            <a:endParaRPr lang="en-US"/>
          </a:p>
        </c:txPr>
        <c:crossAx val="2008368815"/>
        <c:crosses val="autoZero"/>
        <c:auto val="1"/>
        <c:lblAlgn val="ctr"/>
        <c:lblOffset val="100"/>
        <c:noMultiLvlLbl val="0"/>
      </c:catAx>
      <c:valAx>
        <c:axId val="200836881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crossAx val="2002098031"/>
        <c:crosses val="autoZero"/>
        <c:crossBetween val="between"/>
      </c:valAx>
      <c:valAx>
        <c:axId val="2008372655"/>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crossAx val="1770415647"/>
        <c:crosses val="max"/>
        <c:crossBetween val="between"/>
      </c:valAx>
      <c:catAx>
        <c:axId val="1770415647"/>
        <c:scaling>
          <c:orientation val="minMax"/>
        </c:scaling>
        <c:delete val="1"/>
        <c:axPos val="b"/>
        <c:numFmt formatCode="General" sourceLinked="1"/>
        <c:majorTickMark val="out"/>
        <c:minorTickMark val="none"/>
        <c:tickLblPos val="nextTo"/>
        <c:crossAx val="2008372655"/>
        <c:crosses val="autoZero"/>
        <c:auto val="1"/>
        <c:lblAlgn val="ctr"/>
        <c:lblOffset val="100"/>
        <c:noMultiLvlLbl val="0"/>
      </c:catAx>
      <c:spPr>
        <a:noFill/>
        <a:ln>
          <a:noFill/>
        </a:ln>
        <a:effectLst/>
      </c:spPr>
    </c:plotArea>
    <c:legend>
      <c:legendPos val="b"/>
      <c:layout>
        <c:manualLayout>
          <c:xMode val="edge"/>
          <c:yMode val="edge"/>
          <c:x val="0.16439655569369621"/>
          <c:y val="0.87770170271680703"/>
          <c:w val="0.6646641060111389"/>
          <c:h val="3.1640843342436678E-2"/>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4">
    <c:autoUpdate val="0"/>
  </c:externalData>
</c:chartSpace>
</file>

<file path=word/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8057090365456989E-2"/>
          <c:y val="4.6878015793877278E-2"/>
          <c:w val="0.86161233539251725"/>
          <c:h val="0.53830509186351705"/>
        </c:manualLayout>
      </c:layout>
      <c:lineChart>
        <c:grouping val="standard"/>
        <c:varyColors val="0"/>
        <c:ser>
          <c:idx val="2"/>
          <c:order val="0"/>
          <c:tx>
            <c:strRef>
              <c:f>Sheet1!$C$2</c:f>
              <c:strCache>
                <c:ptCount val="1"/>
                <c:pt idx="0">
                  <c:v>NRW %</c:v>
                </c:pt>
              </c:strCache>
            </c:strRef>
          </c:tx>
          <c:marker>
            <c:symbol val="triangle"/>
            <c:size val="5"/>
            <c:spPr>
              <a:solidFill>
                <a:schemeClr val="accent2"/>
              </a:solidFill>
            </c:spPr>
          </c:marker>
          <c:cat>
            <c:strRef>
              <c:f>Sheet1!$B$3:$B$30</c:f>
              <c:strCache>
                <c:ptCount val="28"/>
                <c:pt idx="0">
                  <c:v>Žepče</c:v>
                </c:pt>
                <c:pt idx="1">
                  <c:v>Mrkonjić Grad</c:v>
                </c:pt>
                <c:pt idx="2">
                  <c:v>Istočno Novo Sarajevo</c:v>
                </c:pt>
                <c:pt idx="3">
                  <c:v>Busovača</c:v>
                </c:pt>
                <c:pt idx="4">
                  <c:v>Ilijaš</c:v>
                </c:pt>
                <c:pt idx="5">
                  <c:v>Gračanica</c:v>
                </c:pt>
                <c:pt idx="6">
                  <c:v>Tešanj</c:v>
                </c:pt>
                <c:pt idx="7">
                  <c:v>Orašje</c:v>
                </c:pt>
                <c:pt idx="8">
                  <c:v>Šamac</c:v>
                </c:pt>
                <c:pt idx="9">
                  <c:v>Gradiška</c:v>
                </c:pt>
                <c:pt idx="10">
                  <c:v>Bihać</c:v>
                </c:pt>
                <c:pt idx="11">
                  <c:v>Trebinje</c:v>
                </c:pt>
                <c:pt idx="12">
                  <c:v>Teslić</c:v>
                </c:pt>
                <c:pt idx="13">
                  <c:v>Doboj Istok</c:v>
                </c:pt>
                <c:pt idx="14">
                  <c:v>Odžak</c:v>
                </c:pt>
                <c:pt idx="15">
                  <c:v>Srbac</c:v>
                </c:pt>
                <c:pt idx="16">
                  <c:v>Prnjavor</c:v>
                </c:pt>
                <c:pt idx="17">
                  <c:v>Bosanski Petrovac</c:v>
                </c:pt>
                <c:pt idx="18">
                  <c:v>Tomislavgrad</c:v>
                </c:pt>
                <c:pt idx="19">
                  <c:v>Sanski Most</c:v>
                </c:pt>
                <c:pt idx="20">
                  <c:v>Mostar</c:v>
                </c:pt>
                <c:pt idx="21">
                  <c:v>Bosanska Krupa</c:v>
                </c:pt>
                <c:pt idx="22">
                  <c:v>Laktaši</c:v>
                </c:pt>
                <c:pt idx="23">
                  <c:v>Ljubuški</c:v>
                </c:pt>
                <c:pt idx="24">
                  <c:v>Široki Brijeg</c:v>
                </c:pt>
                <c:pt idx="25">
                  <c:v>Prijedor</c:v>
                </c:pt>
                <c:pt idx="26">
                  <c:v>Čapljina</c:v>
                </c:pt>
                <c:pt idx="27">
                  <c:v>Čitluk</c:v>
                </c:pt>
              </c:strCache>
            </c:strRef>
          </c:cat>
          <c:val>
            <c:numRef>
              <c:f>Sheet1!$C$3:$C$30</c:f>
              <c:numCache>
                <c:formatCode>0.00%</c:formatCode>
                <c:ptCount val="28"/>
                <c:pt idx="0">
                  <c:v>0.44764775702312715</c:v>
                </c:pt>
                <c:pt idx="1">
                  <c:v>0.76783167057692803</c:v>
                </c:pt>
                <c:pt idx="2">
                  <c:v>0.5010817422526983</c:v>
                </c:pt>
                <c:pt idx="3">
                  <c:v>0.68467981398243472</c:v>
                </c:pt>
                <c:pt idx="4">
                  <c:v>0.36737346552454786</c:v>
                </c:pt>
                <c:pt idx="5">
                  <c:v>0.25215616104107369</c:v>
                </c:pt>
                <c:pt idx="6">
                  <c:v>0.2276290477446635</c:v>
                </c:pt>
                <c:pt idx="7">
                  <c:v>0.2339291730464246</c:v>
                </c:pt>
                <c:pt idx="8">
                  <c:v>0.4895918276179812</c:v>
                </c:pt>
                <c:pt idx="9">
                  <c:v>0.3338587478591924</c:v>
                </c:pt>
                <c:pt idx="10">
                  <c:v>0.51640940284829884</c:v>
                </c:pt>
                <c:pt idx="11">
                  <c:v>0.58775552422759791</c:v>
                </c:pt>
                <c:pt idx="12">
                  <c:v>0.44318144584110741</c:v>
                </c:pt>
                <c:pt idx="13">
                  <c:v>0.26184885521094931</c:v>
                </c:pt>
                <c:pt idx="14">
                  <c:v>0.5446626083367726</c:v>
                </c:pt>
                <c:pt idx="15">
                  <c:v>0.43821128530655568</c:v>
                </c:pt>
                <c:pt idx="16">
                  <c:v>0.36795422666703098</c:v>
                </c:pt>
                <c:pt idx="17">
                  <c:v>0.43277490709691235</c:v>
                </c:pt>
                <c:pt idx="18">
                  <c:v>0.52435513019324198</c:v>
                </c:pt>
                <c:pt idx="19">
                  <c:v>0.56649446126210035</c:v>
                </c:pt>
                <c:pt idx="20">
                  <c:v>0.73503906886355019</c:v>
                </c:pt>
                <c:pt idx="21">
                  <c:v>0.56607948058234558</c:v>
                </c:pt>
                <c:pt idx="22">
                  <c:v>0.43127866086967193</c:v>
                </c:pt>
                <c:pt idx="23">
                  <c:v>0.58136912906134319</c:v>
                </c:pt>
                <c:pt idx="24">
                  <c:v>0.51282163097937739</c:v>
                </c:pt>
                <c:pt idx="25">
                  <c:v>0.73656374491614762</c:v>
                </c:pt>
                <c:pt idx="26">
                  <c:v>0.73585177482577735</c:v>
                </c:pt>
                <c:pt idx="27">
                  <c:v>0.40478743188885957</c:v>
                </c:pt>
              </c:numCache>
            </c:numRef>
          </c:val>
          <c:smooth val="0"/>
          <c:extLst>
            <c:ext xmlns:c16="http://schemas.microsoft.com/office/drawing/2014/chart" uri="{C3380CC4-5D6E-409C-BE32-E72D297353CC}">
              <c16:uniqueId val="{00000000-C359-4B9A-989B-458CF246F890}"/>
            </c:ext>
          </c:extLst>
        </c:ser>
        <c:dLbls>
          <c:showLegendKey val="0"/>
          <c:showVal val="0"/>
          <c:showCatName val="0"/>
          <c:showSerName val="0"/>
          <c:showPercent val="0"/>
          <c:showBubbleSize val="0"/>
        </c:dLbls>
        <c:marker val="1"/>
        <c:smooth val="0"/>
        <c:axId val="111516288"/>
        <c:axId val="100270464"/>
      </c:lineChart>
      <c:lineChart>
        <c:grouping val="standard"/>
        <c:varyColors val="0"/>
        <c:ser>
          <c:idx val="0"/>
          <c:order val="1"/>
          <c:tx>
            <c:strRef>
              <c:f>Sheet1!$D$2</c:f>
              <c:strCache>
                <c:ptCount val="1"/>
                <c:pt idx="0">
                  <c:v> El. Energy consumption  per m3 billed water (kWh/m3)</c:v>
                </c:pt>
              </c:strCache>
            </c:strRef>
          </c:tx>
          <c:marker>
            <c:symbol val="star"/>
            <c:size val="5"/>
          </c:marker>
          <c:cat>
            <c:strRef>
              <c:f>Sheet1!$B$3:$B$30</c:f>
              <c:strCache>
                <c:ptCount val="28"/>
                <c:pt idx="0">
                  <c:v>Žepče</c:v>
                </c:pt>
                <c:pt idx="1">
                  <c:v>Mrkonjić Grad</c:v>
                </c:pt>
                <c:pt idx="2">
                  <c:v>Istočno Novo Sarajevo</c:v>
                </c:pt>
                <c:pt idx="3">
                  <c:v>Busovača</c:v>
                </c:pt>
                <c:pt idx="4">
                  <c:v>Ilijaš</c:v>
                </c:pt>
                <c:pt idx="5">
                  <c:v>Gračanica</c:v>
                </c:pt>
                <c:pt idx="6">
                  <c:v>Tešanj</c:v>
                </c:pt>
                <c:pt idx="7">
                  <c:v>Orašje</c:v>
                </c:pt>
                <c:pt idx="8">
                  <c:v>Šamac</c:v>
                </c:pt>
                <c:pt idx="9">
                  <c:v>Gradiška</c:v>
                </c:pt>
                <c:pt idx="10">
                  <c:v>Bihać</c:v>
                </c:pt>
                <c:pt idx="11">
                  <c:v>Trebinje</c:v>
                </c:pt>
                <c:pt idx="12">
                  <c:v>Teslić</c:v>
                </c:pt>
                <c:pt idx="13">
                  <c:v>Doboj Istok</c:v>
                </c:pt>
                <c:pt idx="14">
                  <c:v>Odžak</c:v>
                </c:pt>
                <c:pt idx="15">
                  <c:v>Srbac</c:v>
                </c:pt>
                <c:pt idx="16">
                  <c:v>Prnjavor</c:v>
                </c:pt>
                <c:pt idx="17">
                  <c:v>Bosanski Petrovac</c:v>
                </c:pt>
                <c:pt idx="18">
                  <c:v>Tomislavgrad</c:v>
                </c:pt>
                <c:pt idx="19">
                  <c:v>Sanski Most</c:v>
                </c:pt>
                <c:pt idx="20">
                  <c:v>Mostar</c:v>
                </c:pt>
                <c:pt idx="21">
                  <c:v>Bosanska Krupa</c:v>
                </c:pt>
                <c:pt idx="22">
                  <c:v>Laktaši</c:v>
                </c:pt>
                <c:pt idx="23">
                  <c:v>Ljubuški</c:v>
                </c:pt>
                <c:pt idx="24">
                  <c:v>Široki Brijeg</c:v>
                </c:pt>
                <c:pt idx="25">
                  <c:v>Prijedor</c:v>
                </c:pt>
                <c:pt idx="26">
                  <c:v>Čapljina</c:v>
                </c:pt>
                <c:pt idx="27">
                  <c:v>Čitluk</c:v>
                </c:pt>
              </c:strCache>
            </c:strRef>
          </c:cat>
          <c:val>
            <c:numRef>
              <c:f>Sheet1!$D$3:$D$30</c:f>
              <c:numCache>
                <c:formatCode>0.00</c:formatCode>
                <c:ptCount val="28"/>
                <c:pt idx="0">
                  <c:v>5.0866336092012396E-2</c:v>
                </c:pt>
                <c:pt idx="1">
                  <c:v>0.20278475218600023</c:v>
                </c:pt>
                <c:pt idx="2">
                  <c:v>0.25075578963787137</c:v>
                </c:pt>
                <c:pt idx="3">
                  <c:v>0.26173323101474832</c:v>
                </c:pt>
                <c:pt idx="4">
                  <c:v>0.47887889020168922</c:v>
                </c:pt>
                <c:pt idx="5">
                  <c:v>0.50693657460678609</c:v>
                </c:pt>
                <c:pt idx="6">
                  <c:v>0.56744277318128378</c:v>
                </c:pt>
                <c:pt idx="7">
                  <c:v>0.58243007696226945</c:v>
                </c:pt>
                <c:pt idx="8">
                  <c:v>0.68270789788716202</c:v>
                </c:pt>
                <c:pt idx="9">
                  <c:v>0.74748130845505112</c:v>
                </c:pt>
                <c:pt idx="10">
                  <c:v>0.76251635945646357</c:v>
                </c:pt>
                <c:pt idx="11">
                  <c:v>0.79285524250118011</c:v>
                </c:pt>
                <c:pt idx="12">
                  <c:v>0.80330305338249419</c:v>
                </c:pt>
                <c:pt idx="13">
                  <c:v>0.91204733225835644</c:v>
                </c:pt>
                <c:pt idx="14">
                  <c:v>0.95898829175664424</c:v>
                </c:pt>
                <c:pt idx="15">
                  <c:v>1.1017468093633351</c:v>
                </c:pt>
                <c:pt idx="16">
                  <c:v>1.1503863415495275</c:v>
                </c:pt>
                <c:pt idx="17">
                  <c:v>1.208351430746454</c:v>
                </c:pt>
                <c:pt idx="18">
                  <c:v>1.2777384097033055</c:v>
                </c:pt>
                <c:pt idx="19">
                  <c:v>1.315344765535494</c:v>
                </c:pt>
                <c:pt idx="20">
                  <c:v>1.315344765535494</c:v>
                </c:pt>
                <c:pt idx="21">
                  <c:v>1.3305096974069515</c:v>
                </c:pt>
                <c:pt idx="22">
                  <c:v>1.4411037767707484</c:v>
                </c:pt>
                <c:pt idx="23">
                  <c:v>1.6143577539910634</c:v>
                </c:pt>
                <c:pt idx="24">
                  <c:v>1.9202001876775283</c:v>
                </c:pt>
                <c:pt idx="25">
                  <c:v>2.0498436325219109</c:v>
                </c:pt>
                <c:pt idx="26">
                  <c:v>2.0938350061893756</c:v>
                </c:pt>
                <c:pt idx="27">
                  <c:v>7.5748645342173901</c:v>
                </c:pt>
              </c:numCache>
            </c:numRef>
          </c:val>
          <c:smooth val="0"/>
          <c:extLst>
            <c:ext xmlns:c16="http://schemas.microsoft.com/office/drawing/2014/chart" uri="{C3380CC4-5D6E-409C-BE32-E72D297353CC}">
              <c16:uniqueId val="{00000001-C359-4B9A-989B-458CF246F890}"/>
            </c:ext>
          </c:extLst>
        </c:ser>
        <c:dLbls>
          <c:showLegendKey val="0"/>
          <c:showVal val="0"/>
          <c:showCatName val="0"/>
          <c:showSerName val="0"/>
          <c:showPercent val="0"/>
          <c:showBubbleSize val="0"/>
        </c:dLbls>
        <c:marker val="1"/>
        <c:smooth val="0"/>
        <c:axId val="100273536"/>
        <c:axId val="100272000"/>
      </c:lineChart>
      <c:catAx>
        <c:axId val="111516288"/>
        <c:scaling>
          <c:orientation val="minMax"/>
        </c:scaling>
        <c:delete val="0"/>
        <c:axPos val="b"/>
        <c:numFmt formatCode="General" sourceLinked="0"/>
        <c:majorTickMark val="out"/>
        <c:minorTickMark val="none"/>
        <c:tickLblPos val="nextTo"/>
        <c:txPr>
          <a:bodyPr/>
          <a:lstStyle/>
          <a:p>
            <a:pPr>
              <a:defRPr sz="800"/>
            </a:pPr>
            <a:endParaRPr lang="en-US"/>
          </a:p>
        </c:txPr>
        <c:crossAx val="100270464"/>
        <c:crosses val="autoZero"/>
        <c:auto val="1"/>
        <c:lblAlgn val="ctr"/>
        <c:lblOffset val="100"/>
        <c:noMultiLvlLbl val="0"/>
      </c:catAx>
      <c:valAx>
        <c:axId val="100270464"/>
        <c:scaling>
          <c:orientation val="minMax"/>
        </c:scaling>
        <c:delete val="0"/>
        <c:axPos val="l"/>
        <c:majorGridlines/>
        <c:numFmt formatCode="0.00%" sourceLinked="1"/>
        <c:majorTickMark val="out"/>
        <c:minorTickMark val="none"/>
        <c:tickLblPos val="nextTo"/>
        <c:txPr>
          <a:bodyPr/>
          <a:lstStyle/>
          <a:p>
            <a:pPr>
              <a:defRPr sz="800"/>
            </a:pPr>
            <a:endParaRPr lang="en-US"/>
          </a:p>
        </c:txPr>
        <c:crossAx val="111516288"/>
        <c:crosses val="autoZero"/>
        <c:crossBetween val="between"/>
      </c:valAx>
      <c:valAx>
        <c:axId val="100272000"/>
        <c:scaling>
          <c:orientation val="minMax"/>
        </c:scaling>
        <c:delete val="0"/>
        <c:axPos val="r"/>
        <c:numFmt formatCode="0.00" sourceLinked="1"/>
        <c:majorTickMark val="out"/>
        <c:minorTickMark val="none"/>
        <c:tickLblPos val="nextTo"/>
        <c:txPr>
          <a:bodyPr/>
          <a:lstStyle/>
          <a:p>
            <a:pPr>
              <a:defRPr sz="800"/>
            </a:pPr>
            <a:endParaRPr lang="en-US"/>
          </a:p>
        </c:txPr>
        <c:crossAx val="100273536"/>
        <c:crosses val="max"/>
        <c:crossBetween val="between"/>
      </c:valAx>
      <c:catAx>
        <c:axId val="100273536"/>
        <c:scaling>
          <c:orientation val="minMax"/>
        </c:scaling>
        <c:delete val="1"/>
        <c:axPos val="b"/>
        <c:numFmt formatCode="General" sourceLinked="1"/>
        <c:majorTickMark val="out"/>
        <c:minorTickMark val="none"/>
        <c:tickLblPos val="none"/>
        <c:crossAx val="100272000"/>
        <c:crosses val="autoZero"/>
        <c:auto val="1"/>
        <c:lblAlgn val="ctr"/>
        <c:lblOffset val="100"/>
        <c:noMultiLvlLbl val="0"/>
      </c:catAx>
    </c:plotArea>
    <c:legend>
      <c:legendPos val="r"/>
      <c:layout>
        <c:manualLayout>
          <c:xMode val="edge"/>
          <c:yMode val="edge"/>
          <c:x val="9.1118365513636779E-2"/>
          <c:y val="0.83854281674011333"/>
          <c:w val="0.68550249964067367"/>
          <c:h val="0.16088440944881888"/>
        </c:manualLayout>
      </c:layout>
      <c:overlay val="0"/>
    </c:legend>
    <c:plotVisOnly val="1"/>
    <c:dispBlanksAs val="span"/>
    <c:showDLblsOverMax val="0"/>
  </c:chart>
  <c:externalData r:id="rId2">
    <c:autoUpdate val="0"/>
  </c:externalData>
</c:chartSpace>
</file>

<file path=word/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word/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word/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word/charts/style1.xml><?xml version="1.0" encoding="utf-8"?>
<cs:chartStyle xmlns:cs="http://schemas.microsoft.com/office/drawing/2012/chartStyle" xmlns:a="http://schemas.openxmlformats.org/drawingml/2006/main" id="22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styleClr val="auto"/>
    </cs:fillRef>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17"/>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word/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word/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word/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word/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word/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word/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documentManagement>
    <lcf76f155ced4ddcb4097134ff3c332f xmlns="d9cf0e28-81d2-4dc7-8b10-820d80ed680d">
      <Terms xmlns="http://schemas.microsoft.com/office/infopath/2007/PartnerControls"/>
    </lcf76f155ced4ddcb4097134ff3c332f>
    <TaxCatchAll xmlns="e91d5986-7c29-4ed1-8a54-b8fb378ed474" xsi:nil="true"/>
    <OfficeCountry xmlns="d9cf0e28-81d2-4dc7-8b10-820d80ed680d">B0542 - Bosnia &amp; Herzegovina- Sarajevo</OfficeCountry>
    <DocumentStatus xmlns="d9cf0e28-81d2-4dc7-8b10-820d80ed680d">Approved</DocumentStatus>
    <DocCoverageEndDate xmlns="d9cf0e28-81d2-4dc7-8b10-820d80ed680d">2025-05-01T04:00:00+00:00</DocCoverageEndDate>
    <EventDate xmlns="d9cf0e28-81d2-4dc7-8b10-820d80ed680d" xsi:nil="true"/>
    <ProjectDocumentTypes xmlns="d9cf0e28-81d2-4dc7-8b10-820d80ed680d" xsi:nil="true"/>
    <FunctionalArea xmlns="d9cf0e28-81d2-4dc7-8b10-820d80ed680d" xsi:nil="true"/>
    <FileNameDescription xmlns="d9cf0e28-81d2-4dc7-8b10-820d80ed680d">EU4MEG Annual Progress Report</FileNameDescription>
    <ProjectNumber xmlns="d9cf0e28-81d2-4dc7-8b10-820d80ed680d">00094439</ProjectNumber>
    <DocumentType xmlns="d9cf0e28-81d2-4dc7-8b10-820d80ed680d">Donor Report</DocumentType>
    <Language xmlns="d9cf0e28-81d2-4dc7-8b10-820d80ed680d">English</Language>
    <AuthorName xmlns="d9cf0e28-81d2-4dc7-8b10-820d80ed680d">UNDP</AuthorName>
    <DocumentCategory xmlns="d9cf0e28-81d2-4dc7-8b10-820d80ed680d">Project</DocumentCategory>
    <OperatingUnit xmlns="d9cf0e28-81d2-4dc7-8b10-820d80ed680d">UNDP-BIH</OperatingUnit>
    <FocusArea xmlns="d9cf0e28-81d2-4dc7-8b10-820d80ed680d" xsi:nil="true"/>
    <DocCoverageStartDate xmlns="d9cf0e28-81d2-4dc7-8b10-820d80ed680d">2024-05-01T04:00:00+00:00</DocCoverageStartDate>
    <FileClassificationMode xmlns="d9cf0e28-81d2-4dc7-8b10-820d80ed680d">Public</FileClassificationMode>
    <OutputNumber xmlns="d9cf0e28-81d2-4dc7-8b10-820d80ed680d">00130019</OutputNumber>
  </documentManagement>
</p:properties>
</file>

<file path=customXml/item2.xml><?xml version="1.0" encoding="utf-8"?>
<b:Sources xmlns:b="http://schemas.openxmlformats.org/officeDocument/2006/bibliography" xmlns="http://schemas.openxmlformats.org/officeDocument/2006/bibliography" SelectedStyle="\APA.XSL" StyleName="AP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ct:contentTypeSchema xmlns:ct="http://schemas.microsoft.com/office/2006/metadata/contentType" xmlns:ma="http://schemas.microsoft.com/office/2006/metadata/properties/metaAttributes" ct:_="" ma:_="" ma:contentTypeName="Document" ma:contentTypeID="0x010100155F732436BD414ABE4F9007290F88BC" ma:contentTypeVersion="33" ma:contentTypeDescription="Create a new document." ma:contentTypeScope="" ma:versionID="23f63ffa27798759ab7c62b38a6a6eea">
  <xsd:schema xmlns:xsd="http://www.w3.org/2001/XMLSchema" xmlns:xs="http://www.w3.org/2001/XMLSchema" xmlns:p="http://schemas.microsoft.com/office/2006/metadata/properties" xmlns:ns2="d9cf0e28-81d2-4dc7-8b10-820d80ed680d" xmlns:ns3="e91d5986-7c29-4ed1-8a54-b8fb378ed474" targetNamespace="http://schemas.microsoft.com/office/2006/metadata/properties" ma:root="true" ma:fieldsID="d59d36cbda82e4f1c8ad758894042b54" ns2:_="" ns3:_="">
    <xsd:import namespace="d9cf0e28-81d2-4dc7-8b10-820d80ed680d"/>
    <xsd:import namespace="e91d5986-7c29-4ed1-8a54-b8fb378ed474"/>
    <xsd:element name="properties">
      <xsd:complexType>
        <xsd:sequence>
          <xsd:element name="documentManagement">
            <xsd:complexType>
              <xsd:all>
                <xsd:element ref="ns2:DocumentCategory" minOccurs="0"/>
                <xsd:element ref="ns2:DocumentType" minOccurs="0"/>
                <xsd:element ref="ns2:FileClassificationMode" minOccurs="0"/>
                <xsd:element ref="ns2:FileNameDescription" minOccurs="0"/>
                <xsd:element ref="ns2:ProjectNumber" minOccurs="0"/>
                <xsd:element ref="ns2:OperatingUnit" minOccurs="0"/>
                <xsd:element ref="ns2:Language" minOccurs="0"/>
                <xsd:element ref="ns2:FunctionalArea" minOccurs="0"/>
                <xsd:element ref="ns2:OutputNumber" minOccurs="0"/>
                <xsd:element ref="ns2:DocumentStatus" minOccurs="0"/>
                <xsd:element ref="ns2:DocCoverageStartDate" minOccurs="0"/>
                <xsd:element ref="ns2:DocCoverageEndDate" minOccurs="0"/>
                <xsd:element ref="ns2:FocusArea" minOccurs="0"/>
                <xsd:element ref="ns2:AuthorName" minOccurs="0"/>
                <xsd:element ref="ns2:OfficeCountry" minOccurs="0"/>
                <xsd:element ref="ns2:MediaServiceMetadata" minOccurs="0"/>
                <xsd:element ref="ns2:MediaServiceFastMetadata"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ServiceObjectDetectorVersions" minOccurs="0"/>
                <xsd:element ref="ns2:MediaServiceLocation" minOccurs="0"/>
                <xsd:element ref="ns2:MediaServiceSearchProperties" minOccurs="0"/>
                <xsd:element ref="ns2:EventDate" minOccurs="0"/>
                <xsd:element ref="ns2:ProjectDocumentTyp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cf0e28-81d2-4dc7-8b10-820d80ed680d" elementFormDefault="qualified">
    <xsd:import namespace="http://schemas.microsoft.com/office/2006/documentManagement/types"/>
    <xsd:import namespace="http://schemas.microsoft.com/office/infopath/2007/PartnerControls"/>
    <xsd:element name="DocumentCategory" ma:index="8" nillable="true" ma:displayName="DocumentCategory" ma:format="Dropdown" ma:indexed="true" ma:internalName="DocumentCategory">
      <xsd:simpleType>
        <xsd:restriction base="dms:Text">
          <xsd:maxLength value="255"/>
        </xsd:restriction>
      </xsd:simpleType>
    </xsd:element>
    <xsd:element name="DocumentType" ma:index="9" nillable="true" ma:displayName="DocumentType" ma:format="Dropdown" ma:indexed="true" ma:internalName="DocumentType">
      <xsd:simpleType>
        <xsd:restriction base="dms:Text">
          <xsd:maxLength value="255"/>
        </xsd:restriction>
      </xsd:simpleType>
    </xsd:element>
    <xsd:element name="FileClassificationMode" ma:index="10" nillable="true" ma:displayName="FileClassificationMode" ma:format="Dropdown" ma:indexed="true" ma:internalName="FileClassificationMode">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ProjectNumber" ma:index="12" nillable="true" ma:displayName="ProjectNumber" ma:format="Dropdown" ma:indexed="true" ma:internalName="ProjectNumber">
      <xsd:simpleType>
        <xsd:restriction base="dms:Text">
          <xsd:maxLength value="255"/>
        </xsd:restriction>
      </xsd:simpleType>
    </xsd:element>
    <xsd:element name="OperatingUnit" ma:index="13" nillable="true" ma:displayName="OperatingUnit" ma:format="Dropdown" ma:indexed="true" ma:internalName="OperatingUnit">
      <xsd:simpleType>
        <xsd:restriction base="dms:Text">
          <xsd:maxLength value="255"/>
        </xsd:restriction>
      </xsd:simpleType>
    </xsd:element>
    <xsd:element name="Language" ma:index="14" nillable="true" ma:displayName="Language" ma:format="Dropdown" ma:internalName="Language">
      <xsd:simpleType>
        <xsd:restriction base="dms:Text">
          <xsd:maxLength value="255"/>
        </xsd:restriction>
      </xsd:simpleType>
    </xsd:element>
    <xsd:element name="FunctionalArea" ma:index="15" nillable="true" ma:displayName="FunctionalArea" ma:format="Dropdown" ma:internalName="FunctionalArea">
      <xsd:simpleType>
        <xsd:restriction base="dms:Text">
          <xsd:maxLength value="255"/>
        </xsd:restriction>
      </xsd:simpleType>
    </xsd:element>
    <xsd:element name="OutputNumber" ma:index="16" nillable="true" ma:displayName="OutputNumber" ma:format="Dropdown" ma:indexed="true" ma:internalName="OutputNumber">
      <xsd:simpleType>
        <xsd:restriction base="dms:Text">
          <xsd:maxLength value="255"/>
        </xsd:restriction>
      </xsd:simpleType>
    </xsd:element>
    <xsd:element name="DocumentStatus" ma:index="17" nillable="true" ma:displayName="DocumentStatus" ma:format="Dropdown" ma:internalName="DocumentStatus">
      <xsd:simpleType>
        <xsd:restriction base="dms:Text">
          <xsd:maxLength value="255"/>
        </xsd:restriction>
      </xsd:simpleType>
    </xsd:element>
    <xsd:element name="DocCoverageStartDate" ma:index="18" nillable="true" ma:displayName="DocCoverageStartDate" ma:default="[today]" ma:format="DateOnly" ma:indexed="true" ma:internalName="DocCoverageStartDate">
      <xsd:simpleType>
        <xsd:restriction base="dms:DateTime"/>
      </xsd:simpleType>
    </xsd:element>
    <xsd:element name="DocCoverageEndDate" ma:index="19" nillable="true" ma:displayName="DocCoverageEndDate" ma:format="DateOnly" ma:internalName="DocCoverageEndDate">
      <xsd:simpleType>
        <xsd:restriction base="dms:DateTime"/>
      </xsd:simpleType>
    </xsd:element>
    <xsd:element name="FocusArea" ma:index="20" nillable="true" ma:displayName="FocusArea" ma:format="Dropdown" ma:indexed="true" ma:internalName="FocusArea">
      <xsd:simpleType>
        <xsd:restriction base="dms:Text">
          <xsd:maxLength value="255"/>
        </xsd:restriction>
      </xsd:simpleType>
    </xsd:element>
    <xsd:element name="AuthorName" ma:index="21" nillable="true" ma:displayName="AuthorName" ma:format="Dropdown" ma:indexed="true" ma:internalName="AuthorName">
      <xsd:simpleType>
        <xsd:restriction base="dms:Text">
          <xsd:maxLength value="255"/>
        </xsd:restriction>
      </xsd:simpleType>
    </xsd:element>
    <xsd:element name="OfficeCountry" ma:index="22" nillable="true" ma:displayName="OfficeCountry" ma:format="Dropdown" ma:indexed="true" ma:internalName="OfficeCountry">
      <xsd:simpleType>
        <xsd:restriction base="dms:Text">
          <xsd:maxLength value="255"/>
        </xsd:restriction>
      </xsd:simpleType>
    </xsd:element>
    <xsd:element name="MediaServiceMetadata" ma:index="23" nillable="true" ma:displayName="MediaServiceMetadata" ma:hidden="true" ma:internalName="MediaServiceMetadata" ma:readOnly="true">
      <xsd:simpleType>
        <xsd:restriction base="dms:Note"/>
      </xsd:simpleType>
    </xsd:element>
    <xsd:element name="MediaServiceFastMetadata" ma:index="24" nillable="true" ma:displayName="MediaServiceFastMetadata" ma:hidden="true" ma:internalName="MediaServiceFastMetadata"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ServiceOCR" ma:index="31" nillable="true" ma:displayName="Extracted Text" ma:internalName="MediaServiceOCR" ma:readOnly="true">
      <xsd:simpleType>
        <xsd:restriction base="dms:Note">
          <xsd:maxLength value="255"/>
        </xsd:restriction>
      </xsd:simpleType>
    </xsd:element>
    <xsd:element name="MediaServiceDateTaken" ma:index="32" nillable="true" ma:displayName="MediaServiceDateTaken" ma:hidden="true" ma:indexed="true" ma:internalName="MediaServiceDateTaken" ma:readOnly="true">
      <xsd:simpleType>
        <xsd:restriction base="dms:Text"/>
      </xsd:simpleType>
    </xsd:element>
    <xsd:element name="MediaServiceObjectDetectorVersions" ma:index="33" nillable="true" ma:displayName="MediaServiceObjectDetectorVersions" ma:hidden="true" ma:indexed="true" ma:internalName="MediaServiceObjectDetectorVersions" ma:readOnly="true">
      <xsd:simpleType>
        <xsd:restriction base="dms:Text"/>
      </xsd:simpleType>
    </xsd:element>
    <xsd:element name="MediaServiceLocation" ma:index="34" nillable="true" ma:displayName="Location" ma:indexed="true" ma:internalName="MediaServiceLocation" ma:readOnly="true">
      <xsd:simpleType>
        <xsd:restriction base="dms:Text"/>
      </xsd:simpleType>
    </xsd:element>
    <xsd:element name="MediaServiceSearchProperties" ma:index="35" nillable="true" ma:displayName="MediaServiceSearchProperties" ma:hidden="true" ma:internalName="MediaServiceSearchProperties" ma:readOnly="true">
      <xsd:simpleType>
        <xsd:restriction base="dms:Note"/>
      </xsd:simpleType>
    </xsd:element>
    <xsd:element name="EventDate" ma:index="36" nillable="true" ma:displayName="EventDate" ma:format="DateOnly" ma:internalName="EventDate">
      <xsd:simpleType>
        <xsd:restriction base="dms:DateTime"/>
      </xsd:simpleType>
    </xsd:element>
    <xsd:element name="ProjectDocumentTypes" ma:index="37" nillable="true" ma:displayName="ProjectDocumentTypes" ma:format="Dropdown" ma:internalName="ProjectDocumentTypes">
      <xsd:simpleType>
        <xsd:restriction base="dms:Choice">
          <xsd:enumeration value="Project Board Meeting Minutes"/>
          <xsd:enumeration value="Monitoring/Field visit report"/>
          <xsd:enumeration value="Sustainability Plan"/>
          <xsd:enumeration value="Combined Delivery reports (CDR)"/>
        </xsd:restriction>
      </xsd:simpleType>
    </xsd:element>
    <xsd:element name="MediaServiceBillingMetadata" ma:index="3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1d5986-7c29-4ed1-8a54-b8fb378ed474" elementFormDefault="qualified">
    <xsd:import namespace="http://schemas.microsoft.com/office/2006/documentManagement/types"/>
    <xsd:import namespace="http://schemas.microsoft.com/office/infopath/2007/PartnerControls"/>
    <xsd:element name="TaxCatchAll" ma:index="28" nillable="true" ma:displayName="Taxonomy Catch All Column" ma:hidden="true" ma:list="{89ecd518-8760-4857-902e-5583cb61199f}" ma:internalName="TaxCatchAll" ma:showField="CatchAllData" ma:web="e91d5986-7c29-4ed1-8a54-b8fb378ed47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FEE769-9A40-4099-9221-65319F984352}">
  <ds:schemaRefs>
    <ds:schemaRef ds:uri="http://schemas.microsoft.com/office/2006/metadata/properties"/>
    <ds:schemaRef ds:uri="de777af5-75c5-4059-8842-b3ca2d118c77"/>
    <ds:schemaRef ds:uri="4f4d15d6-17bc-443a-9c08-6d70632a305f"/>
    <ds:schemaRef ds:uri="http://schemas.microsoft.com/office/infopath/2007/PartnerControls"/>
  </ds:schemaRefs>
</ds:datastoreItem>
</file>

<file path=customXml/itemProps2.xml><?xml version="1.0" encoding="utf-8"?>
<ds:datastoreItem xmlns:ds="http://schemas.openxmlformats.org/officeDocument/2006/customXml" ds:itemID="{0E407FCA-180B-4FF7-A501-D0572CC5C8CA}">
  <ds:schemaRefs>
    <ds:schemaRef ds:uri="http://schemas.openxmlformats.org/officeDocument/2006/bibliography"/>
  </ds:schemaRefs>
</ds:datastoreItem>
</file>

<file path=customXml/itemProps3.xml><?xml version="1.0" encoding="utf-8"?>
<ds:datastoreItem xmlns:ds="http://schemas.openxmlformats.org/officeDocument/2006/customXml" ds:itemID="{B9328A10-133F-4517-B603-6D3A407CAB91}">
  <ds:schemaRefs>
    <ds:schemaRef ds:uri="http://schemas.microsoft.com/sharepoint/v3/contenttype/forms"/>
  </ds:schemaRefs>
</ds:datastoreItem>
</file>

<file path=customXml/itemProps4.xml><?xml version="1.0" encoding="utf-8"?>
<ds:datastoreItem xmlns:ds="http://schemas.openxmlformats.org/officeDocument/2006/customXml" ds:itemID="{64A3E22C-87BE-409F-8656-6EACBCB8B6F9}">
  <ds:schemaRefs>
    <ds:schemaRef ds:uri="http://schemas.microsoft.com/sharepoint/events"/>
  </ds:schemaRefs>
</ds:datastoreItem>
</file>

<file path=customXml/itemProps5.xml><?xml version="1.0" encoding="utf-8"?>
<ds:datastoreItem xmlns:ds="http://schemas.openxmlformats.org/officeDocument/2006/customXml" ds:itemID="{78487B53-4228-4268-BEBC-D5E5A2FC8BB4}"/>
</file>

<file path=docProps/app.xml><?xml version="1.0" encoding="utf-8"?>
<Properties xmlns="http://schemas.openxmlformats.org/officeDocument/2006/extended-properties" xmlns:vt="http://schemas.openxmlformats.org/officeDocument/2006/docPropsVTypes">
  <Template>Normal</Template>
  <TotalTime>3</TotalTime>
  <Pages>41</Pages>
  <Words>15017</Words>
  <Characters>85603</Characters>
  <Application>Microsoft Office Word</Application>
  <DocSecurity>0</DocSecurity>
  <Lines>713</Lines>
  <Paragraphs>200</Paragraphs>
  <ScaleCrop>false</ScaleCrop>
  <HeadingPairs>
    <vt:vector size="2" baseType="variant">
      <vt:variant>
        <vt:lpstr>Title</vt:lpstr>
      </vt:variant>
      <vt:variant>
        <vt:i4>1</vt:i4>
      </vt:variant>
    </vt:vector>
  </HeadingPairs>
  <TitlesOfParts>
    <vt:vector size="1" baseType="lpstr">
      <vt:lpstr>Civil Engineer for Quality Assurance and Supervision of Construction Works in eight partner LGs</vt:lpstr>
    </vt:vector>
  </TitlesOfParts>
  <Company>UNDP Bosnia and Herzegovina</Company>
  <LinksUpToDate>false</LinksUpToDate>
  <CharactersWithSpaces>100420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EU4MEG Annual Progress Report</dc:title>
  <dc:subject/>
  <dc:creator>Ognjen Krstulović</dc:creator>
  <cp:keywords/>
  <cp:lastModifiedBy>Goran Stefatic</cp:lastModifiedBy>
  <cp:revision>5</cp:revision>
  <cp:lastPrinted>2025-02-13T14:57:00Z</cp:lastPrinted>
  <dcterms:created xsi:type="dcterms:W3CDTF">2025-08-20T15:12:00Z</dcterms:created>
  <dcterms:modified xsi:type="dcterms:W3CDTF">2025-11-11T10:58:00Z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0x010100155F732436BD414ABE4F9007290F88BC</vt:lpwstr>
  </property>
  <property fmtid="{D5CDD505-2E9C-101B-9397-08002B2CF9AE}" pid="3" name="AuthorIds_UIVersion_1024">
    <vt:lpwstr>255</vt:lpwstr>
  </property>
  <property fmtid="{D5CDD505-2E9C-101B-9397-08002B2CF9AE}" pid="4" name="_dlc_DocIdItemGuid">
    <vt:lpwstr>8657dbec-adc1-4427-8490-65dbd0d34dc3</vt:lpwstr>
  </property>
  <property fmtid="{D5CDD505-2E9C-101B-9397-08002B2CF9AE}" pid="5" name="MediaServiceImageTags">
    <vt:lpwstr/>
  </property>
</Properties>
</file>